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72" r:id="rId3"/>
    <p:sldId id="273" r:id="rId4"/>
    <p:sldId id="267" r:id="rId5"/>
    <p:sldId id="269" r:id="rId6"/>
    <p:sldId id="268" r:id="rId7"/>
    <p:sldId id="27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5638C-FCE9-4BC0-908E-F1CED92DE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112A6A-2B82-4D1F-8C7A-5924374BF3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1E5D67-57AB-4D67-9EC3-B505B9708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84A65E-205C-4FB5-906F-E227724DB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B01C34-2D57-4D93-9C28-D8EE60C70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094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BC57F-D835-4CFE-990A-2B28EEE1F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9FA93-A625-4FC8-AAD5-432CAA71BB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4D7FB-FB4E-497B-850C-A67E1DB3B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FAE313-D5C2-4B2E-A021-36843913C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FE61C6-1C80-455E-A26D-D977DBB88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922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96978-0D68-4AB5-A6B8-78376C051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6BB31A-6F4B-47EB-AC8F-1EE6A352BA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4F4114-CF58-46C7-B90B-BEC277A97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F2D9F-2C0B-40B5-B49E-071550EE0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8F3E72-4894-49AB-9C08-B457F431A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039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851EE-7DF6-4B16-99EE-8A8955DEE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D185A9-69D8-4C06-8302-C33AD43959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A45BF6-CA1F-46D3-B91D-EC3E12BB19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A4533F-D373-4690-A723-6436D60BB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F04FC5-0107-4D54-9FB2-204848E10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5CE0FA-BBAB-4440-ADF9-C835C641D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808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E2B0C-1BDA-4F15-9B2E-35957DFF6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96F953-B229-4F04-BA3F-6F99207AB0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E7C1F1-8D03-4E53-B252-F84C8DA1D8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C19338-A3CC-4946-94B8-6BF313FAD6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CF87D7-65C1-4F62-B1C7-0F0E8614C6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BAADF7F-7967-4263-9949-67C25DDEA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D3EBF15-6F4E-49E3-A23A-B22B19E6E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FDC617-FD27-40C1-9BCC-5E470213C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213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E5E78-3F70-498B-99CB-710286119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BEDD18-66EB-48AA-AE54-6D6CD3337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41B0FC-404D-447D-80D4-30BCC93F0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73608F-2320-4767-A545-B24A31CF1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476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23F3B5-B4B3-477E-B984-ECBA9759E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94035B-7E4F-4E91-8D04-7FE0C62CD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560DD9-637B-4240-AF48-2590C7FC1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783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84724-0ED2-47B9-B23E-84B5A2025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26C9D-A2BB-4DC4-87AD-4902A4C57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E9A6AD-DE12-441C-90D3-57582212BC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76D5FB-CE48-4A5C-A370-927C231F5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77B46F-06DB-4365-8E75-E9F6A110E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EADAD3-4DDD-4505-B0B9-E3583878E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059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C7CEE-279B-44E9-9A53-7C07CB126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AEA7C9-955D-42CF-AF73-33EB07725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B26688-AF9B-4DA0-9C44-24E1E5D6D0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2DB23C-E022-49CB-A0E3-4D43F7927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63CFB9-0B87-44C8-AEB7-151CD4341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6DC663-0DF2-46E7-AB81-4D53D6AF4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685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DA46A-C043-43D2-86F1-DBB6BFAA2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E288DE-F98A-41C1-8C9C-85A4099137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9B295C-4B89-4A51-9F82-BC7D34FCE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E6B6C-EE0F-4208-A9E4-3C0710DF0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20F48A-8E16-4B60-8F3E-9ED1C3E1F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685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0D7379-38DF-44CE-8B07-61342B4BA6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821035-461E-4D16-AA6A-1E96CFB8E8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3106FF-0A74-4A5B-A6C3-6885B6BC3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EE22C5-7441-433C-BA73-7A70D4D85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C2CCBD-3BED-44A5-A368-43F128338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74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868ECC-CAE9-4ED6-987E-D66FEE0FE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2CFE79-B65B-4AAA-AE4A-6394905C99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4D6E97-F9C0-4A08-A6AD-B48CED854F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B90314-9136-4E23-A599-BA8AADD23B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DDCD3B-5589-4466-8805-70D9F4FBC3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976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oJjcGutYZg" TargetMode="External"/><Relationship Id="rId2" Type="http://schemas.openxmlformats.org/officeDocument/2006/relationships/hyperlink" Target="https://www.youtube.com/watch?v=OPI-2B29btU" TargetMode="Externa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wFB22r9zRo" TargetMode="External"/><Relationship Id="rId2" Type="http://schemas.openxmlformats.org/officeDocument/2006/relationships/hyperlink" Target="https://www.youtube.com/watch?v=xKxrkht7CpY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D75E2-7954-49E2-8FED-7421F4FDE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P3.3 Power from the Sun and Earth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A27C3-AF41-47B3-A8F7-8275C20DD27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Key points</a:t>
            </a:r>
          </a:p>
          <a:p>
            <a:r>
              <a:rPr lang="en-GB" dirty="0"/>
              <a:t>Solar cells are flat solid cells and use the Sun’s energy to generate electricity directly.</a:t>
            </a:r>
          </a:p>
          <a:p>
            <a:r>
              <a:rPr lang="en-GB" dirty="0"/>
              <a:t>Solar heating panels use the Sun’s energy to heat water directly.</a:t>
            </a:r>
          </a:p>
          <a:p>
            <a:r>
              <a:rPr lang="en-GB" dirty="0"/>
              <a:t>Geothermal energy comes from the energy transferred by radioactive substances deep inside the Earth.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C7E17E-5C96-4D13-9CA2-0B60C17276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66725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Water pumped into hot rocks underground produces steam to drive turbines at the Earth’s surface that generate electricity.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Videos to support learning: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https://www.youtube.com/watch?v=OPI-2B29btU</a:t>
            </a:r>
            <a:r>
              <a:rPr lang="en-GB" dirty="0"/>
              <a:t> geothermal 2.00min</a:t>
            </a:r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https://www.youtube.com/watch?v=loJjcGutYZg</a:t>
            </a:r>
            <a:r>
              <a:rPr lang="en-GB" dirty="0"/>
              <a:t> 2:44min wind and solar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5347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D75E2-7954-49E2-8FED-7421F4FDE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053356" cy="1196389"/>
          </a:xfrm>
        </p:spPr>
        <p:txBody>
          <a:bodyPr>
            <a:normAutofit fontScale="90000"/>
          </a:bodyPr>
          <a:lstStyle/>
          <a:p>
            <a:r>
              <a:rPr lang="en-GB" dirty="0"/>
              <a:t>P3.3 Power from the Sun and Earth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A27C3-AF41-47B3-A8F7-8275C20DD27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Additional notes: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Draw Figure 1 – to recognise difference of solar water heating from solar cells of Figure 2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Draw figure 4 - Geothermal energy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" name="Content Placeholder 9" descr="Graphical user interface, diagram&#10;&#10;Description automatically generated">
            <a:extLst>
              <a:ext uri="{FF2B5EF4-FFF2-40B4-BE49-F238E27FC236}">
                <a16:creationId xmlns:a16="http://schemas.microsoft.com/office/drawing/2014/main" id="{EC179A02-CFF0-4FE3-8E35-1DCB35C8008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445" y="263307"/>
            <a:ext cx="4925112" cy="3124636"/>
          </a:xfrm>
        </p:spPr>
      </p:pic>
      <p:pic>
        <p:nvPicPr>
          <p:cNvPr id="12" name="Picture 11" descr="Diagram&#10;&#10;Description automatically generated">
            <a:extLst>
              <a:ext uri="{FF2B5EF4-FFF2-40B4-BE49-F238E27FC236}">
                <a16:creationId xmlns:a16="http://schemas.microsoft.com/office/drawing/2014/main" id="{DFADE979-86B1-4AFC-8729-D645373ADE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3934" y="3237891"/>
            <a:ext cx="3172268" cy="3477110"/>
          </a:xfrm>
          <a:prstGeom prst="rect">
            <a:avLst/>
          </a:prstGeom>
        </p:spPr>
      </p:pic>
      <p:pic>
        <p:nvPicPr>
          <p:cNvPr id="14" name="Picture 13" descr="Diagram&#10;&#10;Description automatically generated">
            <a:extLst>
              <a:ext uri="{FF2B5EF4-FFF2-40B4-BE49-F238E27FC236}">
                <a16:creationId xmlns:a16="http://schemas.microsoft.com/office/drawing/2014/main" id="{3EE805EA-FBEE-422A-9C7C-C31A76B4CF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77" y="3883906"/>
            <a:ext cx="2391109" cy="2410161"/>
          </a:xfrm>
          <a:prstGeom prst="rect">
            <a:avLst/>
          </a:prstGeom>
        </p:spPr>
      </p:pic>
      <p:pic>
        <p:nvPicPr>
          <p:cNvPr id="16" name="Picture 15" descr="A close up of a tower&#10;&#10;Description automatically generated">
            <a:extLst>
              <a:ext uri="{FF2B5EF4-FFF2-40B4-BE49-F238E27FC236}">
                <a16:creationId xmlns:a16="http://schemas.microsoft.com/office/drawing/2014/main" id="{842DB452-5F74-481E-ACA1-7AAD769B32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132" y="3883906"/>
            <a:ext cx="2324424" cy="248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1655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D75E2-7954-49E2-8FED-7421F4FDE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684434" cy="580023"/>
          </a:xfrm>
        </p:spPr>
        <p:txBody>
          <a:bodyPr>
            <a:normAutofit fontScale="90000"/>
          </a:bodyPr>
          <a:lstStyle/>
          <a:p>
            <a:r>
              <a:rPr lang="en-GB" dirty="0"/>
              <a:t>P3.3 Power from the Sun and Earth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A27C3-AF41-47B3-A8F7-8275C20DD2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4815" y="1561514"/>
            <a:ext cx="5181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400" dirty="0"/>
              <a:t>Additional notes: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400" dirty="0">
                <a:hlinkClick r:id="rId2"/>
              </a:rPr>
              <a:t>https://www.youtube.com/watch?v=xKxrkht7CpY</a:t>
            </a:r>
            <a:endParaRPr lang="en-GB" sz="2400" dirty="0"/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solar cells work, 4:58 min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https://www.youtube.com/watch?v=XwFB22r9zRo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latest on Solar Panel inventions (May 2020)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B2DE6508-6792-4BA7-89B4-A16F19979D44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737" y="1505012"/>
            <a:ext cx="5460145" cy="4407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62339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D1579-9E88-4014-8E2A-C8EF75D32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P3.3 Power from the Sun and the Earth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A0AB7A-12D5-41B7-9E25-07DB932492F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1a)  What is the source of geothermal energy?</a:t>
            </a:r>
          </a:p>
          <a:p>
            <a:pPr marL="0" indent="0">
              <a:buNone/>
            </a:pPr>
            <a:r>
              <a:rPr lang="en-GB" dirty="0"/>
              <a:t>b) State why geothermal energy is more reliable than solar energy for heating water.</a:t>
            </a:r>
          </a:p>
          <a:p>
            <a:pPr marL="0" indent="0">
              <a:buNone/>
            </a:pPr>
            <a:r>
              <a:rPr lang="en-GB" dirty="0"/>
              <a:t>2 A satellite in space uses a solar cell panel for electricity.  The panel generates 300W of electrical power and has an area of 10m</a:t>
            </a:r>
            <a:r>
              <a:rPr lang="en-GB" baseline="30000" dirty="0"/>
              <a:t>2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dirty="0"/>
              <a:t>a)  Each cell generates 0.2W.  Calculate how many cells are in the panel.</a:t>
            </a:r>
          </a:p>
          <a:p>
            <a:pPr marL="0" indent="0">
              <a:buNone/>
            </a:pPr>
            <a:r>
              <a:rPr lang="en-GB" dirty="0"/>
              <a:t>b)  The satellite carries batteries that are charged by electricity from the solar panels.  State why batteries are carried as well as solar cell panels.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66D8C0-D536-4E76-8FEB-8F74B353309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3  A certain geothermal power station has a power output of 200 000W.</a:t>
            </a:r>
          </a:p>
          <a:p>
            <a:pPr marL="0" indent="0">
              <a:buNone/>
            </a:pPr>
            <a:r>
              <a:rPr lang="en-GB" dirty="0"/>
              <a:t>a)  Calculate how many kilowatt-hours of energy the power station generates in 24 hours.</a:t>
            </a:r>
          </a:p>
          <a:p>
            <a:pPr marL="0" indent="0">
              <a:buNone/>
            </a:pPr>
            <a:r>
              <a:rPr lang="en-GB" dirty="0"/>
              <a:t>b)  Give one advantage and one disadvantage of a geothermal power station compared with a wind turbine.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9781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D1579-9E88-4014-8E2A-C8EF75D32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P3.3 Power from the Sun and the Earth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A0AB7A-12D5-41B7-9E25-07DB932492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36431"/>
            <a:ext cx="5181600" cy="484053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1a  What is the source of geothermal energy?  </a:t>
            </a:r>
            <a:r>
              <a:rPr lang="en-GB" dirty="0">
                <a:solidFill>
                  <a:srgbClr val="FF0000"/>
                </a:solidFill>
              </a:rPr>
              <a:t>Energy transferred by radioactive substances deep inside the Earth.</a:t>
            </a:r>
          </a:p>
          <a:p>
            <a:pPr marL="0" indent="0">
              <a:buNone/>
            </a:pPr>
            <a:r>
              <a:rPr lang="en-GB" dirty="0"/>
              <a:t>b) State why geothermal energy is more reliable than solar energy for heating water.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The Sun does not shine in the night sky, the geothermal energy is always available.</a:t>
            </a:r>
          </a:p>
          <a:p>
            <a:pPr marL="0" indent="0">
              <a:buNone/>
            </a:pPr>
            <a:r>
              <a:rPr lang="en-GB" dirty="0"/>
              <a:t>2 A satellite in space uses a solar cell panel for electricity.  The panel generates 300W of electrical power and has an area of 10m2.</a:t>
            </a:r>
          </a:p>
          <a:p>
            <a:pPr marL="0" indent="0">
              <a:buNone/>
            </a:pPr>
            <a:r>
              <a:rPr lang="en-GB" dirty="0"/>
              <a:t>a)  Each cell generates 0.2W.  Calculate how many cells are in the panel.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No. = 300W/0.2W = 1500 cells in the panel.</a:t>
            </a:r>
          </a:p>
          <a:p>
            <a:pPr marL="0" indent="0">
              <a:buNone/>
            </a:pPr>
            <a:r>
              <a:rPr lang="en-GB" dirty="0"/>
              <a:t>b)  The satellite carries batteries that are charged by electricity from the solar panels.  State why batteries are carried as well as solar cell panels.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66D8C0-D536-4E76-8FEB-8F74B35330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336431"/>
            <a:ext cx="5181600" cy="484053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When the satellite is in the Earth’s shadow it is powered by the batteries it carries, as solar energy is not directly available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3  A certain geothermal power station has a power output of 200 000W.</a:t>
            </a:r>
          </a:p>
          <a:p>
            <a:pPr marL="0" indent="0">
              <a:buNone/>
            </a:pPr>
            <a:r>
              <a:rPr lang="en-GB" dirty="0"/>
              <a:t>a)  Calculate how many kilowatt-hours of energy the power station generates in 24 hours.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E = P x t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E = 200kW x 24h = 4800kWh</a:t>
            </a:r>
          </a:p>
          <a:p>
            <a:pPr marL="0" indent="0">
              <a:buNone/>
            </a:pPr>
            <a:r>
              <a:rPr lang="en-GB" dirty="0"/>
              <a:t>b)  Give one advantage and one disadvantage of a geothermal power station compared with a wind turbine.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One advantage is that geothermal energy is reliable, whereas you can get calm days.  A disadvantage is that it requires hot rocks close to the surface, otherwise it is uneconomical.</a:t>
            </a:r>
          </a:p>
        </p:txBody>
      </p:sp>
    </p:spTree>
    <p:extLst>
      <p:ext uri="{BB962C8B-B14F-4D97-AF65-F5344CB8AC3E}">
        <p14:creationId xmlns:p14="http://schemas.microsoft.com/office/powerpoint/2010/main" val="11340780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5992D-1857-4290-BCC2-508A93114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P3.3  Power from the Sun and Earth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D27A2E-66E8-4607-AD8B-8A930ADC8CB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4  A solar water panel heats the water flowing through it from 14</a:t>
            </a:r>
            <a:r>
              <a:rPr lang="en-GB" baseline="30000" dirty="0"/>
              <a:t>o</a:t>
            </a:r>
            <a:r>
              <a:rPr lang="en-GB" dirty="0"/>
              <a:t>C to 35</a:t>
            </a:r>
            <a:r>
              <a:rPr lang="en-GB" baseline="30000" dirty="0"/>
              <a:t>o</a:t>
            </a:r>
            <a:r>
              <a:rPr lang="en-GB" dirty="0"/>
              <a:t>C when water flows through it at a rate of 0.010 kilograms per second.</a:t>
            </a:r>
          </a:p>
          <a:p>
            <a:pPr marL="0" indent="0">
              <a:buNone/>
            </a:pPr>
            <a:r>
              <a:rPr lang="en-GB" dirty="0"/>
              <a:t>a)  Calculate the energy per second transferred by the hot water from the solar panel.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33640F-72B6-430E-8A91-4B9F9BBB75D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b)  Estimate the output temperature of the hot water if the flow rate is reduced to 0.007kg/s.  The specific heat capacity of water is 4200 J/</a:t>
            </a:r>
            <a:r>
              <a:rPr lang="en-GB" dirty="0" err="1"/>
              <a:t>kg</a:t>
            </a:r>
            <a:r>
              <a:rPr lang="en-GB" baseline="30000" dirty="0" err="1"/>
              <a:t>o</a:t>
            </a:r>
            <a:r>
              <a:rPr lang="en-GB" dirty="0" err="1"/>
              <a:t>C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807798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5992D-1857-4290-BCC2-508A93114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P3.3  Power from the Sun and Earth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D27A2E-66E8-4607-AD8B-8A930ADC8CB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4 A solar water panel heats the water flowing through it from 14</a:t>
            </a:r>
            <a:r>
              <a:rPr lang="en-GB" baseline="30000" dirty="0"/>
              <a:t>o</a:t>
            </a:r>
            <a:r>
              <a:rPr lang="en-GB" dirty="0"/>
              <a:t>C to 35</a:t>
            </a:r>
            <a:r>
              <a:rPr lang="en-GB" baseline="30000" dirty="0"/>
              <a:t>o</a:t>
            </a:r>
            <a:r>
              <a:rPr lang="en-GB" dirty="0"/>
              <a:t>C when water flows through it at a rate of 0.010 kilograms per second.</a:t>
            </a:r>
          </a:p>
          <a:p>
            <a:pPr marL="0" indent="0">
              <a:buNone/>
            </a:pPr>
            <a:r>
              <a:rPr lang="en-GB" dirty="0"/>
              <a:t>a)  Calculate the energy per second transferred by the hot water from the solar panel.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H = mc</a:t>
            </a:r>
            <a:r>
              <a:rPr lang="el-GR" dirty="0">
                <a:solidFill>
                  <a:srgbClr val="FF0000"/>
                </a:solidFill>
              </a:rPr>
              <a:t>Δ</a:t>
            </a:r>
            <a:r>
              <a:rPr lang="en-GB" dirty="0">
                <a:solidFill>
                  <a:srgbClr val="FF0000"/>
                </a:solidFill>
              </a:rPr>
              <a:t>T per second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H is heat transferred in J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m is the mass in kg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C is the specific heat capacity</a:t>
            </a:r>
          </a:p>
          <a:p>
            <a:pPr marL="0" indent="0">
              <a:buNone/>
            </a:pPr>
            <a:r>
              <a:rPr lang="el-GR" dirty="0">
                <a:solidFill>
                  <a:srgbClr val="FF0000"/>
                </a:solidFill>
              </a:rPr>
              <a:t>Δ</a:t>
            </a:r>
            <a:r>
              <a:rPr lang="en-GB" dirty="0">
                <a:solidFill>
                  <a:srgbClr val="FF0000"/>
                </a:solidFill>
              </a:rPr>
              <a:t>T is the temperature change in </a:t>
            </a:r>
            <a:r>
              <a:rPr lang="en-GB" baseline="30000" dirty="0" err="1">
                <a:solidFill>
                  <a:srgbClr val="FF0000"/>
                </a:solidFill>
              </a:rPr>
              <a:t>o</a:t>
            </a:r>
            <a:r>
              <a:rPr lang="en-GB" dirty="0" err="1">
                <a:solidFill>
                  <a:srgbClr val="FF0000"/>
                </a:solidFill>
              </a:rPr>
              <a:t>C</a:t>
            </a: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H = 0.010 x 4200 x (35-14) = 882 J/s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33640F-72B6-430E-8A91-4B9F9BBB75D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b)  Estimate the output temperature of the hot water if the flow rate is reduced to 0.007 kg/s.  The specific heat capacity of water is 4200 J/</a:t>
            </a:r>
            <a:r>
              <a:rPr lang="en-GB" dirty="0" err="1"/>
              <a:t>kg</a:t>
            </a:r>
            <a:r>
              <a:rPr lang="en-GB" baseline="30000" dirty="0" err="1"/>
              <a:t>o</a:t>
            </a:r>
            <a:r>
              <a:rPr lang="en-GB" dirty="0" err="1"/>
              <a:t>C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H = mc</a:t>
            </a:r>
            <a:r>
              <a:rPr lang="el-GR" dirty="0">
                <a:solidFill>
                  <a:srgbClr val="FF0000"/>
                </a:solidFill>
              </a:rPr>
              <a:t>Δ</a:t>
            </a:r>
            <a:r>
              <a:rPr lang="en-GB" dirty="0">
                <a:solidFill>
                  <a:srgbClr val="FF0000"/>
                </a:solidFill>
              </a:rPr>
              <a:t>T per second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Assume same amount of energy is passed to the water in 1 s: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H/mc = </a:t>
            </a:r>
            <a:r>
              <a:rPr lang="el-GR" dirty="0">
                <a:solidFill>
                  <a:srgbClr val="FF0000"/>
                </a:solidFill>
              </a:rPr>
              <a:t>Δ</a:t>
            </a:r>
            <a:r>
              <a:rPr lang="en-GB" dirty="0">
                <a:solidFill>
                  <a:srgbClr val="FF0000"/>
                </a:solidFill>
              </a:rPr>
              <a:t>T, re-arranging: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882/(0.007 x 4200) = 29</a:t>
            </a:r>
            <a:r>
              <a:rPr lang="en-GB" baseline="30000" dirty="0">
                <a:solidFill>
                  <a:srgbClr val="FF0000"/>
                </a:solidFill>
              </a:rPr>
              <a:t>o</a:t>
            </a:r>
            <a:r>
              <a:rPr lang="en-GB" dirty="0">
                <a:solidFill>
                  <a:srgbClr val="FF0000"/>
                </a:solidFill>
              </a:rPr>
              <a:t>C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Assume water started at 13</a:t>
            </a:r>
            <a:r>
              <a:rPr lang="en-GB" baseline="30000" dirty="0">
                <a:solidFill>
                  <a:srgbClr val="FF0000"/>
                </a:solidFill>
              </a:rPr>
              <a:t>o</a:t>
            </a:r>
            <a:r>
              <a:rPr lang="en-GB" dirty="0">
                <a:solidFill>
                  <a:srgbClr val="FF0000"/>
                </a:solidFill>
              </a:rPr>
              <a:t>C, output temperature is 29 + 13 = 42</a:t>
            </a:r>
            <a:r>
              <a:rPr lang="en-GB" baseline="30000" dirty="0">
                <a:solidFill>
                  <a:srgbClr val="FF0000"/>
                </a:solidFill>
              </a:rPr>
              <a:t>o</a:t>
            </a:r>
            <a:r>
              <a:rPr lang="en-GB" dirty="0">
                <a:solidFill>
                  <a:srgbClr val="FF0000"/>
                </a:solidFill>
              </a:rPr>
              <a:t>C.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47591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A584E39-F9DF-4D1C-8205-AEB665087489}"/>
</file>

<file path=customXml/itemProps2.xml><?xml version="1.0" encoding="utf-8"?>
<ds:datastoreItem xmlns:ds="http://schemas.openxmlformats.org/officeDocument/2006/customXml" ds:itemID="{CF0881D7-4BE3-40D4-8B4A-D814DEC066E4}"/>
</file>

<file path=customXml/itemProps3.xml><?xml version="1.0" encoding="utf-8"?>
<ds:datastoreItem xmlns:ds="http://schemas.openxmlformats.org/officeDocument/2006/customXml" ds:itemID="{39B401F3-D0B1-492D-A663-228D389569C8}"/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885</Words>
  <Application>Microsoft Office PowerPoint</Application>
  <PresentationFormat>Widescreen</PresentationFormat>
  <Paragraphs>68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P3.3 Power from the Sun and Earth</vt:lpstr>
      <vt:lpstr>P3.3 Power from the Sun and Earth</vt:lpstr>
      <vt:lpstr>P3.3 Power from the Sun and Earth</vt:lpstr>
      <vt:lpstr>P3.3 Power from the Sun and the Earth</vt:lpstr>
      <vt:lpstr>P3.3 Power from the Sun and the Earth</vt:lpstr>
      <vt:lpstr>P3.3  Power from the Sun and Earth</vt:lpstr>
      <vt:lpstr>P3.3  Power from the Sun and Earth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P3 Energy Resources P3.1 Energy demands</dc:title>
  <dc:creator>Peter Walker</dc:creator>
  <cp:lastModifiedBy>Peter Walker</cp:lastModifiedBy>
  <cp:revision>38</cp:revision>
  <dcterms:created xsi:type="dcterms:W3CDTF">2017-11-07T18:25:36Z</dcterms:created>
  <dcterms:modified xsi:type="dcterms:W3CDTF">2020-10-17T20:11:35Z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