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60"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6F3A9-AF2E-41F2-ABF4-E30A24BF53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316BEF5-D3AE-4C3C-8CA1-73852C856A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BD18C2-3BDE-4DB6-BD02-45C2F3678351}"/>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5" name="Footer Placeholder 4">
            <a:extLst>
              <a:ext uri="{FF2B5EF4-FFF2-40B4-BE49-F238E27FC236}">
                <a16:creationId xmlns:a16="http://schemas.microsoft.com/office/drawing/2014/main" id="{5EFE67AE-413D-4813-9FE0-73A5BBAA79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BA98A-19DC-4DFE-8C77-5E31172A4678}"/>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4024504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111E5-974D-4709-AC73-89926C0541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8D83EA1-01E0-404E-9730-C783F1D3EE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2D5163-7205-4AC2-9F79-02C5277DA98A}"/>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5" name="Footer Placeholder 4">
            <a:extLst>
              <a:ext uri="{FF2B5EF4-FFF2-40B4-BE49-F238E27FC236}">
                <a16:creationId xmlns:a16="http://schemas.microsoft.com/office/drawing/2014/main" id="{EABD12D0-EE90-4F5A-9D88-2A62BFE13E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95A60A-F8BE-46F0-A9B5-90E63143D29C}"/>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2811381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E8BA8-6C33-4A6D-B624-476CBF83CC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695AD1-C1CC-4D8A-9926-1C56B764E5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E2B4B61-D87D-41EC-9FF3-EDCDA8DF6EC2}"/>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5" name="Footer Placeholder 4">
            <a:extLst>
              <a:ext uri="{FF2B5EF4-FFF2-40B4-BE49-F238E27FC236}">
                <a16:creationId xmlns:a16="http://schemas.microsoft.com/office/drawing/2014/main" id="{419BDA3B-D81A-4870-8B8D-EB05913D24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449327-AF95-4BFF-87D0-A208B591CD16}"/>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2648497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9278B-05A3-4517-BEED-32BA9FBBA3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1B4972-C215-4BFD-82E6-FA8A4496E4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8E9EE3-EAC4-4201-8552-06FB5B7C29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16D63C-3A09-4E54-9BE8-EEA155A733AF}"/>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6" name="Footer Placeholder 5">
            <a:extLst>
              <a:ext uri="{FF2B5EF4-FFF2-40B4-BE49-F238E27FC236}">
                <a16:creationId xmlns:a16="http://schemas.microsoft.com/office/drawing/2014/main" id="{631AFD42-9641-4319-8BF6-0BC0F60C61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BEFF4-5D75-412D-B55E-0929A57012FD}"/>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1672297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5AC9A-67B8-4E8D-B7AC-9D3AA239F81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DE4D6D-54DE-4BCB-9AAD-07848A7172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3B0F6C-C02D-485F-81B6-5B3AFD4811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E78F10-7290-4EAF-B0A4-CA65BFA26C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DAC8D1-C74C-47B6-A05A-4B047FD6C2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5B8F7B-78BF-480F-94FD-A567CA80CA63}"/>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8" name="Footer Placeholder 7">
            <a:extLst>
              <a:ext uri="{FF2B5EF4-FFF2-40B4-BE49-F238E27FC236}">
                <a16:creationId xmlns:a16="http://schemas.microsoft.com/office/drawing/2014/main" id="{B44BBEA5-6B6E-4390-80D9-0BD8701461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C213C75-B30D-4493-A005-157EFDF7CF60}"/>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2467402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9C34F-A86F-4659-AD54-8D030F29B8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FF7C71-2841-4774-BCE9-ABEAC5A052EC}"/>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4" name="Footer Placeholder 3">
            <a:extLst>
              <a:ext uri="{FF2B5EF4-FFF2-40B4-BE49-F238E27FC236}">
                <a16:creationId xmlns:a16="http://schemas.microsoft.com/office/drawing/2014/main" id="{BC8D722A-6E1D-48B7-A4A1-4CCFBCA0CA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87F4616-3A91-48D0-B7A9-E0311AC0BBC8}"/>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3716446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5B79AD-9E57-4762-AD26-F0AF8F39459E}"/>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3" name="Footer Placeholder 2">
            <a:extLst>
              <a:ext uri="{FF2B5EF4-FFF2-40B4-BE49-F238E27FC236}">
                <a16:creationId xmlns:a16="http://schemas.microsoft.com/office/drawing/2014/main" id="{F2569E54-26DE-4998-9CFE-37DB3038C3E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9CAC4B-D888-44D2-A19F-C4611F87F780}"/>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2820152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B5979-0250-4FEF-90E1-2F4D6D2A70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AC4748-C3A9-4809-B701-EB747125D7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8D888A0-3694-495D-810B-036F146FBF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F35013-02E4-4ED1-98CE-1F32398EFC9B}"/>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6" name="Footer Placeholder 5">
            <a:extLst>
              <a:ext uri="{FF2B5EF4-FFF2-40B4-BE49-F238E27FC236}">
                <a16:creationId xmlns:a16="http://schemas.microsoft.com/office/drawing/2014/main" id="{67A99923-CB30-41E9-ABE8-65B17576C9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38E42F-8620-4D48-9B46-37D32C2B20C5}"/>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3029332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65EDE-FF20-4496-AC41-BF118C563A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31789B-1050-47B9-8E9F-686F672015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D00AC7E-94B9-4356-ABF5-5D0A495663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29A935-9B01-4CEA-A679-14C499E13E08}"/>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6" name="Footer Placeholder 5">
            <a:extLst>
              <a:ext uri="{FF2B5EF4-FFF2-40B4-BE49-F238E27FC236}">
                <a16:creationId xmlns:a16="http://schemas.microsoft.com/office/drawing/2014/main" id="{5EB87DBE-A21B-4F6A-B104-824A71C50B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89D28F-6193-4B4B-B0BA-C66848B8EF51}"/>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959626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37E23-0D46-4D0C-B5D3-2F7D3EE0D2B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E0A67A-044A-4CFC-92C8-E37C9D6DC5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487CA7-AAE7-461E-AFFD-6D8F376CCE3C}"/>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5" name="Footer Placeholder 4">
            <a:extLst>
              <a:ext uri="{FF2B5EF4-FFF2-40B4-BE49-F238E27FC236}">
                <a16:creationId xmlns:a16="http://schemas.microsoft.com/office/drawing/2014/main" id="{DD558DB3-BD0D-4782-8AA2-3BE092B3DF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547BD8-B5CF-4A67-803C-083561E5CB33}"/>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1643234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ABE1F8-B91E-4AFE-A99F-77BFD332522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8394A4-CDBD-460A-86A7-2C80E53A6F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CDC2CF-CA35-422F-A5B6-797733610931}"/>
              </a:ext>
            </a:extLst>
          </p:cNvPr>
          <p:cNvSpPr>
            <a:spLocks noGrp="1"/>
          </p:cNvSpPr>
          <p:nvPr>
            <p:ph type="dt" sz="half" idx="10"/>
          </p:nvPr>
        </p:nvSpPr>
        <p:spPr/>
        <p:txBody>
          <a:bodyPr/>
          <a:lstStyle/>
          <a:p>
            <a:fld id="{B7FCD5E4-5882-4ED7-A2F2-8A1C230469E9}" type="datetimeFigureOut">
              <a:rPr lang="en-GB" smtClean="0"/>
              <a:t>21/09/2020</a:t>
            </a:fld>
            <a:endParaRPr lang="en-GB"/>
          </a:p>
        </p:txBody>
      </p:sp>
      <p:sp>
        <p:nvSpPr>
          <p:cNvPr id="5" name="Footer Placeholder 4">
            <a:extLst>
              <a:ext uri="{FF2B5EF4-FFF2-40B4-BE49-F238E27FC236}">
                <a16:creationId xmlns:a16="http://schemas.microsoft.com/office/drawing/2014/main" id="{2F987D4B-3806-46CE-95C8-0ED9A61147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6C4583-20CD-4961-B721-FCB37879D686}"/>
              </a:ext>
            </a:extLst>
          </p:cNvPr>
          <p:cNvSpPr>
            <a:spLocks noGrp="1"/>
          </p:cNvSpPr>
          <p:nvPr>
            <p:ph type="sldNum" sz="quarter" idx="12"/>
          </p:nvPr>
        </p:nvSpPr>
        <p:spPr/>
        <p:txBody>
          <a:bodyPr/>
          <a:lstStyle/>
          <a:p>
            <a:fld id="{7B0A8C8A-5DF2-4D10-8904-FEF879F46D76}" type="slidenum">
              <a:rPr lang="en-GB" smtClean="0"/>
              <a:t>‹#›</a:t>
            </a:fld>
            <a:endParaRPr lang="en-GB"/>
          </a:p>
        </p:txBody>
      </p:sp>
    </p:spTree>
    <p:extLst>
      <p:ext uri="{BB962C8B-B14F-4D97-AF65-F5344CB8AC3E}">
        <p14:creationId xmlns:p14="http://schemas.microsoft.com/office/powerpoint/2010/main" val="793034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FB7C9C-3177-4724-8A63-3D62938117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A775ED-6162-47F2-9A1E-F71B931F8E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29EF85-7AA1-43A7-B894-74A3C6B14A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FCD5E4-5882-4ED7-A2F2-8A1C230469E9}" type="datetimeFigureOut">
              <a:rPr lang="en-GB" smtClean="0"/>
              <a:t>21/09/2020</a:t>
            </a:fld>
            <a:endParaRPr lang="en-GB"/>
          </a:p>
        </p:txBody>
      </p:sp>
      <p:sp>
        <p:nvSpPr>
          <p:cNvPr id="5" name="Footer Placeholder 4">
            <a:extLst>
              <a:ext uri="{FF2B5EF4-FFF2-40B4-BE49-F238E27FC236}">
                <a16:creationId xmlns:a16="http://schemas.microsoft.com/office/drawing/2014/main" id="{00F2B529-D86C-49F1-BEA9-7A18A86300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46AE1F4-1840-457C-A116-3046134D32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0A8C8A-5DF2-4D10-8904-FEF879F46D76}" type="slidenum">
              <a:rPr lang="en-GB" smtClean="0"/>
              <a:t>‹#›</a:t>
            </a:fld>
            <a:endParaRPr lang="en-GB"/>
          </a:p>
        </p:txBody>
      </p:sp>
    </p:spTree>
    <p:extLst>
      <p:ext uri="{BB962C8B-B14F-4D97-AF65-F5344CB8AC3E}">
        <p14:creationId xmlns:p14="http://schemas.microsoft.com/office/powerpoint/2010/main" val="26733795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10437-C7DA-4FBA-920C-265904F5AB32}"/>
              </a:ext>
            </a:extLst>
          </p:cNvPr>
          <p:cNvSpPr>
            <a:spLocks noGrp="1"/>
          </p:cNvSpPr>
          <p:nvPr>
            <p:ph type="ctrTitle"/>
          </p:nvPr>
        </p:nvSpPr>
        <p:spPr/>
        <p:txBody>
          <a:bodyPr>
            <a:normAutofit fontScale="90000"/>
          </a:bodyPr>
          <a:lstStyle/>
          <a:p>
            <a:r>
              <a:rPr lang="en-GB" dirty="0"/>
              <a:t>Try to put the sentences on the next slide into the correct order.</a:t>
            </a:r>
          </a:p>
        </p:txBody>
      </p:sp>
      <p:sp>
        <p:nvSpPr>
          <p:cNvPr id="3" name="Subtitle 2">
            <a:extLst>
              <a:ext uri="{FF2B5EF4-FFF2-40B4-BE49-F238E27FC236}">
                <a16:creationId xmlns:a16="http://schemas.microsoft.com/office/drawing/2014/main" id="{9949B2EA-0DEB-447C-99CC-F82C7E6084E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34617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32DE28-C8A7-46E5-849E-BF976EDDF615}"/>
              </a:ext>
            </a:extLst>
          </p:cNvPr>
          <p:cNvSpPr>
            <a:spLocks noGrp="1"/>
          </p:cNvSpPr>
          <p:nvPr>
            <p:ph idx="1"/>
          </p:nvPr>
        </p:nvSpPr>
        <p:spPr>
          <a:xfrm>
            <a:off x="292963" y="168676"/>
            <a:ext cx="11060837" cy="6008287"/>
          </a:xfrm>
        </p:spPr>
        <p:txBody>
          <a:bodyPr>
            <a:normAutofit fontScale="77500" lnSpcReduction="20000"/>
          </a:bodyPr>
          <a:lstStyle/>
          <a:p>
            <a:pPr marL="0" indent="0">
              <a:buNone/>
            </a:pPr>
            <a:r>
              <a:rPr lang="en-GB" dirty="0"/>
              <a:t>1. Mixtures can be separated by physical processes such as filtration, crystallisation, simple distillation, fractional distillation and chromatography.</a:t>
            </a:r>
          </a:p>
          <a:p>
            <a:pPr marL="0" indent="0">
              <a:buNone/>
            </a:pPr>
            <a:endParaRPr lang="en-GB" dirty="0"/>
          </a:p>
          <a:p>
            <a:pPr marL="0" indent="0">
              <a:buNone/>
            </a:pPr>
            <a:r>
              <a:rPr lang="en-GB" dirty="0"/>
              <a:t>2. The technique of filtration is used to separate substances that are insoluble from a solvent. You could also separate 2 solids, such as salt and sand using filtration. The salt will dissolve in water and pass through the filter paper.</a:t>
            </a:r>
          </a:p>
          <a:p>
            <a:pPr marL="0" indent="0">
              <a:buNone/>
            </a:pPr>
            <a:endParaRPr lang="en-GB" dirty="0"/>
          </a:p>
          <a:p>
            <a:pPr marL="0" indent="0">
              <a:buNone/>
            </a:pPr>
            <a:r>
              <a:rPr lang="en-GB" dirty="0"/>
              <a:t>3. This way, you have the salt needed. If you want to collect the water, you need to carry out distillation instead (more on this next lesson…).</a:t>
            </a:r>
          </a:p>
          <a:p>
            <a:pPr marL="0" indent="0">
              <a:buNone/>
            </a:pPr>
            <a:endParaRPr lang="en-GB" dirty="0"/>
          </a:p>
          <a:p>
            <a:pPr marL="0" indent="0">
              <a:buNone/>
            </a:pPr>
            <a:r>
              <a:rPr lang="en-GB" dirty="0"/>
              <a:t>4. A mixture consists of two or more elements or compounds not chemically combined together. </a:t>
            </a:r>
          </a:p>
          <a:p>
            <a:pPr marL="0" indent="0">
              <a:buNone/>
            </a:pPr>
            <a:endParaRPr lang="en-GB" dirty="0"/>
          </a:p>
          <a:p>
            <a:pPr marL="0" indent="0">
              <a:buNone/>
            </a:pPr>
            <a:r>
              <a:rPr lang="en-GB" dirty="0"/>
              <a:t>5. To separate the salt from the water, you can use crystallisation. Heating the solution in an evaporating dish until crystals begin to form, then leaving the solvent to evaporate will collect as much salt as possible.</a:t>
            </a:r>
          </a:p>
          <a:p>
            <a:pPr marL="0" indent="0">
              <a:buNone/>
            </a:pPr>
            <a:endParaRPr lang="en-GB" dirty="0"/>
          </a:p>
          <a:p>
            <a:pPr marL="0" indent="0">
              <a:buNone/>
            </a:pPr>
            <a:r>
              <a:rPr lang="en-GB" dirty="0"/>
              <a:t>6. These physical processes do not involve chemical reactions and no new substances are made. </a:t>
            </a:r>
          </a:p>
        </p:txBody>
      </p:sp>
    </p:spTree>
    <p:extLst>
      <p:ext uri="{BB962C8B-B14F-4D97-AF65-F5344CB8AC3E}">
        <p14:creationId xmlns:p14="http://schemas.microsoft.com/office/powerpoint/2010/main" val="34511976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32DE28-C8A7-46E5-849E-BF976EDDF615}"/>
              </a:ext>
            </a:extLst>
          </p:cNvPr>
          <p:cNvSpPr>
            <a:spLocks noGrp="1"/>
          </p:cNvSpPr>
          <p:nvPr>
            <p:ph idx="1"/>
          </p:nvPr>
        </p:nvSpPr>
        <p:spPr>
          <a:xfrm>
            <a:off x="292963" y="168676"/>
            <a:ext cx="11060837" cy="6008287"/>
          </a:xfrm>
        </p:spPr>
        <p:txBody>
          <a:bodyPr>
            <a:normAutofit fontScale="77500" lnSpcReduction="20000"/>
          </a:bodyPr>
          <a:lstStyle/>
          <a:p>
            <a:pPr marL="0" indent="0">
              <a:buNone/>
            </a:pPr>
            <a:r>
              <a:rPr lang="en-GB" dirty="0"/>
              <a:t>1. Mixtures can be separated by physical processes such as filtration, crystallisation, simple distillation, fractional distillation and chromatography.</a:t>
            </a:r>
          </a:p>
          <a:p>
            <a:pPr marL="0" indent="0">
              <a:buNone/>
            </a:pPr>
            <a:endParaRPr lang="en-GB" dirty="0"/>
          </a:p>
          <a:p>
            <a:pPr marL="0" indent="0">
              <a:buNone/>
            </a:pPr>
            <a:r>
              <a:rPr lang="en-GB" dirty="0"/>
              <a:t>2. The technique of filtration is used to separate substances that are insoluble from a solvent. You could also separate 2 solids, such as salt and sand using filtration. The salt will dissolve in water and pass through the filter paper.</a:t>
            </a:r>
          </a:p>
          <a:p>
            <a:pPr marL="0" indent="0">
              <a:buNone/>
            </a:pPr>
            <a:endParaRPr lang="en-GB" dirty="0"/>
          </a:p>
          <a:p>
            <a:pPr marL="0" indent="0">
              <a:buNone/>
            </a:pPr>
            <a:r>
              <a:rPr lang="en-GB" dirty="0"/>
              <a:t>3. This way, you have the salt needed. If you want to collect the water, you need to carry out distillation instead (more on this next lesson…).</a:t>
            </a:r>
          </a:p>
          <a:p>
            <a:pPr marL="0" indent="0">
              <a:buNone/>
            </a:pPr>
            <a:endParaRPr lang="en-GB" dirty="0"/>
          </a:p>
          <a:p>
            <a:pPr marL="0" indent="0">
              <a:buNone/>
            </a:pPr>
            <a:r>
              <a:rPr lang="en-GB" dirty="0"/>
              <a:t>4. A mixture consists of two or more elements or compounds not chemically combined together. </a:t>
            </a:r>
          </a:p>
          <a:p>
            <a:pPr marL="0" indent="0">
              <a:buNone/>
            </a:pPr>
            <a:endParaRPr lang="en-GB" dirty="0"/>
          </a:p>
          <a:p>
            <a:pPr marL="0" indent="0">
              <a:buNone/>
            </a:pPr>
            <a:r>
              <a:rPr lang="en-GB" dirty="0"/>
              <a:t>5. To separate the salt from the water, you can use crystallisation. Heating the solution in an evaporating dish until crystals begin to form, then leaving the solvent to evaporate will collect as much salt as possible.</a:t>
            </a:r>
          </a:p>
          <a:p>
            <a:pPr marL="0" indent="0">
              <a:buNone/>
            </a:pPr>
            <a:endParaRPr lang="en-GB" dirty="0"/>
          </a:p>
          <a:p>
            <a:pPr marL="0" indent="0">
              <a:buNone/>
            </a:pPr>
            <a:r>
              <a:rPr lang="en-GB" dirty="0"/>
              <a:t>6. These physical processes do not involve chemical reactions and no new substances are made. </a:t>
            </a:r>
          </a:p>
        </p:txBody>
      </p:sp>
      <p:sp>
        <p:nvSpPr>
          <p:cNvPr id="2" name="TextBox 1">
            <a:extLst>
              <a:ext uri="{FF2B5EF4-FFF2-40B4-BE49-F238E27FC236}">
                <a16:creationId xmlns:a16="http://schemas.microsoft.com/office/drawing/2014/main" id="{22F9A9BA-D3B0-4991-BD24-0A4637238CD6}"/>
              </a:ext>
            </a:extLst>
          </p:cNvPr>
          <p:cNvSpPr txBox="1"/>
          <p:nvPr/>
        </p:nvSpPr>
        <p:spPr>
          <a:xfrm>
            <a:off x="11353800" y="3157283"/>
            <a:ext cx="367408" cy="523220"/>
          </a:xfrm>
          <a:prstGeom prst="rect">
            <a:avLst/>
          </a:prstGeom>
          <a:noFill/>
        </p:spPr>
        <p:txBody>
          <a:bodyPr wrap="none" rtlCol="0">
            <a:spAutoFit/>
          </a:bodyPr>
          <a:lstStyle/>
          <a:p>
            <a:r>
              <a:rPr lang="en-GB" sz="2800" b="1" dirty="0">
                <a:solidFill>
                  <a:srgbClr val="FF0000"/>
                </a:solidFill>
              </a:rPr>
              <a:t>1</a:t>
            </a:r>
          </a:p>
        </p:txBody>
      </p:sp>
      <p:sp>
        <p:nvSpPr>
          <p:cNvPr id="4" name="TextBox 3">
            <a:extLst>
              <a:ext uri="{FF2B5EF4-FFF2-40B4-BE49-F238E27FC236}">
                <a16:creationId xmlns:a16="http://schemas.microsoft.com/office/drawing/2014/main" id="{C257A501-21DF-43A6-B13D-44FE29D3F957}"/>
              </a:ext>
            </a:extLst>
          </p:cNvPr>
          <p:cNvSpPr txBox="1"/>
          <p:nvPr/>
        </p:nvSpPr>
        <p:spPr>
          <a:xfrm>
            <a:off x="11452933" y="137603"/>
            <a:ext cx="367408" cy="523220"/>
          </a:xfrm>
          <a:prstGeom prst="rect">
            <a:avLst/>
          </a:prstGeom>
          <a:noFill/>
        </p:spPr>
        <p:txBody>
          <a:bodyPr wrap="none" rtlCol="0">
            <a:spAutoFit/>
          </a:bodyPr>
          <a:lstStyle/>
          <a:p>
            <a:r>
              <a:rPr lang="en-GB" sz="2800" b="1" dirty="0">
                <a:solidFill>
                  <a:srgbClr val="FF0000"/>
                </a:solidFill>
              </a:rPr>
              <a:t>2</a:t>
            </a:r>
          </a:p>
        </p:txBody>
      </p:sp>
      <p:sp>
        <p:nvSpPr>
          <p:cNvPr id="5" name="TextBox 4">
            <a:extLst>
              <a:ext uri="{FF2B5EF4-FFF2-40B4-BE49-F238E27FC236}">
                <a16:creationId xmlns:a16="http://schemas.microsoft.com/office/drawing/2014/main" id="{336765CA-15C5-4962-8F05-84EA779EE133}"/>
              </a:ext>
            </a:extLst>
          </p:cNvPr>
          <p:cNvSpPr txBox="1"/>
          <p:nvPr/>
        </p:nvSpPr>
        <p:spPr>
          <a:xfrm>
            <a:off x="11313640" y="5267877"/>
            <a:ext cx="367408" cy="523220"/>
          </a:xfrm>
          <a:prstGeom prst="rect">
            <a:avLst/>
          </a:prstGeom>
          <a:noFill/>
        </p:spPr>
        <p:txBody>
          <a:bodyPr wrap="none" rtlCol="0">
            <a:spAutoFit/>
          </a:bodyPr>
          <a:lstStyle/>
          <a:p>
            <a:r>
              <a:rPr lang="en-GB" sz="2800" b="1" dirty="0">
                <a:solidFill>
                  <a:srgbClr val="FF0000"/>
                </a:solidFill>
              </a:rPr>
              <a:t>3</a:t>
            </a:r>
          </a:p>
        </p:txBody>
      </p:sp>
      <p:sp>
        <p:nvSpPr>
          <p:cNvPr id="6" name="TextBox 5">
            <a:extLst>
              <a:ext uri="{FF2B5EF4-FFF2-40B4-BE49-F238E27FC236}">
                <a16:creationId xmlns:a16="http://schemas.microsoft.com/office/drawing/2014/main" id="{24DD8D44-3849-4D58-A165-70A687A24963}"/>
              </a:ext>
            </a:extLst>
          </p:cNvPr>
          <p:cNvSpPr txBox="1"/>
          <p:nvPr/>
        </p:nvSpPr>
        <p:spPr>
          <a:xfrm>
            <a:off x="11353800" y="1066903"/>
            <a:ext cx="367408" cy="523220"/>
          </a:xfrm>
          <a:prstGeom prst="rect">
            <a:avLst/>
          </a:prstGeom>
          <a:noFill/>
        </p:spPr>
        <p:txBody>
          <a:bodyPr wrap="none" rtlCol="0">
            <a:spAutoFit/>
          </a:bodyPr>
          <a:lstStyle/>
          <a:p>
            <a:r>
              <a:rPr lang="en-GB" sz="2800" b="1" dirty="0">
                <a:solidFill>
                  <a:srgbClr val="FF0000"/>
                </a:solidFill>
              </a:rPr>
              <a:t>4</a:t>
            </a:r>
          </a:p>
        </p:txBody>
      </p:sp>
      <p:sp>
        <p:nvSpPr>
          <p:cNvPr id="7" name="TextBox 6">
            <a:extLst>
              <a:ext uri="{FF2B5EF4-FFF2-40B4-BE49-F238E27FC236}">
                <a16:creationId xmlns:a16="http://schemas.microsoft.com/office/drawing/2014/main" id="{DFDC6093-D3F8-4185-A402-5C4A02BBB567}"/>
              </a:ext>
            </a:extLst>
          </p:cNvPr>
          <p:cNvSpPr txBox="1"/>
          <p:nvPr/>
        </p:nvSpPr>
        <p:spPr>
          <a:xfrm>
            <a:off x="11345557" y="4212580"/>
            <a:ext cx="367408" cy="523220"/>
          </a:xfrm>
          <a:prstGeom prst="rect">
            <a:avLst/>
          </a:prstGeom>
          <a:noFill/>
        </p:spPr>
        <p:txBody>
          <a:bodyPr wrap="none" rtlCol="0">
            <a:spAutoFit/>
          </a:bodyPr>
          <a:lstStyle/>
          <a:p>
            <a:r>
              <a:rPr lang="en-GB" sz="2800" b="1" dirty="0">
                <a:solidFill>
                  <a:srgbClr val="FF0000"/>
                </a:solidFill>
              </a:rPr>
              <a:t>5</a:t>
            </a:r>
          </a:p>
        </p:txBody>
      </p:sp>
      <p:sp>
        <p:nvSpPr>
          <p:cNvPr id="8" name="TextBox 7">
            <a:extLst>
              <a:ext uri="{FF2B5EF4-FFF2-40B4-BE49-F238E27FC236}">
                <a16:creationId xmlns:a16="http://schemas.microsoft.com/office/drawing/2014/main" id="{701A8066-DB8C-4B75-85CF-871E40B51F59}"/>
              </a:ext>
            </a:extLst>
          </p:cNvPr>
          <p:cNvSpPr txBox="1"/>
          <p:nvPr/>
        </p:nvSpPr>
        <p:spPr>
          <a:xfrm>
            <a:off x="11333720" y="2188742"/>
            <a:ext cx="367408" cy="523220"/>
          </a:xfrm>
          <a:prstGeom prst="rect">
            <a:avLst/>
          </a:prstGeom>
          <a:noFill/>
        </p:spPr>
        <p:txBody>
          <a:bodyPr wrap="none" rtlCol="0">
            <a:spAutoFit/>
          </a:bodyPr>
          <a:lstStyle/>
          <a:p>
            <a:r>
              <a:rPr lang="en-GB" sz="2800" b="1" dirty="0">
                <a:solidFill>
                  <a:srgbClr val="FF0000"/>
                </a:solidFill>
              </a:rPr>
              <a:t>6</a:t>
            </a:r>
          </a:p>
        </p:txBody>
      </p:sp>
    </p:spTree>
    <p:extLst>
      <p:ext uri="{BB962C8B-B14F-4D97-AF65-F5344CB8AC3E}">
        <p14:creationId xmlns:p14="http://schemas.microsoft.com/office/powerpoint/2010/main" val="359155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D7735-5B41-46D1-8392-FB16C9A9AD9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6538364-A36E-4C67-823F-684177B33646}"/>
              </a:ext>
            </a:extLst>
          </p:cNvPr>
          <p:cNvSpPr>
            <a:spLocks noGrp="1"/>
          </p:cNvSpPr>
          <p:nvPr>
            <p:ph idx="1"/>
          </p:nvPr>
        </p:nvSpPr>
        <p:spPr>
          <a:xfrm>
            <a:off x="301841" y="5237824"/>
            <a:ext cx="5406500" cy="1091954"/>
          </a:xfrm>
          <a:solidFill>
            <a:srgbClr val="FFFF00"/>
          </a:solidFill>
        </p:spPr>
        <p:txBody>
          <a:bodyPr>
            <a:normAutofit fontScale="77500" lnSpcReduction="20000"/>
          </a:bodyPr>
          <a:lstStyle/>
          <a:p>
            <a:pPr marL="0" indent="0">
              <a:buNone/>
            </a:pPr>
            <a:r>
              <a:rPr lang="en-GB" dirty="0"/>
              <a:t>Challenge: How could you separate oil and water? What about water and ink? Draw diagrams to accompany your answers.</a:t>
            </a:r>
          </a:p>
        </p:txBody>
      </p:sp>
      <p:pic>
        <p:nvPicPr>
          <p:cNvPr id="4" name="Picture 3">
            <a:extLst>
              <a:ext uri="{FF2B5EF4-FFF2-40B4-BE49-F238E27FC236}">
                <a16:creationId xmlns:a16="http://schemas.microsoft.com/office/drawing/2014/main" id="{F2DB21AD-9144-49D2-B8C5-E64B5E5D8872}"/>
              </a:ext>
            </a:extLst>
          </p:cNvPr>
          <p:cNvPicPr>
            <a:picLocks noChangeAspect="1"/>
          </p:cNvPicPr>
          <p:nvPr/>
        </p:nvPicPr>
        <p:blipFill>
          <a:blip r:embed="rId2"/>
          <a:stretch>
            <a:fillRect/>
          </a:stretch>
        </p:blipFill>
        <p:spPr>
          <a:xfrm>
            <a:off x="-9526" y="349250"/>
            <a:ext cx="7709525" cy="1460500"/>
          </a:xfrm>
          <a:prstGeom prst="rect">
            <a:avLst/>
          </a:prstGeom>
        </p:spPr>
      </p:pic>
      <p:pic>
        <p:nvPicPr>
          <p:cNvPr id="5" name="Picture 4">
            <a:extLst>
              <a:ext uri="{FF2B5EF4-FFF2-40B4-BE49-F238E27FC236}">
                <a16:creationId xmlns:a16="http://schemas.microsoft.com/office/drawing/2014/main" id="{EC50CF2D-2967-4A8F-BA3B-62AE8C31D899}"/>
              </a:ext>
            </a:extLst>
          </p:cNvPr>
          <p:cNvPicPr>
            <a:picLocks noChangeAspect="1"/>
          </p:cNvPicPr>
          <p:nvPr/>
        </p:nvPicPr>
        <p:blipFill>
          <a:blip r:embed="rId3"/>
          <a:stretch>
            <a:fillRect/>
          </a:stretch>
        </p:blipFill>
        <p:spPr>
          <a:xfrm>
            <a:off x="0" y="3563006"/>
            <a:ext cx="7700818" cy="1412219"/>
          </a:xfrm>
          <a:prstGeom prst="rect">
            <a:avLst/>
          </a:prstGeom>
        </p:spPr>
      </p:pic>
      <p:pic>
        <p:nvPicPr>
          <p:cNvPr id="6" name="Picture 5">
            <a:extLst>
              <a:ext uri="{FF2B5EF4-FFF2-40B4-BE49-F238E27FC236}">
                <a16:creationId xmlns:a16="http://schemas.microsoft.com/office/drawing/2014/main" id="{462C2835-2B17-46D4-9A49-74CFEEDDEB28}"/>
              </a:ext>
            </a:extLst>
          </p:cNvPr>
          <p:cNvPicPr>
            <a:picLocks noChangeAspect="1"/>
          </p:cNvPicPr>
          <p:nvPr/>
        </p:nvPicPr>
        <p:blipFill>
          <a:blip r:embed="rId4"/>
          <a:stretch>
            <a:fillRect/>
          </a:stretch>
        </p:blipFill>
        <p:spPr>
          <a:xfrm>
            <a:off x="0" y="1809750"/>
            <a:ext cx="7709524" cy="1753256"/>
          </a:xfrm>
          <a:prstGeom prst="rect">
            <a:avLst/>
          </a:prstGeom>
        </p:spPr>
      </p:pic>
      <p:pic>
        <p:nvPicPr>
          <p:cNvPr id="7" name="Picture 6">
            <a:extLst>
              <a:ext uri="{FF2B5EF4-FFF2-40B4-BE49-F238E27FC236}">
                <a16:creationId xmlns:a16="http://schemas.microsoft.com/office/drawing/2014/main" id="{1FF5620C-8589-4C4A-85F5-C2CEC2A4645C}"/>
              </a:ext>
            </a:extLst>
          </p:cNvPr>
          <p:cNvPicPr>
            <a:picLocks noChangeAspect="1"/>
          </p:cNvPicPr>
          <p:nvPr/>
        </p:nvPicPr>
        <p:blipFill>
          <a:blip r:embed="rId5"/>
          <a:stretch>
            <a:fillRect/>
          </a:stretch>
        </p:blipFill>
        <p:spPr>
          <a:xfrm>
            <a:off x="6578912" y="0"/>
            <a:ext cx="5895975" cy="1476375"/>
          </a:xfrm>
          <a:prstGeom prst="rect">
            <a:avLst/>
          </a:prstGeom>
        </p:spPr>
      </p:pic>
      <p:pic>
        <p:nvPicPr>
          <p:cNvPr id="8" name="Picture 7">
            <a:extLst>
              <a:ext uri="{FF2B5EF4-FFF2-40B4-BE49-F238E27FC236}">
                <a16:creationId xmlns:a16="http://schemas.microsoft.com/office/drawing/2014/main" id="{FD07AD01-0428-4828-90A0-C018582A9F66}"/>
              </a:ext>
            </a:extLst>
          </p:cNvPr>
          <p:cNvPicPr>
            <a:picLocks noChangeAspect="1"/>
          </p:cNvPicPr>
          <p:nvPr/>
        </p:nvPicPr>
        <p:blipFill>
          <a:blip r:embed="rId6"/>
          <a:stretch>
            <a:fillRect/>
          </a:stretch>
        </p:blipFill>
        <p:spPr>
          <a:xfrm>
            <a:off x="6578912" y="1446377"/>
            <a:ext cx="5924550" cy="1276350"/>
          </a:xfrm>
          <a:prstGeom prst="rect">
            <a:avLst/>
          </a:prstGeom>
        </p:spPr>
      </p:pic>
      <p:pic>
        <p:nvPicPr>
          <p:cNvPr id="9" name="Picture 8">
            <a:extLst>
              <a:ext uri="{FF2B5EF4-FFF2-40B4-BE49-F238E27FC236}">
                <a16:creationId xmlns:a16="http://schemas.microsoft.com/office/drawing/2014/main" id="{C9789801-BC47-4E16-A8A7-4AB2A085694A}"/>
              </a:ext>
            </a:extLst>
          </p:cNvPr>
          <p:cNvPicPr>
            <a:picLocks noChangeAspect="1"/>
          </p:cNvPicPr>
          <p:nvPr/>
        </p:nvPicPr>
        <p:blipFill>
          <a:blip r:embed="rId7"/>
          <a:stretch>
            <a:fillRect/>
          </a:stretch>
        </p:blipFill>
        <p:spPr>
          <a:xfrm>
            <a:off x="6578912" y="2686378"/>
            <a:ext cx="5406501" cy="4283191"/>
          </a:xfrm>
          <a:prstGeom prst="rect">
            <a:avLst/>
          </a:prstGeom>
        </p:spPr>
      </p:pic>
    </p:spTree>
    <p:extLst>
      <p:ext uri="{BB962C8B-B14F-4D97-AF65-F5344CB8AC3E}">
        <p14:creationId xmlns:p14="http://schemas.microsoft.com/office/powerpoint/2010/main" val="4273017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D7735-5B41-46D1-8392-FB16C9A9AD9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6538364-A36E-4C67-823F-684177B33646}"/>
              </a:ext>
            </a:extLst>
          </p:cNvPr>
          <p:cNvSpPr>
            <a:spLocks noGrp="1"/>
          </p:cNvSpPr>
          <p:nvPr>
            <p:ph idx="1"/>
          </p:nvPr>
        </p:nvSpPr>
        <p:spPr>
          <a:xfrm>
            <a:off x="336706" y="842497"/>
            <a:ext cx="1860338" cy="633878"/>
          </a:xfrm>
          <a:solidFill>
            <a:srgbClr val="FFFF00"/>
          </a:solidFill>
        </p:spPr>
        <p:txBody>
          <a:bodyPr>
            <a:normAutofit/>
          </a:bodyPr>
          <a:lstStyle/>
          <a:p>
            <a:pPr marL="0" indent="0">
              <a:buNone/>
            </a:pPr>
            <a:r>
              <a:rPr lang="en-GB" dirty="0"/>
              <a:t>Challenge:</a:t>
            </a:r>
          </a:p>
        </p:txBody>
      </p:sp>
      <p:pic>
        <p:nvPicPr>
          <p:cNvPr id="7" name="Picture 6">
            <a:extLst>
              <a:ext uri="{FF2B5EF4-FFF2-40B4-BE49-F238E27FC236}">
                <a16:creationId xmlns:a16="http://schemas.microsoft.com/office/drawing/2014/main" id="{1FF5620C-8589-4C4A-85F5-C2CEC2A4645C}"/>
              </a:ext>
            </a:extLst>
          </p:cNvPr>
          <p:cNvPicPr>
            <a:picLocks noChangeAspect="1"/>
          </p:cNvPicPr>
          <p:nvPr/>
        </p:nvPicPr>
        <p:blipFill>
          <a:blip r:embed="rId2"/>
          <a:stretch>
            <a:fillRect/>
          </a:stretch>
        </p:blipFill>
        <p:spPr>
          <a:xfrm>
            <a:off x="6578912" y="0"/>
            <a:ext cx="5895975" cy="1476375"/>
          </a:xfrm>
          <a:prstGeom prst="rect">
            <a:avLst/>
          </a:prstGeom>
        </p:spPr>
      </p:pic>
      <p:pic>
        <p:nvPicPr>
          <p:cNvPr id="8" name="Picture 7">
            <a:extLst>
              <a:ext uri="{FF2B5EF4-FFF2-40B4-BE49-F238E27FC236}">
                <a16:creationId xmlns:a16="http://schemas.microsoft.com/office/drawing/2014/main" id="{FD07AD01-0428-4828-90A0-C018582A9F66}"/>
              </a:ext>
            </a:extLst>
          </p:cNvPr>
          <p:cNvPicPr>
            <a:picLocks noChangeAspect="1"/>
          </p:cNvPicPr>
          <p:nvPr/>
        </p:nvPicPr>
        <p:blipFill>
          <a:blip r:embed="rId3"/>
          <a:stretch>
            <a:fillRect/>
          </a:stretch>
        </p:blipFill>
        <p:spPr>
          <a:xfrm>
            <a:off x="6578912" y="1446377"/>
            <a:ext cx="5924550" cy="1276350"/>
          </a:xfrm>
          <a:prstGeom prst="rect">
            <a:avLst/>
          </a:prstGeom>
        </p:spPr>
      </p:pic>
      <p:pic>
        <p:nvPicPr>
          <p:cNvPr id="9" name="Picture 8">
            <a:extLst>
              <a:ext uri="{FF2B5EF4-FFF2-40B4-BE49-F238E27FC236}">
                <a16:creationId xmlns:a16="http://schemas.microsoft.com/office/drawing/2014/main" id="{C9789801-BC47-4E16-A8A7-4AB2A085694A}"/>
              </a:ext>
            </a:extLst>
          </p:cNvPr>
          <p:cNvPicPr>
            <a:picLocks noChangeAspect="1"/>
          </p:cNvPicPr>
          <p:nvPr/>
        </p:nvPicPr>
        <p:blipFill>
          <a:blip r:embed="rId4"/>
          <a:stretch>
            <a:fillRect/>
          </a:stretch>
        </p:blipFill>
        <p:spPr>
          <a:xfrm>
            <a:off x="6578912" y="2686378"/>
            <a:ext cx="5406501" cy="4283191"/>
          </a:xfrm>
          <a:prstGeom prst="rect">
            <a:avLst/>
          </a:prstGeom>
        </p:spPr>
      </p:pic>
      <p:pic>
        <p:nvPicPr>
          <p:cNvPr id="11" name="Picture 10">
            <a:extLst>
              <a:ext uri="{FF2B5EF4-FFF2-40B4-BE49-F238E27FC236}">
                <a16:creationId xmlns:a16="http://schemas.microsoft.com/office/drawing/2014/main" id="{0E5D24A1-1A27-47A9-8AEB-5FCB122E48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1387" y="2478170"/>
            <a:ext cx="2524125" cy="3810000"/>
          </a:xfrm>
          <a:prstGeom prst="rect">
            <a:avLst/>
          </a:prstGeom>
        </p:spPr>
      </p:pic>
      <p:pic>
        <p:nvPicPr>
          <p:cNvPr id="12" name="Picture 11">
            <a:extLst>
              <a:ext uri="{FF2B5EF4-FFF2-40B4-BE49-F238E27FC236}">
                <a16:creationId xmlns:a16="http://schemas.microsoft.com/office/drawing/2014/main" id="{8DCAAA16-BE95-4653-85BF-7F6A4B2CAD28}"/>
              </a:ext>
            </a:extLst>
          </p:cNvPr>
          <p:cNvPicPr>
            <a:picLocks noChangeAspect="1"/>
          </p:cNvPicPr>
          <p:nvPr/>
        </p:nvPicPr>
        <p:blipFill>
          <a:blip r:embed="rId6"/>
          <a:stretch>
            <a:fillRect/>
          </a:stretch>
        </p:blipFill>
        <p:spPr>
          <a:xfrm>
            <a:off x="2197044" y="598981"/>
            <a:ext cx="4438650" cy="2990850"/>
          </a:xfrm>
          <a:prstGeom prst="rect">
            <a:avLst/>
          </a:prstGeom>
        </p:spPr>
      </p:pic>
    </p:spTree>
    <p:extLst>
      <p:ext uri="{BB962C8B-B14F-4D97-AF65-F5344CB8AC3E}">
        <p14:creationId xmlns:p14="http://schemas.microsoft.com/office/powerpoint/2010/main" val="2234278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FE23CD-FD88-4106-AB0E-6D10441011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C02AF4-2D2C-4816-B097-797612E73A48}">
  <ds:schemaRefs>
    <ds:schemaRef ds:uri="http://schemas.microsoft.com/sharepoint/v3/contenttype/forms"/>
  </ds:schemaRefs>
</ds:datastoreItem>
</file>

<file path=customXml/itemProps3.xml><?xml version="1.0" encoding="utf-8"?>
<ds:datastoreItem xmlns:ds="http://schemas.openxmlformats.org/officeDocument/2006/customXml" ds:itemID="{89A405ED-AA11-46B3-B302-B9F7DD7623BE}">
  <ds:schemaRefs>
    <ds:schemaRef ds:uri="http://purl.org/dc/dcmitype/"/>
    <ds:schemaRef ds:uri="http://schemas.microsoft.com/office/2006/documentManagement/types"/>
    <ds:schemaRef ds:uri="http://purl.org/dc/elements/1.1/"/>
    <ds:schemaRef ds:uri="http://schemas.microsoft.com/office/infopath/2007/PartnerControls"/>
    <ds:schemaRef ds:uri="http://www.w3.org/XML/1998/namespace"/>
    <ds:schemaRef ds:uri="http://schemas.openxmlformats.org/package/2006/metadata/core-properties"/>
    <ds:schemaRef ds:uri="f513355b-a9cf-41c1-ad84-cdbe52169224"/>
    <ds:schemaRef ds:uri="http://schemas.microsoft.com/office/2006/metadata/properties"/>
    <ds:schemaRef ds:uri="b547754c-74b2-4d91-982e-55751234f08d"/>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TotalTime>
  <Words>401</Words>
  <Application>Microsoft Office PowerPoint</Application>
  <PresentationFormat>Widescreen</PresentationFormat>
  <Paragraphs>31</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Try to put the sentences on the next slide into the correct order.</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Try to put the sentences on the next slide into the correct order.</dc:title>
  <dc:creator>Jody Claridge</dc:creator>
  <cp:lastModifiedBy>Jody Claridge</cp:lastModifiedBy>
  <cp:revision>1</cp:revision>
  <dcterms:created xsi:type="dcterms:W3CDTF">2020-09-21T17:14:04Z</dcterms:created>
  <dcterms:modified xsi:type="dcterms:W3CDTF">2020-09-21T17:15:12Z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