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4.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13.xml" ContentType="application/vnd.openxmlformats-officedocument.presentationml.slide+xml"/>
  <Override PartName="/ppt/slides/slide42.xml" ContentType="application/vnd.openxmlformats-officedocument.presentationml.slide+xml"/>
  <Override PartName="/ppt/slides/slide44.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4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8.xml" ContentType="application/vnd.openxmlformats-officedocument.presentationml.slide+xml"/>
  <Override PartName="/ppt/slides/slide3.xml" ContentType="application/vnd.openxmlformats-officedocument.presentationml.slide+xml"/>
  <Override PartName="/ppt/slides/slide10.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9.xml" ContentType="application/vnd.openxmlformats-officedocument.presentationml.slide+xml"/>
  <Override PartName="/ppt/slides/slide12.xml" ContentType="application/vnd.openxmlformats-officedocument.presentationml.slide+xml"/>
  <Override PartName="/ppt/slides/slide48.xml" ContentType="application/vnd.openxmlformats-officedocument.presentationml.slide+xml"/>
  <Override PartName="/ppt/slides/slide1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ppt/revisionInfo.xml" ContentType="application/vnd.ms-powerpoint.revisioninfo+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8" r:id="rId3"/>
    <p:sldId id="302" r:id="rId4"/>
    <p:sldId id="303" r:id="rId5"/>
    <p:sldId id="262" r:id="rId6"/>
    <p:sldId id="263" r:id="rId7"/>
    <p:sldId id="304" r:id="rId8"/>
    <p:sldId id="305" r:id="rId9"/>
    <p:sldId id="265" r:id="rId10"/>
    <p:sldId id="266" r:id="rId11"/>
    <p:sldId id="306" r:id="rId12"/>
    <p:sldId id="307" r:id="rId13"/>
    <p:sldId id="308" r:id="rId14"/>
    <p:sldId id="289" r:id="rId15"/>
    <p:sldId id="309" r:id="rId16"/>
    <p:sldId id="317" r:id="rId17"/>
    <p:sldId id="311" r:id="rId18"/>
    <p:sldId id="310" r:id="rId19"/>
    <p:sldId id="277" r:id="rId20"/>
    <p:sldId id="312" r:id="rId21"/>
    <p:sldId id="314" r:id="rId22"/>
    <p:sldId id="292" r:id="rId23"/>
    <p:sldId id="295" r:id="rId24"/>
    <p:sldId id="319" r:id="rId25"/>
    <p:sldId id="278" r:id="rId26"/>
    <p:sldId id="279" r:id="rId27"/>
    <p:sldId id="321" r:id="rId28"/>
    <p:sldId id="322" r:id="rId29"/>
    <p:sldId id="324" r:id="rId30"/>
    <p:sldId id="325" r:id="rId31"/>
    <p:sldId id="282" r:id="rId32"/>
    <p:sldId id="326" r:id="rId33"/>
    <p:sldId id="327" r:id="rId34"/>
    <p:sldId id="328" r:id="rId35"/>
    <p:sldId id="329" r:id="rId36"/>
    <p:sldId id="285" r:id="rId37"/>
    <p:sldId id="330" r:id="rId38"/>
    <p:sldId id="332" r:id="rId39"/>
    <p:sldId id="335" r:id="rId40"/>
    <p:sldId id="336" r:id="rId41"/>
    <p:sldId id="296" r:id="rId42"/>
    <p:sldId id="337" r:id="rId43"/>
    <p:sldId id="338" r:id="rId44"/>
    <p:sldId id="339" r:id="rId45"/>
    <p:sldId id="300" r:id="rId46"/>
    <p:sldId id="301" r:id="rId47"/>
    <p:sldId id="297" r:id="rId48"/>
    <p:sldId id="298"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B56DB89-0EA5-48D0-9ABC-E5F44A596A2C}" type="datetimeFigureOut">
              <a:rPr lang="en-GB" smtClean="0"/>
              <a:t>12/11/2017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2431225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56DB89-0EA5-48D0-9ABC-E5F44A596A2C}" type="datetimeFigureOut">
              <a:rPr lang="en-GB" smtClean="0"/>
              <a:t>12/11/2017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1438773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56DB89-0EA5-48D0-9ABC-E5F44A596A2C}" type="datetimeFigureOut">
              <a:rPr lang="en-GB" smtClean="0"/>
              <a:t>12/11/2017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1493119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B56DB89-0EA5-48D0-9ABC-E5F44A596A2C}" type="datetimeFigureOut">
              <a:rPr lang="en-GB" smtClean="0"/>
              <a:t>12/11/2017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482033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B56DB89-0EA5-48D0-9ABC-E5F44A596A2C}" type="datetimeFigureOut">
              <a:rPr lang="en-GB" smtClean="0"/>
              <a:t>12/11/2017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3942680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B56DB89-0EA5-48D0-9ABC-E5F44A596A2C}" type="datetimeFigureOut">
              <a:rPr lang="en-GB" smtClean="0"/>
              <a:t>12/11/2017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2418113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56DB89-0EA5-48D0-9ABC-E5F44A596A2C}" type="datetimeFigureOut">
              <a:rPr lang="en-GB" smtClean="0"/>
              <a:t>12/11/2017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4259690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B56DB89-0EA5-48D0-9ABC-E5F44A596A2C}" type="datetimeFigureOut">
              <a:rPr lang="en-GB" smtClean="0"/>
              <a:t>12/11/2017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3708092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B56DB89-0EA5-48D0-9ABC-E5F44A596A2C}" type="datetimeFigureOut">
              <a:rPr lang="en-GB" smtClean="0"/>
              <a:t>12/11/2017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1437037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56DB89-0EA5-48D0-9ABC-E5F44A596A2C}" type="datetimeFigureOut">
              <a:rPr lang="en-GB" smtClean="0"/>
              <a:t>12/11/2017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951902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56DB89-0EA5-48D0-9ABC-E5F44A596A2C}" type="datetimeFigureOut">
              <a:rPr lang="en-GB" smtClean="0"/>
              <a:t>12/11/2017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4260286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56DB89-0EA5-48D0-9ABC-E5F44A596A2C}" type="datetimeFigureOut">
              <a:rPr lang="en-GB" smtClean="0"/>
              <a:t>12/11/2017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8C1C7D-ABEB-4D55-B5DC-0500440BACB4}" type="slidenum">
              <a:rPr lang="en-GB" smtClean="0"/>
              <a:t>‹#›</a:t>
            </a:fld>
            <a:endParaRPr lang="en-GB"/>
          </a:p>
        </p:txBody>
      </p:sp>
    </p:spTree>
    <p:extLst>
      <p:ext uri="{BB962C8B-B14F-4D97-AF65-F5344CB8AC3E}">
        <p14:creationId xmlns:p14="http://schemas.microsoft.com/office/powerpoint/2010/main" val="101192156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hyperlink" Target="https://phet.colorado.edu/sims/pendulum-lab/pendulum-lab_en.html" TargetMode="Externa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 Conservation and dissipation of energy</a:t>
            </a:r>
            <a:br>
              <a:rPr lang="en-GB" dirty="0"/>
            </a:br>
            <a:r>
              <a:rPr lang="en-GB" dirty="0"/>
              <a:t>1.1 Changes in energy stores</a:t>
            </a:r>
          </a:p>
        </p:txBody>
      </p:sp>
      <p:sp>
        <p:nvSpPr>
          <p:cNvPr id="3" name="Content Placeholder 2"/>
          <p:cNvSpPr>
            <a:spLocks noGrp="1"/>
          </p:cNvSpPr>
          <p:nvPr>
            <p:ph sz="half" idx="1"/>
          </p:nvPr>
        </p:nvSpPr>
        <p:spPr/>
        <p:txBody>
          <a:bodyPr>
            <a:normAutofit/>
          </a:bodyPr>
          <a:lstStyle/>
          <a:p>
            <a:r>
              <a:rPr lang="en-GB" dirty="0"/>
              <a:t>Key points</a:t>
            </a:r>
          </a:p>
          <a:p>
            <a:r>
              <a:rPr lang="en-GB" dirty="0"/>
              <a:t>Energy be stored as different energy stores.</a:t>
            </a:r>
          </a:p>
          <a:p>
            <a:r>
              <a:rPr lang="en-GB" dirty="0"/>
              <a:t>Energy is transferred by heating, by waves, by electric current, or by force moving an object.</a:t>
            </a:r>
          </a:p>
          <a:p>
            <a:r>
              <a:rPr lang="en-GB" dirty="0"/>
              <a:t>When an object falls, its stored gravitational PE decreases and its kinetic energy (KE) store increases.</a:t>
            </a:r>
          </a:p>
        </p:txBody>
      </p:sp>
      <p:sp>
        <p:nvSpPr>
          <p:cNvPr id="4" name="Content Placeholder 3"/>
          <p:cNvSpPr>
            <a:spLocks noGrp="1"/>
          </p:cNvSpPr>
          <p:nvPr>
            <p:ph sz="half" idx="2"/>
          </p:nvPr>
        </p:nvSpPr>
        <p:spPr/>
        <p:txBody>
          <a:bodyPr>
            <a:normAutofit/>
          </a:bodyPr>
          <a:lstStyle/>
          <a:p>
            <a:r>
              <a:rPr lang="en-GB" dirty="0"/>
              <a:t>When a falling object hits the ground, without bouncing, its KE store decreases.  Some, or all, of its energy is transferred to the surroundings as thermal energy and sound waves.</a:t>
            </a:r>
          </a:p>
          <a:p>
            <a:endParaRPr lang="en-GB" dirty="0"/>
          </a:p>
        </p:txBody>
      </p:sp>
    </p:spTree>
    <p:extLst>
      <p:ext uri="{BB962C8B-B14F-4D97-AF65-F5344CB8AC3E}">
        <p14:creationId xmlns:p14="http://schemas.microsoft.com/office/powerpoint/2010/main" val="3255352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P1.1 Changes in energy stores</a:t>
            </a:r>
          </a:p>
        </p:txBody>
      </p:sp>
      <p:sp>
        <p:nvSpPr>
          <p:cNvPr id="3" name="Content Placeholder 2"/>
          <p:cNvSpPr>
            <a:spLocks noGrp="1"/>
          </p:cNvSpPr>
          <p:nvPr>
            <p:ph sz="half" idx="1"/>
          </p:nvPr>
        </p:nvSpPr>
        <p:spPr/>
        <p:txBody>
          <a:bodyPr>
            <a:normAutofit fontScale="85000" lnSpcReduction="20000"/>
          </a:bodyPr>
          <a:lstStyle/>
          <a:p>
            <a:pPr marL="514350" indent="-514350">
              <a:buAutoNum type="arabicPeriod"/>
            </a:pPr>
            <a:r>
              <a:rPr lang="en-GB" dirty="0"/>
              <a:t>Describe the changes to energy stores that take place when:</a:t>
            </a:r>
            <a:br>
              <a:rPr lang="en-GB" dirty="0"/>
            </a:br>
            <a:r>
              <a:rPr lang="en-GB" dirty="0"/>
              <a:t>a)  a ball flies through the air</a:t>
            </a:r>
            <a:br>
              <a:rPr lang="en-GB" dirty="0"/>
            </a:br>
            <a:r>
              <a:rPr lang="en-GB" dirty="0"/>
              <a:t>b) an electric heater is switched on.</a:t>
            </a:r>
          </a:p>
          <a:p>
            <a:pPr marL="0" indent="0">
              <a:buNone/>
            </a:pPr>
            <a:endParaRPr lang="en-GB" dirty="0"/>
          </a:p>
          <a:p>
            <a:pPr marL="0" indent="0">
              <a:buNone/>
            </a:pPr>
            <a:r>
              <a:rPr lang="en-GB" dirty="0"/>
              <a:t>2a)  List two different objects you could use to light a room if you have a power cut.  For each object, describe the energy transfers and changes to energy stores that occur when it lights up the room.</a:t>
            </a:r>
          </a:p>
          <a:p>
            <a:pPr marL="514350" indent="-514350">
              <a:buAutoNum type="alphaLcParenR" startAt="2"/>
            </a:pPr>
            <a:r>
              <a:rPr lang="en-GB" dirty="0"/>
              <a:t>Which of the two objects in a) is:</a:t>
            </a:r>
          </a:p>
          <a:p>
            <a:r>
              <a:rPr lang="en-GB" dirty="0"/>
              <a:t>  </a:t>
            </a:r>
            <a:r>
              <a:rPr lang="en-GB" dirty="0" err="1"/>
              <a:t>i</a:t>
            </a:r>
            <a:r>
              <a:rPr lang="en-GB" dirty="0"/>
              <a:t>.  Easier to obtain the energy from?</a:t>
            </a:r>
          </a:p>
          <a:p>
            <a:r>
              <a:rPr lang="en-GB" dirty="0"/>
              <a:t>ii.  Easier to use?</a:t>
            </a:r>
          </a:p>
          <a:p>
            <a:endParaRPr lang="en-GB" dirty="0"/>
          </a:p>
        </p:txBody>
      </p:sp>
      <p:sp>
        <p:nvSpPr>
          <p:cNvPr id="4" name="Content Placeholder 3"/>
          <p:cNvSpPr>
            <a:spLocks noGrp="1"/>
          </p:cNvSpPr>
          <p:nvPr>
            <p:ph sz="half" idx="2"/>
          </p:nvPr>
        </p:nvSpPr>
        <p:spPr/>
        <p:txBody>
          <a:bodyPr>
            <a:normAutofit fontScale="85000" lnSpcReduction="20000"/>
          </a:bodyPr>
          <a:lstStyle/>
          <a:p>
            <a:r>
              <a:rPr lang="en-GB" dirty="0"/>
              <a:t>3.  Describe the changes in energy stores of an electric train as it:</a:t>
            </a:r>
            <a:br>
              <a:rPr lang="en-GB" dirty="0"/>
            </a:br>
            <a:r>
              <a:rPr lang="en-GB" dirty="0"/>
              <a:t> a)  moves up hill at a constant speed</a:t>
            </a:r>
            <a:br>
              <a:rPr lang="en-GB" dirty="0"/>
            </a:br>
            <a:r>
              <a:rPr lang="en-GB" dirty="0"/>
              <a:t>b) approaches a station and brakes to a halt.</a:t>
            </a:r>
          </a:p>
          <a:p>
            <a:r>
              <a:rPr lang="en-GB" dirty="0"/>
              <a:t>4)  Describe the changes in energy stores that take place when food is heated in a microwave oven.</a:t>
            </a:r>
          </a:p>
          <a:p>
            <a:endParaRPr lang="en-GB" dirty="0"/>
          </a:p>
        </p:txBody>
      </p:sp>
    </p:spTree>
    <p:extLst>
      <p:ext uri="{BB962C8B-B14F-4D97-AF65-F5344CB8AC3E}">
        <p14:creationId xmlns:p14="http://schemas.microsoft.com/office/powerpoint/2010/main" val="2787258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.P1.1 Changes in energy stores (answers)</a:t>
            </a:r>
          </a:p>
        </p:txBody>
      </p:sp>
      <p:sp>
        <p:nvSpPr>
          <p:cNvPr id="3" name="Content Placeholder 2"/>
          <p:cNvSpPr>
            <a:spLocks noGrp="1"/>
          </p:cNvSpPr>
          <p:nvPr>
            <p:ph sz="half" idx="1"/>
          </p:nvPr>
        </p:nvSpPr>
        <p:spPr/>
        <p:txBody>
          <a:bodyPr>
            <a:normAutofit fontScale="70000" lnSpcReduction="20000"/>
          </a:bodyPr>
          <a:lstStyle/>
          <a:p>
            <a:r>
              <a:rPr lang="en-GB" dirty="0"/>
              <a:t>1.  Describe the changes to energy stores that take place when:</a:t>
            </a:r>
            <a:br>
              <a:rPr lang="en-GB" dirty="0"/>
            </a:br>
            <a:r>
              <a:rPr lang="en-GB" dirty="0"/>
              <a:t>a)  a ball flies through the air</a:t>
            </a:r>
            <a:br>
              <a:rPr lang="en-GB" dirty="0"/>
            </a:br>
            <a:r>
              <a:rPr lang="en-GB" dirty="0"/>
              <a:t>  </a:t>
            </a:r>
          </a:p>
          <a:p>
            <a:r>
              <a:rPr lang="en-GB" dirty="0">
                <a:solidFill>
                  <a:srgbClr val="FF0000"/>
                </a:solidFill>
              </a:rPr>
              <a:t>1a) Chemical (in arm) to KE.  KE is lost as </a:t>
            </a:r>
            <a:r>
              <a:rPr lang="en-GB" dirty="0" err="1">
                <a:solidFill>
                  <a:srgbClr val="FF0000"/>
                </a:solidFill>
              </a:rPr>
              <a:t>grav</a:t>
            </a:r>
            <a:r>
              <a:rPr lang="en-GB" dirty="0">
                <a:solidFill>
                  <a:srgbClr val="FF0000"/>
                </a:solidFill>
              </a:rPr>
              <a:t>. PE is gained.</a:t>
            </a:r>
          </a:p>
          <a:p>
            <a:r>
              <a:rPr lang="en-GB" dirty="0">
                <a:solidFill>
                  <a:srgbClr val="FF0000"/>
                </a:solidFill>
              </a:rPr>
              <a:t>Coming down, </a:t>
            </a:r>
            <a:r>
              <a:rPr lang="en-GB" dirty="0" err="1">
                <a:solidFill>
                  <a:srgbClr val="FF0000"/>
                </a:solidFill>
              </a:rPr>
              <a:t>grav</a:t>
            </a:r>
            <a:r>
              <a:rPr lang="en-GB" dirty="0">
                <a:solidFill>
                  <a:srgbClr val="FF0000"/>
                </a:solidFill>
              </a:rPr>
              <a:t>. PE is lost as KE is gained.  Some KE is lost due to air resistance, and thermal energy is given to air, and sound and heat and elastic on landing.</a:t>
            </a:r>
            <a:endParaRPr lang="en-GB" dirty="0"/>
          </a:p>
          <a:p>
            <a:r>
              <a:rPr lang="en-GB" dirty="0"/>
              <a:t>b) an electric heater is switched on</a:t>
            </a:r>
          </a:p>
          <a:p>
            <a:r>
              <a:rPr lang="en-GB" dirty="0">
                <a:solidFill>
                  <a:srgbClr val="FF0000"/>
                </a:solidFill>
              </a:rPr>
              <a:t>Electrical energy is transformed into heat energy and some light energy, as the heater usually glows red. Some heat=&gt; surroundings.</a:t>
            </a:r>
          </a:p>
          <a:p>
            <a:endParaRPr lang="en-GB" dirty="0"/>
          </a:p>
        </p:txBody>
      </p:sp>
      <p:sp>
        <p:nvSpPr>
          <p:cNvPr id="4" name="Content Placeholder 3"/>
          <p:cNvSpPr>
            <a:spLocks noGrp="1"/>
          </p:cNvSpPr>
          <p:nvPr>
            <p:ph sz="half" idx="2"/>
          </p:nvPr>
        </p:nvSpPr>
        <p:spPr/>
        <p:txBody>
          <a:bodyPr>
            <a:normAutofit fontScale="70000" lnSpcReduction="20000"/>
          </a:bodyPr>
          <a:lstStyle/>
          <a:p>
            <a:r>
              <a:rPr lang="en-GB" dirty="0"/>
              <a:t>2a)  List two different objects you could use to light a room if you have a power cut.  For each object, describe the energy transfers and changes to energy stores that occur when it lights up the room.</a:t>
            </a:r>
          </a:p>
          <a:p>
            <a:r>
              <a:rPr lang="en-GB" dirty="0">
                <a:solidFill>
                  <a:srgbClr val="FF0000"/>
                </a:solidFill>
              </a:rPr>
              <a:t>Torch:  Chemical =&gt; electrical energy =&gt; light and wasted heat =&gt; surroundings.</a:t>
            </a:r>
          </a:p>
          <a:p>
            <a:r>
              <a:rPr lang="en-GB" dirty="0">
                <a:solidFill>
                  <a:srgbClr val="FF0000"/>
                </a:solidFill>
              </a:rPr>
              <a:t>Candle: Chemical =&gt; light and wasted heat =. surroundings.</a:t>
            </a:r>
          </a:p>
          <a:p>
            <a:pPr marL="514350" indent="-514350">
              <a:buAutoNum type="alphaLcParenR" startAt="2"/>
            </a:pPr>
            <a:r>
              <a:rPr lang="en-GB" dirty="0"/>
              <a:t>Which of the two objects in a) is:</a:t>
            </a:r>
          </a:p>
          <a:p>
            <a:r>
              <a:rPr lang="en-GB" dirty="0"/>
              <a:t>  </a:t>
            </a:r>
            <a:r>
              <a:rPr lang="en-GB" dirty="0" err="1"/>
              <a:t>i</a:t>
            </a:r>
            <a:r>
              <a:rPr lang="en-GB" dirty="0"/>
              <a:t>.  Easier to obtain the energy from? </a:t>
            </a:r>
            <a:r>
              <a:rPr lang="en-GB" dirty="0">
                <a:solidFill>
                  <a:srgbClr val="FF0000"/>
                </a:solidFill>
              </a:rPr>
              <a:t>Candle</a:t>
            </a:r>
          </a:p>
          <a:p>
            <a:r>
              <a:rPr lang="en-GB" dirty="0"/>
              <a:t>ii.  Easier to use?</a:t>
            </a:r>
          </a:p>
          <a:p>
            <a:r>
              <a:rPr lang="en-GB" dirty="0">
                <a:solidFill>
                  <a:srgbClr val="FF0000"/>
                </a:solidFill>
              </a:rPr>
              <a:t> </a:t>
            </a:r>
            <a:r>
              <a:rPr lang="en-GB" dirty="0" err="1">
                <a:solidFill>
                  <a:srgbClr val="FF0000"/>
                </a:solidFill>
              </a:rPr>
              <a:t>i</a:t>
            </a:r>
            <a:r>
              <a:rPr lang="en-GB" dirty="0">
                <a:solidFill>
                  <a:srgbClr val="FF0000"/>
                </a:solidFill>
              </a:rPr>
              <a:t>)  &amp; ii)  the torch; flick of a switch and (if the batteries are OK) you have immediate light and no hot wax or fire to have to deal with.</a:t>
            </a:r>
          </a:p>
          <a:p>
            <a:endParaRPr lang="en-GB" dirty="0"/>
          </a:p>
          <a:p>
            <a:endParaRPr lang="en-GB" dirty="0"/>
          </a:p>
          <a:p>
            <a:endParaRPr lang="en-GB" dirty="0">
              <a:solidFill>
                <a:srgbClr val="FF0000"/>
              </a:solidFill>
            </a:endParaRPr>
          </a:p>
          <a:p>
            <a:endParaRPr lang="en-GB" dirty="0"/>
          </a:p>
        </p:txBody>
      </p:sp>
    </p:spTree>
    <p:extLst>
      <p:ext uri="{BB962C8B-B14F-4D97-AF65-F5344CB8AC3E}">
        <p14:creationId xmlns:p14="http://schemas.microsoft.com/office/powerpoint/2010/main" val="3828522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.P1.1 Changes in energy stores (answers)</a:t>
            </a:r>
          </a:p>
        </p:txBody>
      </p:sp>
      <p:sp>
        <p:nvSpPr>
          <p:cNvPr id="3" name="Content Placeholder 2"/>
          <p:cNvSpPr>
            <a:spLocks noGrp="1"/>
          </p:cNvSpPr>
          <p:nvPr>
            <p:ph sz="half" idx="1"/>
          </p:nvPr>
        </p:nvSpPr>
        <p:spPr/>
        <p:txBody>
          <a:bodyPr>
            <a:normAutofit fontScale="85000" lnSpcReduction="20000"/>
          </a:bodyPr>
          <a:lstStyle/>
          <a:p>
            <a:r>
              <a:rPr lang="en-GB" dirty="0"/>
              <a:t>3.  Describe the changes in energy stores of an electric train as it:</a:t>
            </a:r>
            <a:br>
              <a:rPr lang="en-GB" dirty="0"/>
            </a:br>
            <a:r>
              <a:rPr lang="en-GB" dirty="0"/>
              <a:t> a)  moves up hill at a constant speed</a:t>
            </a:r>
            <a:br>
              <a:rPr lang="en-GB" dirty="0"/>
            </a:br>
            <a:r>
              <a:rPr lang="en-GB" dirty="0"/>
              <a:t>b) approaches a station and brakes to a halt.</a:t>
            </a:r>
          </a:p>
          <a:p>
            <a:r>
              <a:rPr lang="en-GB" dirty="0">
                <a:solidFill>
                  <a:srgbClr val="FF0000"/>
                </a:solidFill>
              </a:rPr>
              <a:t>a)  Electrical energy is converted into KE which is turned into </a:t>
            </a:r>
            <a:r>
              <a:rPr lang="en-GB" dirty="0" err="1">
                <a:solidFill>
                  <a:srgbClr val="FF0000"/>
                </a:solidFill>
              </a:rPr>
              <a:t>grav</a:t>
            </a:r>
            <a:r>
              <a:rPr lang="en-GB" dirty="0">
                <a:solidFill>
                  <a:srgbClr val="FF0000"/>
                </a:solidFill>
              </a:rPr>
              <a:t> PE as the train gains height.  The train’s KE remains constant, as its mass and speed remain the same.</a:t>
            </a:r>
          </a:p>
          <a:p>
            <a:endParaRPr lang="en-GB" dirty="0">
              <a:solidFill>
                <a:srgbClr val="FF0000"/>
              </a:solidFill>
            </a:endParaRPr>
          </a:p>
          <a:p>
            <a:r>
              <a:rPr lang="en-GB" dirty="0">
                <a:solidFill>
                  <a:srgbClr val="FF0000"/>
                </a:solidFill>
              </a:rPr>
              <a:t>b) Train’s KE =&gt; heat of the brake discs and pads due to friction =&gt; dissipated to the air as thermal energy.  Once stationary, the train has no KE.</a:t>
            </a:r>
          </a:p>
          <a:p>
            <a:endParaRPr lang="en-GB" dirty="0"/>
          </a:p>
          <a:p>
            <a:endParaRPr lang="en-GB" dirty="0"/>
          </a:p>
        </p:txBody>
      </p:sp>
      <p:sp>
        <p:nvSpPr>
          <p:cNvPr id="4" name="Content Placeholder 3"/>
          <p:cNvSpPr>
            <a:spLocks noGrp="1"/>
          </p:cNvSpPr>
          <p:nvPr>
            <p:ph sz="half" idx="2"/>
          </p:nvPr>
        </p:nvSpPr>
        <p:spPr/>
        <p:txBody>
          <a:bodyPr>
            <a:normAutofit fontScale="85000" lnSpcReduction="20000"/>
          </a:bodyPr>
          <a:lstStyle/>
          <a:p>
            <a:r>
              <a:rPr lang="en-GB" dirty="0"/>
              <a:t>4)  Describe the changes in energy stores that take place when food is heated in a microwave oven.</a:t>
            </a:r>
          </a:p>
          <a:p>
            <a:r>
              <a:rPr lang="en-GB" dirty="0">
                <a:solidFill>
                  <a:srgbClr val="FF0000"/>
                </a:solidFill>
              </a:rPr>
              <a:t>Electrical energy in wires =&gt; </a:t>
            </a:r>
          </a:p>
          <a:p>
            <a:r>
              <a:rPr lang="en-GB" dirty="0">
                <a:solidFill>
                  <a:srgbClr val="FF0000"/>
                </a:solidFill>
              </a:rPr>
              <a:t>light energy in microwaves =&gt; </a:t>
            </a:r>
          </a:p>
          <a:p>
            <a:r>
              <a:rPr lang="en-GB" dirty="0">
                <a:solidFill>
                  <a:srgbClr val="FF0000"/>
                </a:solidFill>
              </a:rPr>
              <a:t>thermal energy in the water molecules in the food =&gt;</a:t>
            </a:r>
          </a:p>
          <a:p>
            <a:r>
              <a:rPr lang="en-GB" dirty="0">
                <a:solidFill>
                  <a:srgbClr val="FF0000"/>
                </a:solidFill>
              </a:rPr>
              <a:t> increase in thermal energy store of the food as a whole =&gt;</a:t>
            </a:r>
          </a:p>
          <a:p>
            <a:r>
              <a:rPr lang="en-GB" dirty="0">
                <a:solidFill>
                  <a:srgbClr val="FF0000"/>
                </a:solidFill>
              </a:rPr>
              <a:t>dissipated to the surroundings.</a:t>
            </a:r>
          </a:p>
          <a:p>
            <a:endParaRPr lang="en-GB" dirty="0"/>
          </a:p>
        </p:txBody>
      </p:sp>
    </p:spTree>
    <p:extLst>
      <p:ext uri="{BB962C8B-B14F-4D97-AF65-F5344CB8AC3E}">
        <p14:creationId xmlns:p14="http://schemas.microsoft.com/office/powerpoint/2010/main" val="2246655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P1.2  Conservation of energy</a:t>
            </a:r>
          </a:p>
        </p:txBody>
      </p:sp>
      <p:sp>
        <p:nvSpPr>
          <p:cNvPr id="3" name="Subtitle 2"/>
          <p:cNvSpPr>
            <a:spLocks noGrp="1"/>
          </p:cNvSpPr>
          <p:nvPr>
            <p:ph sz="half" idx="1"/>
          </p:nvPr>
        </p:nvSpPr>
        <p:spPr/>
        <p:txBody>
          <a:bodyPr>
            <a:normAutofit/>
          </a:bodyPr>
          <a:lstStyle/>
          <a:p>
            <a:pPr marL="342900" indent="-342900" algn="l">
              <a:buFont typeface="Arial" panose="020B0604020202020204" pitchFamily="34" charset="0"/>
              <a:buChar char="•"/>
            </a:pPr>
            <a:r>
              <a:rPr lang="en-GB" dirty="0"/>
              <a:t>Key Points</a:t>
            </a:r>
          </a:p>
          <a:p>
            <a:pPr marL="342900" indent="-342900" algn="l">
              <a:buFont typeface="Arial" panose="020B0604020202020204" pitchFamily="34" charset="0"/>
              <a:buChar char="•"/>
            </a:pPr>
            <a:r>
              <a:rPr lang="en-GB" dirty="0"/>
              <a:t>Energy cannot be created or destroyed</a:t>
            </a:r>
          </a:p>
          <a:p>
            <a:pPr marL="342900" indent="-342900" algn="l">
              <a:buFont typeface="Arial" panose="020B0604020202020204" pitchFamily="34" charset="0"/>
              <a:buChar char="•"/>
            </a:pPr>
            <a:r>
              <a:rPr lang="en-GB" dirty="0"/>
              <a:t>Conservation of energy applies to all energy changes</a:t>
            </a:r>
          </a:p>
          <a:p>
            <a:pPr marL="342900" indent="-342900" algn="l">
              <a:buFont typeface="Arial" panose="020B0604020202020204" pitchFamily="34" charset="0"/>
              <a:buChar char="•"/>
            </a:pPr>
            <a:r>
              <a:rPr lang="en-GB" dirty="0"/>
              <a:t>A closed system is an isolated system in which no energy transfers take place out of or into the energy stores of the system.</a:t>
            </a:r>
          </a:p>
        </p:txBody>
      </p:sp>
      <p:sp>
        <p:nvSpPr>
          <p:cNvPr id="4" name="Content Placeholder 3"/>
          <p:cNvSpPr>
            <a:spLocks noGrp="1"/>
          </p:cNvSpPr>
          <p:nvPr>
            <p:ph sz="half" idx="2"/>
          </p:nvPr>
        </p:nvSpPr>
        <p:spPr/>
        <p:txBody>
          <a:bodyPr>
            <a:normAutofit/>
          </a:bodyPr>
          <a:lstStyle/>
          <a:p>
            <a:pPr marL="342900" indent="-342900"/>
            <a:r>
              <a:rPr lang="en-GB" dirty="0"/>
              <a:t>Energy can be transferred between energy stores within a closed system.</a:t>
            </a:r>
          </a:p>
          <a:p>
            <a:pPr marL="342900" indent="-342900"/>
            <a:r>
              <a:rPr lang="en-GB" dirty="0"/>
              <a:t>The total energy of the system is always the same, before and after any such transfers.</a:t>
            </a:r>
          </a:p>
          <a:p>
            <a:endParaRPr lang="en-GB" dirty="0"/>
          </a:p>
        </p:txBody>
      </p:sp>
    </p:spTree>
    <p:extLst>
      <p:ext uri="{BB962C8B-B14F-4D97-AF65-F5344CB8AC3E}">
        <p14:creationId xmlns:p14="http://schemas.microsoft.com/office/powerpoint/2010/main" val="12444032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3200" dirty="0"/>
              <a:t>P1.2  Conservation of energy</a:t>
            </a:r>
          </a:p>
        </p:txBody>
      </p:sp>
      <p:sp>
        <p:nvSpPr>
          <p:cNvPr id="5" name="Content Placeholder 4"/>
          <p:cNvSpPr>
            <a:spLocks noGrp="1"/>
          </p:cNvSpPr>
          <p:nvPr>
            <p:ph sz="half" idx="1"/>
          </p:nvPr>
        </p:nvSpPr>
        <p:spPr>
          <a:xfrm>
            <a:off x="838200" y="1335314"/>
            <a:ext cx="5181600" cy="4841649"/>
          </a:xfrm>
        </p:spPr>
        <p:txBody>
          <a:bodyPr>
            <a:normAutofit fontScale="92500" lnSpcReduction="10000"/>
          </a:bodyPr>
          <a:lstStyle/>
          <a:p>
            <a:r>
              <a:rPr lang="en-GB" dirty="0"/>
              <a:t>1.  When a roller coaster gets to the bottom of a descent, describe the energy transfers and changes to energy stores that happen if:  a)  the brakes are applied to stop it</a:t>
            </a:r>
            <a:br>
              <a:rPr lang="en-GB" dirty="0"/>
            </a:br>
            <a:r>
              <a:rPr lang="en-GB" dirty="0"/>
              <a:t>b)  it goes up and over a second hill.</a:t>
            </a:r>
          </a:p>
          <a:p>
            <a:r>
              <a:rPr lang="en-GB" dirty="0"/>
              <a:t>2a.  A ball dropped onto a trampoline returns to almost the same height after it bounces.  Describe the energy transfers and changes to the energy stores of the ball from the point of release to the top of its bounce.</a:t>
            </a:r>
          </a:p>
        </p:txBody>
      </p:sp>
      <p:sp>
        <p:nvSpPr>
          <p:cNvPr id="2" name="Content Placeholder 1"/>
          <p:cNvSpPr>
            <a:spLocks noGrp="1"/>
          </p:cNvSpPr>
          <p:nvPr>
            <p:ph sz="half" idx="2"/>
          </p:nvPr>
        </p:nvSpPr>
        <p:spPr>
          <a:xfrm>
            <a:off x="6172200" y="1335314"/>
            <a:ext cx="5181600" cy="4841649"/>
          </a:xfrm>
        </p:spPr>
        <p:txBody>
          <a:bodyPr>
            <a:normAutofit fontScale="92500" lnSpcReduction="10000"/>
          </a:bodyPr>
          <a:lstStyle/>
          <a:p>
            <a:r>
              <a:rPr lang="en-GB" dirty="0"/>
              <a:t>b)  Describe the energy stores of the ball at the point of release compared with its energy stores at the top of the bounce.</a:t>
            </a:r>
          </a:p>
          <a:p>
            <a:r>
              <a:rPr lang="en-GB" dirty="0"/>
              <a:t>c) Describe how you would use the test in ‘a’ to see which of the trampolines is the bounciest.</a:t>
            </a:r>
          </a:p>
          <a:p>
            <a:r>
              <a:rPr lang="en-GB" dirty="0"/>
              <a:t>3.  One exciting fairground ride acts like a giant catapult.  The capsule in which you are strapped is fired high into the sky by the rubber bands of the catapult.  Explain the changes to the energy stores that take place in the ride as you move upwards.</a:t>
            </a:r>
          </a:p>
        </p:txBody>
      </p:sp>
    </p:spTree>
    <p:extLst>
      <p:ext uri="{BB962C8B-B14F-4D97-AF65-F5344CB8AC3E}">
        <p14:creationId xmlns:p14="http://schemas.microsoft.com/office/powerpoint/2010/main" val="3764240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3200" dirty="0"/>
              <a:t>P1.2  Conservation of energy (answers)</a:t>
            </a:r>
          </a:p>
        </p:txBody>
      </p:sp>
      <p:sp>
        <p:nvSpPr>
          <p:cNvPr id="5" name="Content Placeholder 4"/>
          <p:cNvSpPr>
            <a:spLocks noGrp="1"/>
          </p:cNvSpPr>
          <p:nvPr>
            <p:ph sz="half" idx="1"/>
          </p:nvPr>
        </p:nvSpPr>
        <p:spPr/>
        <p:txBody>
          <a:bodyPr>
            <a:normAutofit fontScale="77500" lnSpcReduction="20000"/>
          </a:bodyPr>
          <a:lstStyle/>
          <a:p>
            <a:r>
              <a:rPr lang="en-GB" dirty="0"/>
              <a:t>1.  When a roller coaster gets to the bottom of a descent, describe the energy transfers and changes to energy stores that happen if:  a)  the brakes are applied to stop it</a:t>
            </a:r>
            <a:br>
              <a:rPr lang="en-GB" dirty="0"/>
            </a:br>
            <a:r>
              <a:rPr lang="en-GB" dirty="0"/>
              <a:t>b)  it goes up and over a second hill.</a:t>
            </a:r>
          </a:p>
          <a:p>
            <a:r>
              <a:rPr lang="en-GB" dirty="0">
                <a:solidFill>
                  <a:srgbClr val="FF0000"/>
                </a:solidFill>
              </a:rPr>
              <a:t>a)  KE =&gt; heat energy of the brake discs and pads =&gt; dissipated as heat to the surroundings + sound.</a:t>
            </a:r>
          </a:p>
          <a:p>
            <a:r>
              <a:rPr lang="en-GB" dirty="0">
                <a:solidFill>
                  <a:srgbClr val="FF0000"/>
                </a:solidFill>
              </a:rPr>
              <a:t>b)  KE transferred into </a:t>
            </a:r>
            <a:r>
              <a:rPr lang="en-GB" dirty="0" err="1">
                <a:solidFill>
                  <a:srgbClr val="FF0000"/>
                </a:solidFill>
              </a:rPr>
              <a:t>grav</a:t>
            </a:r>
            <a:r>
              <a:rPr lang="en-GB" dirty="0">
                <a:solidFill>
                  <a:srgbClr val="FF0000"/>
                </a:solidFill>
              </a:rPr>
              <a:t>. PE on the way up to the next summit, then GPE transferred back into KE as it goes down the far side of the second hill.  GPE lost as KE gained.</a:t>
            </a:r>
          </a:p>
        </p:txBody>
      </p:sp>
      <p:sp>
        <p:nvSpPr>
          <p:cNvPr id="2" name="Content Placeholder 1"/>
          <p:cNvSpPr>
            <a:spLocks noGrp="1"/>
          </p:cNvSpPr>
          <p:nvPr>
            <p:ph sz="half" idx="2"/>
          </p:nvPr>
        </p:nvSpPr>
        <p:spPr/>
        <p:txBody>
          <a:bodyPr>
            <a:normAutofit fontScale="77500" lnSpcReduction="20000"/>
          </a:bodyPr>
          <a:lstStyle/>
          <a:p>
            <a:r>
              <a:rPr lang="en-GB" dirty="0"/>
              <a:t>2a.  A ball dropped onto a trampoline returns to almost the same height after it bounces.  Describe the energy transfers and changes to the energy stores of the ball from the point of release to the top of its bounce.</a:t>
            </a:r>
          </a:p>
          <a:p>
            <a:r>
              <a:rPr lang="en-GB" dirty="0">
                <a:solidFill>
                  <a:srgbClr val="FF0000"/>
                </a:solidFill>
              </a:rPr>
              <a:t>Descent: GPE lost as KE gained during fall =&gt; KE lost &amp; elastic PE gained as the ball hits trampoline causing it to deform elastically, + some lost as sound &amp; heat. </a:t>
            </a:r>
          </a:p>
          <a:p>
            <a:r>
              <a:rPr lang="en-GB" dirty="0">
                <a:solidFill>
                  <a:srgbClr val="FF0000"/>
                </a:solidFill>
              </a:rPr>
              <a:t>Ascent: Elastic PE =&gt; KE as trampoline recoils, but less KE than before.  KE on way up transformed to GPE, until all energy is GPE at top of bounce + some energy lost to surroundings due to air resistance.</a:t>
            </a:r>
          </a:p>
          <a:p>
            <a:endParaRPr lang="en-GB" dirty="0">
              <a:solidFill>
                <a:srgbClr val="FF0000"/>
              </a:solidFill>
            </a:endParaRPr>
          </a:p>
          <a:p>
            <a:endParaRPr lang="en-GB" dirty="0"/>
          </a:p>
        </p:txBody>
      </p:sp>
    </p:spTree>
    <p:extLst>
      <p:ext uri="{BB962C8B-B14F-4D97-AF65-F5344CB8AC3E}">
        <p14:creationId xmlns:p14="http://schemas.microsoft.com/office/powerpoint/2010/main" val="2757190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P1.2  Conservation of energy (answers)</a:t>
            </a:r>
          </a:p>
        </p:txBody>
      </p:sp>
      <p:sp>
        <p:nvSpPr>
          <p:cNvPr id="3" name="Content Placeholder 2"/>
          <p:cNvSpPr>
            <a:spLocks noGrp="1"/>
          </p:cNvSpPr>
          <p:nvPr>
            <p:ph sz="half" idx="1"/>
          </p:nvPr>
        </p:nvSpPr>
        <p:spPr/>
        <p:txBody>
          <a:bodyPr>
            <a:normAutofit lnSpcReduction="10000"/>
          </a:bodyPr>
          <a:lstStyle/>
          <a:p>
            <a:r>
              <a:rPr lang="en-GB" dirty="0"/>
              <a:t>b)  Describe the energy stores of the ball at the point of release compared with its energy stores at the top of the bounce.</a:t>
            </a:r>
          </a:p>
          <a:p>
            <a:r>
              <a:rPr lang="en-GB" dirty="0">
                <a:solidFill>
                  <a:srgbClr val="FF0000"/>
                </a:solidFill>
              </a:rPr>
              <a:t>At point of release its GPE was greater than at the top of its bounce.</a:t>
            </a:r>
          </a:p>
          <a:p>
            <a:endParaRPr lang="en-GB" dirty="0"/>
          </a:p>
          <a:p>
            <a:r>
              <a:rPr lang="en-GB" dirty="0"/>
              <a:t>c) Describe how you would use the test in ‘a’ to see which of the trampolines is the bounciest.</a:t>
            </a:r>
          </a:p>
          <a:p>
            <a:endParaRPr lang="en-GB" dirty="0"/>
          </a:p>
        </p:txBody>
      </p:sp>
      <p:sp>
        <p:nvSpPr>
          <p:cNvPr id="4" name="Content Placeholder 3"/>
          <p:cNvSpPr>
            <a:spLocks noGrp="1"/>
          </p:cNvSpPr>
          <p:nvPr>
            <p:ph sz="half" idx="2"/>
          </p:nvPr>
        </p:nvSpPr>
        <p:spPr/>
        <p:txBody>
          <a:bodyPr>
            <a:normAutofit lnSpcReduction="10000"/>
          </a:bodyPr>
          <a:lstStyle/>
          <a:p>
            <a:r>
              <a:rPr lang="en-GB" dirty="0">
                <a:solidFill>
                  <a:srgbClr val="FF0000"/>
                </a:solidFill>
              </a:rPr>
              <a:t>Drop a ball from the same height onto each of the 3 trampolines and see for which one the balls bounced back closest to its original height.  The bounciest trampoline would transfer least KE to heat and sound, and return most as KE, which in turn transfers to GPE as it bounces upwards</a:t>
            </a:r>
            <a:r>
              <a:rPr lang="en-GB" dirty="0"/>
              <a:t>.</a:t>
            </a:r>
          </a:p>
          <a:p>
            <a:endParaRPr lang="en-GB" dirty="0"/>
          </a:p>
        </p:txBody>
      </p:sp>
    </p:spTree>
    <p:extLst>
      <p:ext uri="{BB962C8B-B14F-4D97-AF65-F5344CB8AC3E}">
        <p14:creationId xmlns:p14="http://schemas.microsoft.com/office/powerpoint/2010/main" val="25078806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P1.2  Conservation of energy (answers)</a:t>
            </a:r>
          </a:p>
        </p:txBody>
      </p:sp>
      <p:sp>
        <p:nvSpPr>
          <p:cNvPr id="3" name="Content Placeholder 2"/>
          <p:cNvSpPr>
            <a:spLocks noGrp="1"/>
          </p:cNvSpPr>
          <p:nvPr>
            <p:ph sz="half" idx="1"/>
          </p:nvPr>
        </p:nvSpPr>
        <p:spPr/>
        <p:txBody>
          <a:bodyPr>
            <a:normAutofit fontScale="92500" lnSpcReduction="20000"/>
          </a:bodyPr>
          <a:lstStyle/>
          <a:p>
            <a:r>
              <a:rPr lang="en-GB" dirty="0"/>
              <a:t>3.  One exciting fairground ride acts like a giant catapult.  The capsule in which you are strapped is fired high into the sky by the rubber bands of the catapult.  Explain the changes to the energy stores that take place in the ride as you move upwards.</a:t>
            </a:r>
          </a:p>
          <a:p>
            <a:r>
              <a:rPr lang="en-GB" dirty="0">
                <a:solidFill>
                  <a:srgbClr val="FF0000"/>
                </a:solidFill>
              </a:rPr>
              <a:t>Prior to release:  Energy stored as elastic strain energy in the stretched rubber bands.</a:t>
            </a:r>
          </a:p>
          <a:p>
            <a:r>
              <a:rPr lang="en-GB" dirty="0">
                <a:solidFill>
                  <a:srgbClr val="FF0000"/>
                </a:solidFill>
              </a:rPr>
              <a:t>Stored elastic energy =&gt; KE and a gain in GPE as the ball picks up speed going upwards.</a:t>
            </a:r>
          </a:p>
          <a:p>
            <a:endParaRPr lang="en-GB" dirty="0">
              <a:solidFill>
                <a:srgbClr val="FF0000"/>
              </a:solidFill>
            </a:endParaRPr>
          </a:p>
        </p:txBody>
      </p:sp>
      <p:sp>
        <p:nvSpPr>
          <p:cNvPr id="4" name="Content Placeholder 3"/>
          <p:cNvSpPr>
            <a:spLocks noGrp="1"/>
          </p:cNvSpPr>
          <p:nvPr>
            <p:ph sz="half" idx="2"/>
          </p:nvPr>
        </p:nvSpPr>
        <p:spPr/>
        <p:txBody>
          <a:bodyPr>
            <a:normAutofit fontScale="92500" lnSpcReduction="20000"/>
          </a:bodyPr>
          <a:lstStyle/>
          <a:p>
            <a:r>
              <a:rPr lang="en-GB" dirty="0">
                <a:solidFill>
                  <a:srgbClr val="FF0000"/>
                </a:solidFill>
              </a:rPr>
              <a:t>The KE decreases as the GPE increases, and then the elastic strain energy increases too if the rubber bands become taut.</a:t>
            </a:r>
          </a:p>
          <a:p>
            <a:r>
              <a:rPr lang="en-GB" dirty="0">
                <a:solidFill>
                  <a:srgbClr val="FF0000"/>
                </a:solidFill>
              </a:rPr>
              <a:t>At the summit, the KE is zero, the GPE is a maximum, and the stored elastic strain energy will depend on how taut the ropes are, but would be a maximum at the top of the first bounce.</a:t>
            </a:r>
          </a:p>
          <a:p>
            <a:endParaRPr lang="en-GB" dirty="0"/>
          </a:p>
        </p:txBody>
      </p:sp>
    </p:spTree>
    <p:extLst>
      <p:ext uri="{BB962C8B-B14F-4D97-AF65-F5344CB8AC3E}">
        <p14:creationId xmlns:p14="http://schemas.microsoft.com/office/powerpoint/2010/main" val="7596538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P1.3  Energy and work</a:t>
            </a:r>
          </a:p>
        </p:txBody>
      </p:sp>
      <p:sp>
        <p:nvSpPr>
          <p:cNvPr id="3" name="Content Placeholder 2"/>
          <p:cNvSpPr>
            <a:spLocks noGrp="1"/>
          </p:cNvSpPr>
          <p:nvPr>
            <p:ph sz="half" idx="1"/>
          </p:nvPr>
        </p:nvSpPr>
        <p:spPr/>
        <p:txBody>
          <a:bodyPr>
            <a:normAutofit/>
          </a:bodyPr>
          <a:lstStyle/>
          <a:p>
            <a:r>
              <a:rPr lang="en-GB" dirty="0"/>
              <a:t>Key points:</a:t>
            </a:r>
          </a:p>
          <a:p>
            <a:r>
              <a:rPr lang="en-GB" dirty="0"/>
              <a:t>Work is done on an object when a force makes the object move.</a:t>
            </a:r>
          </a:p>
          <a:p>
            <a:r>
              <a:rPr lang="en-GB" dirty="0"/>
              <a:t>Energy transferred = work done.</a:t>
            </a:r>
          </a:p>
          <a:p>
            <a:r>
              <a:rPr lang="en-GB" dirty="0"/>
              <a:t>Work done is W = F.s where F is the force and s is the distance moved (along the line of action of the force).</a:t>
            </a:r>
          </a:p>
        </p:txBody>
      </p:sp>
      <p:sp>
        <p:nvSpPr>
          <p:cNvPr id="4" name="Content Placeholder 3"/>
          <p:cNvSpPr>
            <a:spLocks noGrp="1"/>
          </p:cNvSpPr>
          <p:nvPr>
            <p:ph sz="half" idx="2"/>
          </p:nvPr>
        </p:nvSpPr>
        <p:spPr/>
        <p:txBody>
          <a:bodyPr>
            <a:normAutofit/>
          </a:bodyPr>
          <a:lstStyle/>
          <a:p>
            <a:r>
              <a:rPr lang="en-GB" dirty="0"/>
              <a:t>Work done to overcome friction is transferred as energy to the thermal energy stores of the objects that rub together and to the surroundings.</a:t>
            </a:r>
          </a:p>
          <a:p>
            <a:endParaRPr lang="en-GB" dirty="0"/>
          </a:p>
        </p:txBody>
      </p:sp>
    </p:spTree>
    <p:extLst>
      <p:ext uri="{BB962C8B-B14F-4D97-AF65-F5344CB8AC3E}">
        <p14:creationId xmlns:p14="http://schemas.microsoft.com/office/powerpoint/2010/main" val="2951089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P1.3  Energy and work</a:t>
            </a:r>
          </a:p>
        </p:txBody>
      </p:sp>
      <p:sp>
        <p:nvSpPr>
          <p:cNvPr id="3" name="Content Placeholder 2"/>
          <p:cNvSpPr>
            <a:spLocks noGrp="1"/>
          </p:cNvSpPr>
          <p:nvPr>
            <p:ph sz="half" idx="1"/>
          </p:nvPr>
        </p:nvSpPr>
        <p:spPr/>
        <p:txBody>
          <a:bodyPr>
            <a:normAutofit fontScale="70000" lnSpcReduction="20000"/>
          </a:bodyPr>
          <a:lstStyle/>
          <a:p>
            <a:r>
              <a:rPr lang="en-GB" dirty="0"/>
              <a:t>1a)  State what happens to the energy transferred:</a:t>
            </a:r>
            <a:br>
              <a:rPr lang="en-GB" dirty="0"/>
            </a:br>
            <a:r>
              <a:rPr lang="en-GB" dirty="0"/>
              <a:t>  </a:t>
            </a:r>
            <a:r>
              <a:rPr lang="en-GB" dirty="0" err="1"/>
              <a:t>i</a:t>
            </a:r>
            <a:r>
              <a:rPr lang="en-GB" dirty="0"/>
              <a:t>) by a rower rowing a boat</a:t>
            </a:r>
            <a:br>
              <a:rPr lang="en-GB" dirty="0"/>
            </a:br>
            <a:r>
              <a:rPr lang="en-GB" dirty="0"/>
              <a:t>ii)  by an electric motor used to raise a car park barrier.</a:t>
            </a:r>
            <a:br>
              <a:rPr lang="en-GB" dirty="0"/>
            </a:br>
            <a:r>
              <a:rPr lang="en-GB" dirty="0"/>
              <a:t>b)  Calculate how much work is done when a force of 3000N pulls a truck through a distance of 50m in the direction of the force.</a:t>
            </a:r>
          </a:p>
          <a:p>
            <a:r>
              <a:rPr lang="en-GB" dirty="0"/>
              <a:t>2.  A car is brought to a standstill when the driver applies the brakes. </a:t>
            </a:r>
            <a:br>
              <a:rPr lang="en-GB" dirty="0"/>
            </a:br>
            <a:r>
              <a:rPr lang="en-GB" dirty="0"/>
              <a:t>a) Explain why the brake pads become warm.</a:t>
            </a:r>
            <a:br>
              <a:rPr lang="en-GB" dirty="0"/>
            </a:br>
            <a:r>
              <a:rPr lang="en-GB" dirty="0"/>
              <a:t>b) The car travelled a distance of 20m after the brakes were applied.  The braking force on the car during this time was 7000N.  Calculate the work done by the braking force.</a:t>
            </a:r>
            <a:br>
              <a:rPr lang="en-GB" dirty="0"/>
            </a:br>
            <a:endParaRPr lang="en-GB" dirty="0"/>
          </a:p>
        </p:txBody>
      </p:sp>
      <p:sp>
        <p:nvSpPr>
          <p:cNvPr id="4" name="Content Placeholder 3"/>
          <p:cNvSpPr>
            <a:spLocks noGrp="1"/>
          </p:cNvSpPr>
          <p:nvPr>
            <p:ph sz="half" idx="2"/>
          </p:nvPr>
        </p:nvSpPr>
        <p:spPr/>
        <p:txBody>
          <a:bodyPr>
            <a:normAutofit fontScale="70000" lnSpcReduction="20000"/>
          </a:bodyPr>
          <a:lstStyle/>
          <a:p>
            <a:r>
              <a:rPr lang="en-GB" dirty="0"/>
              <a:t>3a)  Calculate the work done when:</a:t>
            </a:r>
            <a:br>
              <a:rPr lang="en-GB" dirty="0"/>
            </a:br>
            <a:r>
              <a:rPr lang="en-GB" dirty="0" err="1"/>
              <a:t>i</a:t>
            </a:r>
            <a:r>
              <a:rPr lang="en-GB" dirty="0"/>
              <a:t>)  a force of 20N makes an object move 4.8m in the direction of the force</a:t>
            </a:r>
            <a:br>
              <a:rPr lang="en-GB" dirty="0"/>
            </a:br>
            <a:r>
              <a:rPr lang="en-GB" dirty="0"/>
              <a:t>ii)  an object of weight 80N is raised through a height of 1.2m</a:t>
            </a:r>
            <a:br>
              <a:rPr lang="en-GB" dirty="0"/>
            </a:br>
            <a:r>
              <a:rPr lang="en-GB" dirty="0"/>
              <a:t>b)  When a cyclist brakes, his kinetic energy store is reduced from 1400J to zero in a distance of 7.0m.  Calculate the braking force.</a:t>
            </a:r>
          </a:p>
          <a:p>
            <a:endParaRPr lang="en-GB" dirty="0"/>
          </a:p>
          <a:p>
            <a:r>
              <a:rPr lang="en-GB" dirty="0"/>
              <a:t>4  A student pushes a box at a steady speed a distance of 12m across a level floor.</a:t>
            </a:r>
            <a:br>
              <a:rPr lang="en-GB" dirty="0"/>
            </a:br>
            <a:r>
              <a:rPr lang="en-GB" dirty="0"/>
              <a:t>a)  The student applied a horizontal force of 25N to the box.  Calculate the work done by the student.</a:t>
            </a:r>
            <a:br>
              <a:rPr lang="en-GB" dirty="0"/>
            </a:br>
            <a:r>
              <a:rPr lang="en-GB" dirty="0"/>
              <a:t>b)  Describe the energy transfers and changes to energy stores as the box moves.</a:t>
            </a:r>
          </a:p>
        </p:txBody>
      </p:sp>
    </p:spTree>
    <p:extLst>
      <p:ext uri="{BB962C8B-B14F-4D97-AF65-F5344CB8AC3E}">
        <p14:creationId xmlns:p14="http://schemas.microsoft.com/office/powerpoint/2010/main" val="325619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P1.3  Energy and work (answers)</a:t>
            </a:r>
          </a:p>
        </p:txBody>
      </p:sp>
      <p:sp>
        <p:nvSpPr>
          <p:cNvPr id="3" name="Content Placeholder 2"/>
          <p:cNvSpPr>
            <a:spLocks noGrp="1"/>
          </p:cNvSpPr>
          <p:nvPr>
            <p:ph sz="half" idx="1"/>
          </p:nvPr>
        </p:nvSpPr>
        <p:spPr/>
        <p:txBody>
          <a:bodyPr>
            <a:normAutofit fontScale="62500" lnSpcReduction="20000"/>
          </a:bodyPr>
          <a:lstStyle/>
          <a:p>
            <a:r>
              <a:rPr lang="en-GB" dirty="0"/>
              <a:t>1a)  State what happens to the energy transferred:</a:t>
            </a:r>
            <a:br>
              <a:rPr lang="en-GB" dirty="0"/>
            </a:br>
            <a:r>
              <a:rPr lang="en-GB" dirty="0"/>
              <a:t>  </a:t>
            </a:r>
            <a:r>
              <a:rPr lang="en-GB" dirty="0" err="1"/>
              <a:t>i</a:t>
            </a:r>
            <a:r>
              <a:rPr lang="en-GB" dirty="0"/>
              <a:t>) by a rower rowing a boat</a:t>
            </a:r>
            <a:br>
              <a:rPr lang="en-GB" dirty="0"/>
            </a:br>
            <a:r>
              <a:rPr lang="en-GB" dirty="0"/>
              <a:t>ii)  by an electric motor used to raise a car park barrier.</a:t>
            </a:r>
            <a:br>
              <a:rPr lang="en-GB" dirty="0"/>
            </a:br>
            <a:r>
              <a:rPr lang="en-GB" dirty="0"/>
              <a:t>b)  Calculate how much work is done when a force of 3000N pulls a truck through a distance of 50m in the direction of the force.</a:t>
            </a:r>
          </a:p>
          <a:p>
            <a:r>
              <a:rPr lang="en-GB" dirty="0">
                <a:solidFill>
                  <a:srgbClr val="FF0000"/>
                </a:solidFill>
              </a:rPr>
              <a:t>1ai)  chemical energy in rower’s muscles =&gt; KE &amp; heat energy of body =&gt; KE of the boat + sound &amp; heat due to work against friction</a:t>
            </a:r>
          </a:p>
          <a:p>
            <a:r>
              <a:rPr lang="en-GB" dirty="0">
                <a:solidFill>
                  <a:srgbClr val="FF0000"/>
                </a:solidFill>
              </a:rPr>
              <a:t>1aii)  electric energy =&gt; KE of motor =&gt; KE of barrier =&gt; GPE as barrier rises &amp; heat &amp; sound.</a:t>
            </a:r>
          </a:p>
          <a:p>
            <a:r>
              <a:rPr lang="en-GB" dirty="0">
                <a:solidFill>
                  <a:srgbClr val="FF0000"/>
                </a:solidFill>
              </a:rPr>
              <a:t>b)  W = F.s</a:t>
            </a:r>
          </a:p>
          <a:p>
            <a:r>
              <a:rPr lang="en-GB" dirty="0">
                <a:solidFill>
                  <a:srgbClr val="FF0000"/>
                </a:solidFill>
              </a:rPr>
              <a:t>W = 3000 x 50</a:t>
            </a:r>
          </a:p>
          <a:p>
            <a:r>
              <a:rPr lang="en-GB" dirty="0">
                <a:solidFill>
                  <a:srgbClr val="FF0000"/>
                </a:solidFill>
              </a:rPr>
              <a:t>W = </a:t>
            </a:r>
            <a:r>
              <a:rPr lang="en-GB" u="sng" dirty="0">
                <a:solidFill>
                  <a:srgbClr val="FF0000"/>
                </a:solidFill>
              </a:rPr>
              <a:t>150,000J</a:t>
            </a:r>
          </a:p>
          <a:p>
            <a:endParaRPr lang="en-GB" dirty="0"/>
          </a:p>
        </p:txBody>
      </p:sp>
      <p:sp>
        <p:nvSpPr>
          <p:cNvPr id="4" name="Content Placeholder 3"/>
          <p:cNvSpPr>
            <a:spLocks noGrp="1"/>
          </p:cNvSpPr>
          <p:nvPr>
            <p:ph sz="half" idx="2"/>
          </p:nvPr>
        </p:nvSpPr>
        <p:spPr/>
        <p:txBody>
          <a:bodyPr>
            <a:normAutofit fontScale="62500" lnSpcReduction="20000"/>
          </a:bodyPr>
          <a:lstStyle/>
          <a:p>
            <a:r>
              <a:rPr lang="en-GB" dirty="0"/>
              <a:t>2.  A car is brought to a standstill when the driver applies the brakes. </a:t>
            </a:r>
            <a:br>
              <a:rPr lang="en-GB" dirty="0"/>
            </a:br>
            <a:r>
              <a:rPr lang="en-GB" dirty="0"/>
              <a:t>a) Explain why the brake pads become warm.</a:t>
            </a:r>
            <a:br>
              <a:rPr lang="en-GB" dirty="0"/>
            </a:br>
            <a:r>
              <a:rPr lang="en-GB" dirty="0"/>
              <a:t>b) The car travelled a distance of 20m after the brakes were applied.  The braking force on the car during this time was 7000N.  Calculate the work done by the braking force.</a:t>
            </a:r>
            <a:br>
              <a:rPr lang="en-GB" dirty="0"/>
            </a:br>
            <a:endParaRPr lang="en-GB" dirty="0"/>
          </a:p>
          <a:p>
            <a:r>
              <a:rPr lang="en-GB" dirty="0">
                <a:solidFill>
                  <a:srgbClr val="FF0000"/>
                </a:solidFill>
              </a:rPr>
              <a:t>a)  The car’s KE is turned into heat energy by the friction of the brake pads against the brake discs.</a:t>
            </a:r>
          </a:p>
          <a:p>
            <a:endParaRPr lang="en-GB" dirty="0">
              <a:solidFill>
                <a:srgbClr val="FF0000"/>
              </a:solidFill>
            </a:endParaRPr>
          </a:p>
          <a:p>
            <a:r>
              <a:rPr lang="en-GB" dirty="0">
                <a:solidFill>
                  <a:srgbClr val="FF0000"/>
                </a:solidFill>
              </a:rPr>
              <a:t>b)  W = F.s</a:t>
            </a:r>
          </a:p>
          <a:p>
            <a:r>
              <a:rPr lang="en-GB" dirty="0">
                <a:solidFill>
                  <a:srgbClr val="FF0000"/>
                </a:solidFill>
              </a:rPr>
              <a:t>W = 7000 x 20</a:t>
            </a:r>
          </a:p>
          <a:p>
            <a:r>
              <a:rPr lang="en-GB" dirty="0">
                <a:solidFill>
                  <a:srgbClr val="FF0000"/>
                </a:solidFill>
              </a:rPr>
              <a:t> = </a:t>
            </a:r>
            <a:r>
              <a:rPr lang="en-GB" u="sng" dirty="0">
                <a:solidFill>
                  <a:srgbClr val="FF0000"/>
                </a:solidFill>
              </a:rPr>
              <a:t>140,000J</a:t>
            </a:r>
          </a:p>
          <a:p>
            <a:endParaRPr lang="en-GB" dirty="0"/>
          </a:p>
          <a:p>
            <a:endParaRPr lang="en-GB" dirty="0"/>
          </a:p>
        </p:txBody>
      </p:sp>
    </p:spTree>
    <p:extLst>
      <p:ext uri="{BB962C8B-B14F-4D97-AF65-F5344CB8AC3E}">
        <p14:creationId xmlns:p14="http://schemas.microsoft.com/office/powerpoint/2010/main" val="37842189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P1.3  Energy and work (answers)</a:t>
            </a:r>
          </a:p>
        </p:txBody>
      </p:sp>
      <p:sp>
        <p:nvSpPr>
          <p:cNvPr id="3" name="Content Placeholder 2"/>
          <p:cNvSpPr>
            <a:spLocks noGrp="1"/>
          </p:cNvSpPr>
          <p:nvPr>
            <p:ph sz="half" idx="1"/>
          </p:nvPr>
        </p:nvSpPr>
        <p:spPr/>
        <p:txBody>
          <a:bodyPr>
            <a:normAutofit fontScale="62500" lnSpcReduction="20000"/>
          </a:bodyPr>
          <a:lstStyle/>
          <a:p>
            <a:r>
              <a:rPr lang="en-GB" dirty="0"/>
              <a:t>3a)  Calculate the work done when:</a:t>
            </a:r>
            <a:br>
              <a:rPr lang="en-GB" dirty="0"/>
            </a:br>
            <a:r>
              <a:rPr lang="en-GB" dirty="0" err="1"/>
              <a:t>i</a:t>
            </a:r>
            <a:r>
              <a:rPr lang="en-GB" dirty="0"/>
              <a:t>)  a force of 20N makes an object move 4.8m in the direction of the force</a:t>
            </a:r>
            <a:br>
              <a:rPr lang="en-GB" dirty="0"/>
            </a:br>
            <a:r>
              <a:rPr lang="en-GB" dirty="0"/>
              <a:t>ii)  an object of weight 80N is raised through a height of 1.2m</a:t>
            </a:r>
          </a:p>
          <a:p>
            <a:r>
              <a:rPr lang="en-GB" dirty="0" err="1">
                <a:solidFill>
                  <a:srgbClr val="FF0000"/>
                </a:solidFill>
              </a:rPr>
              <a:t>i</a:t>
            </a:r>
            <a:r>
              <a:rPr lang="en-GB" dirty="0">
                <a:solidFill>
                  <a:srgbClr val="FF0000"/>
                </a:solidFill>
              </a:rPr>
              <a:t>)  W = F.s , W = 20 x 4.8</a:t>
            </a:r>
          </a:p>
          <a:p>
            <a:r>
              <a:rPr lang="en-GB" dirty="0">
                <a:solidFill>
                  <a:srgbClr val="FF0000"/>
                </a:solidFill>
              </a:rPr>
              <a:t>W = </a:t>
            </a:r>
            <a:r>
              <a:rPr lang="en-GB" u="sng" dirty="0">
                <a:solidFill>
                  <a:srgbClr val="FF0000"/>
                </a:solidFill>
              </a:rPr>
              <a:t>96J</a:t>
            </a:r>
          </a:p>
          <a:p>
            <a:r>
              <a:rPr lang="en-GB" dirty="0">
                <a:solidFill>
                  <a:srgbClr val="FF0000"/>
                </a:solidFill>
              </a:rPr>
              <a:t>ii)  W = F.s, W = 80 x 1.2</a:t>
            </a:r>
          </a:p>
          <a:p>
            <a:r>
              <a:rPr lang="en-GB" dirty="0">
                <a:solidFill>
                  <a:srgbClr val="FF0000"/>
                </a:solidFill>
              </a:rPr>
              <a:t>W = </a:t>
            </a:r>
            <a:r>
              <a:rPr lang="en-GB" u="sng" dirty="0">
                <a:solidFill>
                  <a:srgbClr val="FF0000"/>
                </a:solidFill>
              </a:rPr>
              <a:t>96J</a:t>
            </a:r>
            <a:br>
              <a:rPr lang="en-GB" dirty="0"/>
            </a:br>
            <a:endParaRPr lang="en-GB" dirty="0"/>
          </a:p>
          <a:p>
            <a:r>
              <a:rPr lang="en-GB" dirty="0"/>
              <a:t>b)  When a cyclist brakes, his kinetic energy store is reduced from 1400J to zero in a distance of 7.0m.  Calculate the braking force.</a:t>
            </a:r>
          </a:p>
          <a:p>
            <a:r>
              <a:rPr lang="en-GB" dirty="0">
                <a:solidFill>
                  <a:srgbClr val="FF0000"/>
                </a:solidFill>
              </a:rPr>
              <a:t>b) W = F.s , Rearrange:  F = W/s</a:t>
            </a:r>
          </a:p>
          <a:p>
            <a:r>
              <a:rPr lang="en-GB" dirty="0">
                <a:solidFill>
                  <a:srgbClr val="FF0000"/>
                </a:solidFill>
              </a:rPr>
              <a:t>F = 1400/7</a:t>
            </a:r>
          </a:p>
          <a:p>
            <a:r>
              <a:rPr lang="en-GB" dirty="0">
                <a:solidFill>
                  <a:srgbClr val="FF0000"/>
                </a:solidFill>
              </a:rPr>
              <a:t>F = </a:t>
            </a:r>
            <a:r>
              <a:rPr lang="en-GB" u="sng" dirty="0">
                <a:solidFill>
                  <a:srgbClr val="FF0000"/>
                </a:solidFill>
              </a:rPr>
              <a:t>200N</a:t>
            </a:r>
          </a:p>
          <a:p>
            <a:endParaRPr lang="en-GB" dirty="0"/>
          </a:p>
          <a:p>
            <a:endParaRPr lang="en-GB" dirty="0"/>
          </a:p>
        </p:txBody>
      </p:sp>
      <p:sp>
        <p:nvSpPr>
          <p:cNvPr id="4" name="Content Placeholder 3"/>
          <p:cNvSpPr>
            <a:spLocks noGrp="1"/>
          </p:cNvSpPr>
          <p:nvPr>
            <p:ph sz="half" idx="2"/>
          </p:nvPr>
        </p:nvSpPr>
        <p:spPr/>
        <p:txBody>
          <a:bodyPr>
            <a:normAutofit fontScale="62500" lnSpcReduction="20000"/>
          </a:bodyPr>
          <a:lstStyle/>
          <a:p>
            <a:r>
              <a:rPr lang="en-GB" dirty="0"/>
              <a:t>4  A student pushes a box at a steady speed a distance of 12m across a level floor.</a:t>
            </a:r>
            <a:br>
              <a:rPr lang="en-GB" dirty="0"/>
            </a:br>
            <a:r>
              <a:rPr lang="en-GB" dirty="0"/>
              <a:t>a)  The student applied a horizontal force of 25N to the box.  Calculate the work done by the student.</a:t>
            </a:r>
            <a:br>
              <a:rPr lang="en-GB" dirty="0"/>
            </a:br>
            <a:r>
              <a:rPr lang="en-GB" dirty="0"/>
              <a:t>b)  Describe the energy transfers and changes to energy stores as the box moves.</a:t>
            </a:r>
          </a:p>
          <a:p>
            <a:r>
              <a:rPr lang="en-GB" dirty="0">
                <a:solidFill>
                  <a:srgbClr val="FF0000"/>
                </a:solidFill>
              </a:rPr>
              <a:t>a)  W = F.s</a:t>
            </a:r>
          </a:p>
          <a:p>
            <a:r>
              <a:rPr lang="en-GB" dirty="0">
                <a:solidFill>
                  <a:srgbClr val="FF0000"/>
                </a:solidFill>
              </a:rPr>
              <a:t>W = 25 x 12</a:t>
            </a:r>
          </a:p>
          <a:p>
            <a:r>
              <a:rPr lang="en-GB" dirty="0">
                <a:solidFill>
                  <a:srgbClr val="FF0000"/>
                </a:solidFill>
              </a:rPr>
              <a:t>W = </a:t>
            </a:r>
            <a:r>
              <a:rPr lang="en-GB" u="sng" dirty="0">
                <a:solidFill>
                  <a:srgbClr val="FF0000"/>
                </a:solidFill>
              </a:rPr>
              <a:t>300J</a:t>
            </a:r>
          </a:p>
          <a:p>
            <a:r>
              <a:rPr lang="en-GB" dirty="0">
                <a:solidFill>
                  <a:srgbClr val="FF0000"/>
                </a:solidFill>
              </a:rPr>
              <a:t>b)  chemical energy in student’s muscles =&gt; KE of body =&gt; KE of box =&gt; heat of floor and box due to friction</a:t>
            </a:r>
          </a:p>
          <a:p>
            <a:endParaRPr lang="en-GB" dirty="0"/>
          </a:p>
        </p:txBody>
      </p:sp>
    </p:spTree>
    <p:extLst>
      <p:ext uri="{BB962C8B-B14F-4D97-AF65-F5344CB8AC3E}">
        <p14:creationId xmlns:p14="http://schemas.microsoft.com/office/powerpoint/2010/main" val="5011565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P1.4 Gravitational potential energy stores</a:t>
            </a:r>
          </a:p>
        </p:txBody>
      </p:sp>
      <p:sp>
        <p:nvSpPr>
          <p:cNvPr id="3" name="Content Placeholder 2"/>
          <p:cNvSpPr>
            <a:spLocks noGrp="1"/>
          </p:cNvSpPr>
          <p:nvPr>
            <p:ph sz="half" idx="1"/>
          </p:nvPr>
        </p:nvSpPr>
        <p:spPr/>
        <p:txBody>
          <a:bodyPr/>
          <a:lstStyle/>
          <a:p>
            <a:r>
              <a:rPr lang="en-GB" dirty="0"/>
              <a:t>Key points:  Since PE =</a:t>
            </a:r>
            <a:r>
              <a:rPr lang="en-GB" dirty="0" err="1"/>
              <a:t>mgh</a:t>
            </a:r>
            <a:endParaRPr lang="en-GB" dirty="0"/>
          </a:p>
          <a:p>
            <a:r>
              <a:rPr lang="en-GB" dirty="0" err="1"/>
              <a:t>Grav</a:t>
            </a:r>
            <a:r>
              <a:rPr lang="en-GB" dirty="0"/>
              <a:t>. PE increases when the object moves higher, decreases as it is lowered.</a:t>
            </a:r>
          </a:p>
          <a:p>
            <a:r>
              <a:rPr lang="en-GB" dirty="0"/>
              <a:t>Work is done to overcome gravitational force as it is raised.</a:t>
            </a:r>
          </a:p>
          <a:p>
            <a:r>
              <a:rPr lang="en-GB" dirty="0" err="1"/>
              <a:t>Graviational</a:t>
            </a:r>
            <a:r>
              <a:rPr lang="en-GB" dirty="0"/>
              <a:t> field strength on Earth is 10N/kg, it is 1/6</a:t>
            </a:r>
            <a:r>
              <a:rPr lang="en-GB" baseline="30000" dirty="0"/>
              <a:t>th, </a:t>
            </a:r>
            <a:r>
              <a:rPr lang="en-GB" dirty="0"/>
              <a:t>or</a:t>
            </a:r>
            <a:r>
              <a:rPr lang="en-GB" baseline="30000" dirty="0"/>
              <a:t> </a:t>
            </a:r>
            <a:r>
              <a:rPr lang="en-GB" dirty="0"/>
              <a:t>1.67N/kg, on the Moon</a:t>
            </a:r>
          </a:p>
        </p:txBody>
      </p:sp>
      <p:sp>
        <p:nvSpPr>
          <p:cNvPr id="4" name="Content Placeholder 3"/>
          <p:cNvSpPr>
            <a:spLocks noGrp="1"/>
          </p:cNvSpPr>
          <p:nvPr>
            <p:ph sz="half" idx="2"/>
          </p:nvPr>
        </p:nvSpPr>
        <p:spPr/>
        <p:txBody>
          <a:bodyPr/>
          <a:lstStyle/>
          <a:p>
            <a:r>
              <a:rPr lang="en-GB" dirty="0"/>
              <a:t>The change in grav.PE store of an object is:</a:t>
            </a:r>
          </a:p>
          <a:p>
            <a:r>
              <a:rPr lang="en-GB" dirty="0" err="1"/>
              <a:t>ΔE</a:t>
            </a:r>
            <a:r>
              <a:rPr lang="en-GB" baseline="-25000" dirty="0" err="1"/>
              <a:t>p</a:t>
            </a:r>
            <a:r>
              <a:rPr lang="en-GB" dirty="0"/>
              <a:t>= mg</a:t>
            </a:r>
            <a:r>
              <a:rPr lang="el-GR" dirty="0"/>
              <a:t>Δ</a:t>
            </a:r>
            <a:r>
              <a:rPr lang="en-GB" dirty="0"/>
              <a:t>h</a:t>
            </a:r>
          </a:p>
          <a:p>
            <a:r>
              <a:rPr lang="en-GB" dirty="0"/>
              <a:t>Where Δ is “change in”</a:t>
            </a:r>
          </a:p>
          <a:p>
            <a:r>
              <a:rPr lang="en-GB" dirty="0"/>
              <a:t>m is </a:t>
            </a:r>
            <a:r>
              <a:rPr lang="en-GB" dirty="0" err="1"/>
              <a:t>mass,kg</a:t>
            </a:r>
            <a:endParaRPr lang="en-GB" dirty="0"/>
          </a:p>
          <a:p>
            <a:r>
              <a:rPr lang="en-GB" dirty="0"/>
              <a:t>g is gravitational field strength, N/kg</a:t>
            </a:r>
          </a:p>
          <a:p>
            <a:r>
              <a:rPr lang="en-GB" dirty="0"/>
              <a:t>h is </a:t>
            </a:r>
            <a:r>
              <a:rPr lang="en-GB" dirty="0" err="1"/>
              <a:t>height,m</a:t>
            </a:r>
            <a:endParaRPr lang="en-GB" dirty="0"/>
          </a:p>
        </p:txBody>
      </p:sp>
    </p:spTree>
    <p:extLst>
      <p:ext uri="{BB962C8B-B14F-4D97-AF65-F5344CB8AC3E}">
        <p14:creationId xmlns:p14="http://schemas.microsoft.com/office/powerpoint/2010/main" val="12169016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P1.4 Gravitational potential energy stores</a:t>
            </a:r>
          </a:p>
        </p:txBody>
      </p:sp>
      <p:sp>
        <p:nvSpPr>
          <p:cNvPr id="3" name="Content Placeholder 2"/>
          <p:cNvSpPr>
            <a:spLocks noGrp="1"/>
          </p:cNvSpPr>
          <p:nvPr>
            <p:ph sz="half" idx="1"/>
          </p:nvPr>
        </p:nvSpPr>
        <p:spPr/>
        <p:txBody>
          <a:bodyPr>
            <a:normAutofit fontScale="85000" lnSpcReduction="20000"/>
          </a:bodyPr>
          <a:lstStyle/>
          <a:p>
            <a:r>
              <a:rPr lang="en-GB" dirty="0"/>
              <a:t>1a)  Describe the changes to the energy stores of a ball when it falls and rebounds without regaining its original height.[4]</a:t>
            </a:r>
          </a:p>
          <a:p>
            <a:r>
              <a:rPr lang="en-GB" dirty="0"/>
              <a:t>1b) When a ball of 1.4N is dropped from rest from a height of 2.5m above a flat surface, it rebounds to a height of 1.7m above the surface.</a:t>
            </a:r>
          </a:p>
          <a:p>
            <a:r>
              <a:rPr lang="en-GB" dirty="0" err="1"/>
              <a:t>i</a:t>
            </a:r>
            <a:r>
              <a:rPr lang="en-GB" dirty="0"/>
              <a:t>)  Calculate the total energy lost from the ball’s energy stores when it reaches the maximum rebound height. [2]</a:t>
            </a:r>
          </a:p>
          <a:p>
            <a:r>
              <a:rPr lang="en-GB" dirty="0"/>
              <a:t>ii)  Name to two causes of energy transfer [2]</a:t>
            </a:r>
          </a:p>
          <a:p>
            <a:endParaRPr lang="en-GB" dirty="0"/>
          </a:p>
          <a:p>
            <a:endParaRPr lang="en-GB" dirty="0"/>
          </a:p>
        </p:txBody>
      </p:sp>
      <p:sp>
        <p:nvSpPr>
          <p:cNvPr id="4" name="Content Placeholder 3"/>
          <p:cNvSpPr>
            <a:spLocks noGrp="1"/>
          </p:cNvSpPr>
          <p:nvPr>
            <p:ph sz="half" idx="2"/>
          </p:nvPr>
        </p:nvSpPr>
        <p:spPr/>
        <p:txBody>
          <a:bodyPr>
            <a:normAutofit fontScale="85000" lnSpcReduction="20000"/>
          </a:bodyPr>
          <a:lstStyle/>
          <a:p>
            <a:r>
              <a:rPr lang="en-GB" dirty="0"/>
              <a:t>2.  A student of weight 450N steps on a box of height 0.2m.</a:t>
            </a:r>
          </a:p>
          <a:p>
            <a:r>
              <a:rPr lang="en-GB" dirty="0"/>
              <a:t>a)  Calculate the increase in her gravitational potential energy store.</a:t>
            </a:r>
          </a:p>
          <a:p>
            <a:r>
              <a:rPr lang="en-GB" dirty="0"/>
              <a:t>b) Calculate the work done by the student if she steps on and off the box 50 times.</a:t>
            </a:r>
          </a:p>
          <a:p>
            <a:endParaRPr lang="en-GB" dirty="0"/>
          </a:p>
        </p:txBody>
      </p:sp>
    </p:spTree>
    <p:extLst>
      <p:ext uri="{BB962C8B-B14F-4D97-AF65-F5344CB8AC3E}">
        <p14:creationId xmlns:p14="http://schemas.microsoft.com/office/powerpoint/2010/main" val="41525620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P1.4 Gravitational potential energy stores</a:t>
            </a:r>
          </a:p>
        </p:txBody>
      </p:sp>
      <p:sp>
        <p:nvSpPr>
          <p:cNvPr id="3" name="Content Placeholder 2"/>
          <p:cNvSpPr>
            <a:spLocks noGrp="1"/>
          </p:cNvSpPr>
          <p:nvPr>
            <p:ph sz="half" idx="1"/>
          </p:nvPr>
        </p:nvSpPr>
        <p:spPr/>
        <p:txBody>
          <a:bodyPr>
            <a:normAutofit lnSpcReduction="10000"/>
          </a:bodyPr>
          <a:lstStyle/>
          <a:p>
            <a:r>
              <a:rPr lang="en-GB" dirty="0"/>
              <a:t>3a)  A weightlifter raises a steel bar of mass 25kg through a height of 1.8m.  Calculate the change to the grav.PE store of the bar.  The </a:t>
            </a:r>
            <a:r>
              <a:rPr lang="en-GB" dirty="0" err="1"/>
              <a:t>grav.field</a:t>
            </a:r>
            <a:r>
              <a:rPr lang="en-GB" dirty="0"/>
              <a:t> strength on Earth is 9.8N/kg.</a:t>
            </a:r>
          </a:p>
          <a:p>
            <a:r>
              <a:rPr lang="en-GB" dirty="0"/>
              <a:t>3b)  The weightlifter then lowers the bar by 0.3m and drops it so it falls to the ground.  Calculate the change to its grav.PE store in this fall.</a:t>
            </a:r>
          </a:p>
          <a:p>
            <a:endParaRPr lang="en-GB" dirty="0"/>
          </a:p>
        </p:txBody>
      </p:sp>
      <p:sp>
        <p:nvSpPr>
          <p:cNvPr id="4" name="Content Placeholder 3"/>
          <p:cNvSpPr>
            <a:spLocks noGrp="1"/>
          </p:cNvSpPr>
          <p:nvPr>
            <p:ph sz="half" idx="2"/>
          </p:nvPr>
        </p:nvSpPr>
        <p:spPr/>
        <p:txBody>
          <a:bodyPr>
            <a:normAutofit lnSpcReduction="10000"/>
          </a:bodyPr>
          <a:lstStyle/>
          <a:p>
            <a:r>
              <a:rPr lang="en-GB" dirty="0"/>
              <a:t>4)  You use energy when you hold an object stationary in your outstretched hand.  Suggest what happens to the energy that must be supplied to your muscles to keep them contracted.</a:t>
            </a:r>
          </a:p>
          <a:p>
            <a:endParaRPr lang="en-GB" dirty="0"/>
          </a:p>
          <a:p>
            <a:endParaRPr lang="en-GB" dirty="0"/>
          </a:p>
          <a:p>
            <a:endParaRPr lang="en-GB" dirty="0"/>
          </a:p>
        </p:txBody>
      </p:sp>
    </p:spTree>
    <p:extLst>
      <p:ext uri="{BB962C8B-B14F-4D97-AF65-F5344CB8AC3E}">
        <p14:creationId xmlns:p14="http://schemas.microsoft.com/office/powerpoint/2010/main" val="12300749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P1.4 Gravitational potential energy stores (answers)</a:t>
            </a:r>
          </a:p>
        </p:txBody>
      </p:sp>
      <p:sp>
        <p:nvSpPr>
          <p:cNvPr id="3" name="Content Placeholder 2"/>
          <p:cNvSpPr>
            <a:spLocks noGrp="1"/>
          </p:cNvSpPr>
          <p:nvPr>
            <p:ph sz="half" idx="1"/>
          </p:nvPr>
        </p:nvSpPr>
        <p:spPr/>
        <p:txBody>
          <a:bodyPr>
            <a:normAutofit fontScale="55000" lnSpcReduction="20000"/>
          </a:bodyPr>
          <a:lstStyle/>
          <a:p>
            <a:r>
              <a:rPr lang="en-GB" dirty="0"/>
              <a:t>1a)  Describe the changes to the energy stores of a ball when it falls and rebounds without regaining its original height.[4]</a:t>
            </a:r>
          </a:p>
          <a:p>
            <a:r>
              <a:rPr lang="en-GB" dirty="0">
                <a:solidFill>
                  <a:srgbClr val="FF0000"/>
                </a:solidFill>
              </a:rPr>
              <a:t>Descent:  GPE =&gt; KE as it falls, KE =&gt; Elastic PE + sound and heat as it hits the ground, elastic PE =&gt; KE as it rebounds, KE =&gt; GPE as it rises to top of bounce height (some KE to air KE as pushed aside by ball).</a:t>
            </a:r>
            <a:endParaRPr lang="en-GB" dirty="0"/>
          </a:p>
          <a:p>
            <a:r>
              <a:rPr lang="en-GB" dirty="0"/>
              <a:t>1b) When a ball of 1.4N is dropped from rest from a height of 2.5m above a flat surface, it rebounds to a height of 1.7m above the surface.</a:t>
            </a:r>
          </a:p>
          <a:p>
            <a:r>
              <a:rPr lang="en-GB" dirty="0" err="1"/>
              <a:t>i</a:t>
            </a:r>
            <a:r>
              <a:rPr lang="en-GB" dirty="0"/>
              <a:t>)  Calculate the total energy lost from the ball’s energy stores when it reaches the maximum rebound height. [2]</a:t>
            </a:r>
          </a:p>
          <a:p>
            <a:r>
              <a:rPr lang="en-GB" dirty="0">
                <a:solidFill>
                  <a:srgbClr val="FF0000"/>
                </a:solidFill>
              </a:rPr>
              <a:t>1b) </a:t>
            </a:r>
            <a:r>
              <a:rPr lang="en-GB" dirty="0" err="1">
                <a:solidFill>
                  <a:srgbClr val="FF0000"/>
                </a:solidFill>
              </a:rPr>
              <a:t>i</a:t>
            </a:r>
            <a:r>
              <a:rPr lang="en-GB" dirty="0">
                <a:solidFill>
                  <a:srgbClr val="FF0000"/>
                </a:solidFill>
              </a:rPr>
              <a:t>)</a:t>
            </a:r>
            <a:r>
              <a:rPr lang="el-GR" dirty="0">
                <a:solidFill>
                  <a:srgbClr val="FF0000"/>
                </a:solidFill>
              </a:rPr>
              <a:t>Δ</a:t>
            </a:r>
            <a:r>
              <a:rPr lang="en-GB" dirty="0">
                <a:solidFill>
                  <a:srgbClr val="FF0000"/>
                </a:solidFill>
              </a:rPr>
              <a:t>GPE = mg</a:t>
            </a:r>
            <a:r>
              <a:rPr lang="el-GR" dirty="0">
                <a:solidFill>
                  <a:srgbClr val="FF0000"/>
                </a:solidFill>
              </a:rPr>
              <a:t>Δ</a:t>
            </a:r>
            <a:r>
              <a:rPr lang="en-GB" dirty="0">
                <a:solidFill>
                  <a:srgbClr val="FF0000"/>
                </a:solidFill>
              </a:rPr>
              <a:t>h, </a:t>
            </a:r>
            <a:r>
              <a:rPr lang="el-GR" dirty="0">
                <a:solidFill>
                  <a:srgbClr val="FF0000"/>
                </a:solidFill>
              </a:rPr>
              <a:t>Δ</a:t>
            </a:r>
            <a:r>
              <a:rPr lang="en-GB" dirty="0">
                <a:solidFill>
                  <a:srgbClr val="FF0000"/>
                </a:solidFill>
              </a:rPr>
              <a:t>GPE = 1.4N x (2.5-1.7)m = 1.12J</a:t>
            </a:r>
          </a:p>
          <a:p>
            <a:r>
              <a:rPr lang="en-GB" dirty="0"/>
              <a:t>ii)  Name to two causes of energy transfer [2]</a:t>
            </a:r>
          </a:p>
          <a:p>
            <a:r>
              <a:rPr lang="en-GB" dirty="0">
                <a:solidFill>
                  <a:srgbClr val="FF0000"/>
                </a:solidFill>
              </a:rPr>
              <a:t>ii)  Energy lost as sound of impact and work done in deforming the ball, turning some to heat.</a:t>
            </a:r>
          </a:p>
          <a:p>
            <a:endParaRPr lang="en-GB" dirty="0"/>
          </a:p>
        </p:txBody>
      </p:sp>
      <p:sp>
        <p:nvSpPr>
          <p:cNvPr id="4" name="Content Placeholder 3"/>
          <p:cNvSpPr>
            <a:spLocks noGrp="1"/>
          </p:cNvSpPr>
          <p:nvPr>
            <p:ph sz="half" idx="2"/>
          </p:nvPr>
        </p:nvSpPr>
        <p:spPr/>
        <p:txBody>
          <a:bodyPr>
            <a:normAutofit fontScale="55000" lnSpcReduction="20000"/>
          </a:bodyPr>
          <a:lstStyle/>
          <a:p>
            <a:r>
              <a:rPr lang="en-GB" dirty="0"/>
              <a:t>2.  A student of weight 450N steps on a box of height 0.2m.</a:t>
            </a:r>
          </a:p>
          <a:p>
            <a:r>
              <a:rPr lang="en-GB" dirty="0"/>
              <a:t>a)  Calculate the increase in her gravitational potential energy store.</a:t>
            </a:r>
          </a:p>
          <a:p>
            <a:r>
              <a:rPr lang="el-GR" dirty="0">
                <a:solidFill>
                  <a:srgbClr val="FF0000"/>
                </a:solidFill>
              </a:rPr>
              <a:t>Δ</a:t>
            </a:r>
            <a:r>
              <a:rPr lang="en-GB" dirty="0">
                <a:solidFill>
                  <a:srgbClr val="FF0000"/>
                </a:solidFill>
              </a:rPr>
              <a:t>GPE = mg</a:t>
            </a:r>
            <a:r>
              <a:rPr lang="el-GR" dirty="0">
                <a:solidFill>
                  <a:srgbClr val="FF0000"/>
                </a:solidFill>
              </a:rPr>
              <a:t>Δ</a:t>
            </a:r>
            <a:r>
              <a:rPr lang="en-GB" dirty="0">
                <a:solidFill>
                  <a:srgbClr val="FF0000"/>
                </a:solidFill>
              </a:rPr>
              <a:t>h,  student up onto box</a:t>
            </a:r>
          </a:p>
          <a:p>
            <a:r>
              <a:rPr lang="el-GR" dirty="0">
                <a:solidFill>
                  <a:srgbClr val="FF0000"/>
                </a:solidFill>
              </a:rPr>
              <a:t>Δ</a:t>
            </a:r>
            <a:r>
              <a:rPr lang="en-GB" dirty="0">
                <a:solidFill>
                  <a:srgbClr val="FF0000"/>
                </a:solidFill>
              </a:rPr>
              <a:t>GPE = 450N x 0.2m = 90J for one step up.</a:t>
            </a:r>
          </a:p>
          <a:p>
            <a:endParaRPr lang="en-GB" dirty="0"/>
          </a:p>
          <a:p>
            <a:r>
              <a:rPr lang="en-GB" dirty="0"/>
              <a:t>b) Calculate the work done by the student if she steps on and off the box 50 times.</a:t>
            </a:r>
          </a:p>
          <a:p>
            <a:r>
              <a:rPr lang="en-GB" dirty="0">
                <a:solidFill>
                  <a:srgbClr val="FF0000"/>
                </a:solidFill>
              </a:rPr>
              <a:t>Does 50 step ups, 90 x 50 = 4500J</a:t>
            </a:r>
          </a:p>
          <a:p>
            <a:endParaRPr lang="en-GB" dirty="0"/>
          </a:p>
          <a:p>
            <a:endParaRPr lang="en-GB" dirty="0"/>
          </a:p>
        </p:txBody>
      </p:sp>
    </p:spTree>
    <p:extLst>
      <p:ext uri="{BB962C8B-B14F-4D97-AF65-F5344CB8AC3E}">
        <p14:creationId xmlns:p14="http://schemas.microsoft.com/office/powerpoint/2010/main" val="4032514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P1.4 Gravitational potential energy stores</a:t>
            </a:r>
          </a:p>
        </p:txBody>
      </p:sp>
      <p:sp>
        <p:nvSpPr>
          <p:cNvPr id="3" name="Content Placeholder 2"/>
          <p:cNvSpPr>
            <a:spLocks noGrp="1"/>
          </p:cNvSpPr>
          <p:nvPr>
            <p:ph sz="half" idx="1"/>
          </p:nvPr>
        </p:nvSpPr>
        <p:spPr/>
        <p:txBody>
          <a:bodyPr>
            <a:normAutofit fontScale="70000" lnSpcReduction="20000"/>
          </a:bodyPr>
          <a:lstStyle/>
          <a:p>
            <a:r>
              <a:rPr lang="en-GB" dirty="0"/>
              <a:t>3a)  A weightlifter raises a steel bar of mass 25kg through a height of 1.8m.  Calculate the change to the grav.PE store of the bar.  The </a:t>
            </a:r>
            <a:r>
              <a:rPr lang="en-GB" dirty="0" err="1"/>
              <a:t>grav.field</a:t>
            </a:r>
            <a:r>
              <a:rPr lang="en-GB" dirty="0"/>
              <a:t> strength on Earth is 9.8N/kg.</a:t>
            </a:r>
          </a:p>
          <a:p>
            <a:r>
              <a:rPr lang="en-GB" dirty="0">
                <a:solidFill>
                  <a:srgbClr val="FF0000"/>
                </a:solidFill>
              </a:rPr>
              <a:t>3a). </a:t>
            </a:r>
            <a:r>
              <a:rPr lang="el-GR" dirty="0">
                <a:solidFill>
                  <a:srgbClr val="FF0000"/>
                </a:solidFill>
              </a:rPr>
              <a:t>Δ</a:t>
            </a:r>
            <a:r>
              <a:rPr lang="en-GB" dirty="0">
                <a:solidFill>
                  <a:srgbClr val="FF0000"/>
                </a:solidFill>
              </a:rPr>
              <a:t>GPE = mg</a:t>
            </a:r>
            <a:r>
              <a:rPr lang="el-GR" dirty="0">
                <a:solidFill>
                  <a:srgbClr val="FF0000"/>
                </a:solidFill>
              </a:rPr>
              <a:t>Δ</a:t>
            </a:r>
            <a:r>
              <a:rPr lang="en-GB" dirty="0">
                <a:solidFill>
                  <a:srgbClr val="FF0000"/>
                </a:solidFill>
              </a:rPr>
              <a:t>h, </a:t>
            </a:r>
          </a:p>
          <a:p>
            <a:r>
              <a:rPr lang="en-GB" dirty="0">
                <a:solidFill>
                  <a:srgbClr val="FF0000"/>
                </a:solidFill>
              </a:rPr>
              <a:t>g = 9.8N/kg,</a:t>
            </a:r>
          </a:p>
          <a:p>
            <a:r>
              <a:rPr lang="el-GR" dirty="0">
                <a:solidFill>
                  <a:srgbClr val="FF0000"/>
                </a:solidFill>
              </a:rPr>
              <a:t>Δ</a:t>
            </a:r>
            <a:r>
              <a:rPr lang="en-GB" dirty="0">
                <a:solidFill>
                  <a:srgbClr val="FF0000"/>
                </a:solidFill>
              </a:rPr>
              <a:t>GPE = 25 x 9.8 x 1.8 = 441J, </a:t>
            </a:r>
          </a:p>
          <a:p>
            <a:r>
              <a:rPr lang="en-GB" dirty="0">
                <a:solidFill>
                  <a:srgbClr val="FF0000"/>
                </a:solidFill>
              </a:rPr>
              <a:t>weight lifter lifts 25kg 1.8m</a:t>
            </a:r>
            <a:endParaRPr lang="en-GB" dirty="0"/>
          </a:p>
          <a:p>
            <a:r>
              <a:rPr lang="en-GB" dirty="0"/>
              <a:t>3b)  The weightlifter then lowers the bar by 0.3m and drops it so it falls to the ground.  Calculate the change to its grav.PE store in this fall.</a:t>
            </a:r>
          </a:p>
          <a:p>
            <a:endParaRPr lang="en-GB" dirty="0"/>
          </a:p>
        </p:txBody>
      </p:sp>
      <p:sp>
        <p:nvSpPr>
          <p:cNvPr id="4" name="Content Placeholder 3"/>
          <p:cNvSpPr>
            <a:spLocks noGrp="1"/>
          </p:cNvSpPr>
          <p:nvPr>
            <p:ph sz="half" idx="2"/>
          </p:nvPr>
        </p:nvSpPr>
        <p:spPr/>
        <p:txBody>
          <a:bodyPr>
            <a:normAutofit fontScale="70000" lnSpcReduction="20000"/>
          </a:bodyPr>
          <a:lstStyle/>
          <a:p>
            <a:r>
              <a:rPr lang="en-GB" dirty="0">
                <a:solidFill>
                  <a:srgbClr val="FF0000"/>
                </a:solidFill>
              </a:rPr>
              <a:t>b) lowers bar to 1.5m, then drops it.</a:t>
            </a:r>
          </a:p>
          <a:p>
            <a:r>
              <a:rPr lang="el-GR" dirty="0">
                <a:solidFill>
                  <a:srgbClr val="FF0000"/>
                </a:solidFill>
              </a:rPr>
              <a:t>Δ</a:t>
            </a:r>
            <a:r>
              <a:rPr lang="en-GB" dirty="0">
                <a:solidFill>
                  <a:srgbClr val="FF0000"/>
                </a:solidFill>
              </a:rPr>
              <a:t>GPE = 25 x 9.8 x 1.5 = 367.5J lost as it falls</a:t>
            </a:r>
          </a:p>
          <a:p>
            <a:endParaRPr lang="en-GB" dirty="0"/>
          </a:p>
          <a:p>
            <a:r>
              <a:rPr lang="en-GB" dirty="0"/>
              <a:t>4)  You use energy when you hold an object stationary in your outstretched hand.  Suggest what happens to the energy that must be supplied to your muscles to keep them contracted.</a:t>
            </a:r>
          </a:p>
          <a:p>
            <a:r>
              <a:rPr lang="en-GB" dirty="0">
                <a:solidFill>
                  <a:srgbClr val="FF0000"/>
                </a:solidFill>
              </a:rPr>
              <a:t>Your arm constantly drops due to gravity, so you must lift it a tiny amount to recover the position.  Energy is transferred to grav.PE through constantly raising your arm.  Energy is released through respiration (releasing energy from food) as heat to surroundings from hot muscles.</a:t>
            </a:r>
          </a:p>
          <a:p>
            <a:r>
              <a:rPr lang="en-GB" dirty="0">
                <a:solidFill>
                  <a:srgbClr val="FF0000"/>
                </a:solidFill>
              </a:rPr>
              <a:t>(Note – if object doesn’t move, no work done)</a:t>
            </a:r>
          </a:p>
          <a:p>
            <a:endParaRPr lang="en-GB" dirty="0"/>
          </a:p>
          <a:p>
            <a:endParaRPr lang="en-GB" dirty="0"/>
          </a:p>
          <a:p>
            <a:endParaRPr lang="en-GB" dirty="0"/>
          </a:p>
        </p:txBody>
      </p:sp>
    </p:spTree>
    <p:extLst>
      <p:ext uri="{BB962C8B-B14F-4D97-AF65-F5344CB8AC3E}">
        <p14:creationId xmlns:p14="http://schemas.microsoft.com/office/powerpoint/2010/main" val="4238939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P1.5  Kinetic energy and elastic energy stores</a:t>
            </a:r>
          </a:p>
        </p:txBody>
      </p:sp>
      <p:sp>
        <p:nvSpPr>
          <p:cNvPr id="3" name="Content Placeholder 2"/>
          <p:cNvSpPr>
            <a:spLocks noGrp="1"/>
          </p:cNvSpPr>
          <p:nvPr>
            <p:ph sz="half" idx="1"/>
          </p:nvPr>
        </p:nvSpPr>
        <p:spPr/>
        <p:txBody>
          <a:bodyPr>
            <a:normAutofit lnSpcReduction="10000"/>
          </a:bodyPr>
          <a:lstStyle/>
          <a:p>
            <a:r>
              <a:rPr lang="en-GB" dirty="0"/>
              <a:t>Key points:</a:t>
            </a:r>
          </a:p>
          <a:p>
            <a:r>
              <a:rPr lang="en-GB" dirty="0"/>
              <a:t>The energy in the kinetic energy store of a moving object depends on its mass and its speed.</a:t>
            </a:r>
          </a:p>
          <a:p>
            <a:r>
              <a:rPr lang="en-GB" dirty="0"/>
              <a:t>The kinetic energy store of the object is </a:t>
            </a:r>
            <a:r>
              <a:rPr lang="en-GB" dirty="0" err="1"/>
              <a:t>E</a:t>
            </a:r>
            <a:r>
              <a:rPr lang="en-GB" baseline="-25000" dirty="0" err="1"/>
              <a:t>k</a:t>
            </a:r>
            <a:r>
              <a:rPr lang="en-GB" dirty="0"/>
              <a:t> = ½ mv</a:t>
            </a:r>
            <a:r>
              <a:rPr lang="en-GB" baseline="30000" dirty="0"/>
              <a:t>2</a:t>
            </a:r>
            <a:r>
              <a:rPr lang="en-GB" dirty="0"/>
              <a:t>.</a:t>
            </a:r>
          </a:p>
          <a:p>
            <a:r>
              <a:rPr lang="en-GB" dirty="0"/>
              <a:t>Elastic potential energy is the energy stored in an elastic object when work is done on the object.</a:t>
            </a:r>
          </a:p>
        </p:txBody>
      </p:sp>
      <p:sp>
        <p:nvSpPr>
          <p:cNvPr id="4" name="Content Placeholder 3"/>
          <p:cNvSpPr>
            <a:spLocks noGrp="1"/>
          </p:cNvSpPr>
          <p:nvPr>
            <p:ph sz="half" idx="2"/>
          </p:nvPr>
        </p:nvSpPr>
        <p:spPr/>
        <p:txBody>
          <a:bodyPr>
            <a:normAutofit lnSpcReduction="10000"/>
          </a:bodyPr>
          <a:lstStyle/>
          <a:p>
            <a:r>
              <a:rPr lang="en-GB" dirty="0"/>
              <a:t>The elastic potential energy stored in a stretched spring is </a:t>
            </a:r>
            <a:r>
              <a:rPr lang="en-GB" dirty="0" err="1"/>
              <a:t>E</a:t>
            </a:r>
            <a:r>
              <a:rPr lang="en-GB" baseline="-25000" dirty="0" err="1"/>
              <a:t>e</a:t>
            </a:r>
            <a:r>
              <a:rPr lang="en-GB" dirty="0"/>
              <a:t> = ½ ke</a:t>
            </a:r>
            <a:r>
              <a:rPr lang="en-GB" baseline="30000" dirty="0"/>
              <a:t>2</a:t>
            </a:r>
            <a:r>
              <a:rPr lang="en-GB" dirty="0"/>
              <a:t>, where e is the extension of the spring.</a:t>
            </a:r>
          </a:p>
          <a:p>
            <a:endParaRPr lang="en-GB" dirty="0"/>
          </a:p>
        </p:txBody>
      </p:sp>
    </p:spTree>
    <p:extLst>
      <p:ext uri="{BB962C8B-B14F-4D97-AF65-F5344CB8AC3E}">
        <p14:creationId xmlns:p14="http://schemas.microsoft.com/office/powerpoint/2010/main" val="28065770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P1.5  Kinetic energy and elastic energy stores</a:t>
            </a:r>
          </a:p>
        </p:txBody>
      </p:sp>
      <p:sp>
        <p:nvSpPr>
          <p:cNvPr id="3" name="Content Placeholder 2"/>
          <p:cNvSpPr>
            <a:spLocks noGrp="1"/>
          </p:cNvSpPr>
          <p:nvPr>
            <p:ph sz="half" idx="1"/>
          </p:nvPr>
        </p:nvSpPr>
        <p:spPr/>
        <p:txBody>
          <a:bodyPr>
            <a:normAutofit fontScale="85000" lnSpcReduction="20000"/>
          </a:bodyPr>
          <a:lstStyle/>
          <a:p>
            <a:r>
              <a:rPr lang="en-GB" dirty="0"/>
              <a:t>1a)  Calculate the kinetic energy store of:</a:t>
            </a:r>
          </a:p>
          <a:p>
            <a:r>
              <a:rPr lang="en-GB" dirty="0" err="1"/>
              <a:t>i</a:t>
            </a:r>
            <a:r>
              <a:rPr lang="en-GB" dirty="0"/>
              <a:t>)  a vehicle of mass 500kg moving at a speed of 12m/s [2]</a:t>
            </a:r>
          </a:p>
          <a:p>
            <a:r>
              <a:rPr lang="en-GB" dirty="0"/>
              <a:t>ii)  a football of mass 0.44kg moving at a speed of 20m/s.</a:t>
            </a:r>
          </a:p>
          <a:p>
            <a:r>
              <a:rPr lang="en-GB" dirty="0"/>
              <a:t>1b)  Calculate the velocity of a 500kg vehicle with twice the KE store as calculated in </a:t>
            </a:r>
            <a:r>
              <a:rPr lang="en-GB" dirty="0" err="1"/>
              <a:t>ai</a:t>
            </a:r>
            <a:r>
              <a:rPr lang="en-GB" dirty="0"/>
              <a:t>)</a:t>
            </a:r>
          </a:p>
          <a:p>
            <a:endParaRPr lang="en-GB" dirty="0"/>
          </a:p>
        </p:txBody>
      </p:sp>
      <p:sp>
        <p:nvSpPr>
          <p:cNvPr id="4" name="Content Placeholder 3"/>
          <p:cNvSpPr>
            <a:spLocks noGrp="1"/>
          </p:cNvSpPr>
          <p:nvPr>
            <p:ph sz="half" idx="2"/>
          </p:nvPr>
        </p:nvSpPr>
        <p:spPr/>
        <p:txBody>
          <a:bodyPr>
            <a:normAutofit fontScale="85000" lnSpcReduction="20000"/>
          </a:bodyPr>
          <a:lstStyle/>
          <a:p>
            <a:r>
              <a:rPr lang="en-GB" dirty="0"/>
              <a:t>2a)  A catapult is used to fire an object into the air.  Describe the energy transfers when the catapult is:</a:t>
            </a:r>
          </a:p>
          <a:p>
            <a:r>
              <a:rPr lang="en-GB" dirty="0" err="1"/>
              <a:t>i</a:t>
            </a:r>
            <a:r>
              <a:rPr lang="en-GB" dirty="0"/>
              <a:t>) stretched:</a:t>
            </a:r>
          </a:p>
          <a:p>
            <a:r>
              <a:rPr lang="en-GB" dirty="0"/>
              <a:t>ii) released:</a:t>
            </a:r>
          </a:p>
          <a:p>
            <a:endParaRPr lang="en-GB" dirty="0"/>
          </a:p>
          <a:p>
            <a:r>
              <a:rPr lang="en-GB" dirty="0"/>
              <a:t>2b) An object of weight 2.0N fired vertically upwards from a catapult reaches a maximum height of 5.0m.  Calculate:  </a:t>
            </a:r>
            <a:r>
              <a:rPr lang="en-GB" dirty="0" err="1"/>
              <a:t>i</a:t>
            </a:r>
            <a:r>
              <a:rPr lang="en-GB" dirty="0"/>
              <a:t>)  the increase in gravitational energy store of the object.</a:t>
            </a:r>
          </a:p>
          <a:p>
            <a:r>
              <a:rPr lang="en-GB" dirty="0"/>
              <a:t>ii)  The speed of the object when it left the catapult.</a:t>
            </a:r>
          </a:p>
          <a:p>
            <a:endParaRPr lang="en-GB" dirty="0"/>
          </a:p>
          <a:p>
            <a:endParaRPr lang="en-GB" dirty="0"/>
          </a:p>
        </p:txBody>
      </p:sp>
    </p:spTree>
    <p:extLst>
      <p:ext uri="{BB962C8B-B14F-4D97-AF65-F5344CB8AC3E}">
        <p14:creationId xmlns:p14="http://schemas.microsoft.com/office/powerpoint/2010/main" val="38135229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P1.5  Kinetic energy and elastic energy stores</a:t>
            </a:r>
          </a:p>
        </p:txBody>
      </p:sp>
      <p:sp>
        <p:nvSpPr>
          <p:cNvPr id="3" name="Content Placeholder 2"/>
          <p:cNvSpPr>
            <a:spLocks noGrp="1"/>
          </p:cNvSpPr>
          <p:nvPr>
            <p:ph sz="half" idx="1"/>
          </p:nvPr>
        </p:nvSpPr>
        <p:spPr/>
        <p:txBody>
          <a:bodyPr>
            <a:normAutofit lnSpcReduction="10000"/>
          </a:bodyPr>
          <a:lstStyle/>
          <a:p>
            <a:pPr marL="514350" indent="-514350">
              <a:buAutoNum type="arabicPlain" startAt="3"/>
            </a:pPr>
            <a:r>
              <a:rPr lang="en-GB" dirty="0"/>
              <a:t>A car moving at a constant speed has 360,000J of KE store.  When the driver applies the brakes, the car stops in a distance of 100m.</a:t>
            </a:r>
          </a:p>
          <a:p>
            <a:pPr marL="514350" indent="-514350">
              <a:buAutoNum type="alphaLcParenR"/>
            </a:pPr>
            <a:r>
              <a:rPr lang="en-GB" dirty="0"/>
              <a:t>Calculate the force that stops the vehicle.</a:t>
            </a:r>
          </a:p>
          <a:p>
            <a:pPr marL="0" indent="0">
              <a:buNone/>
            </a:pPr>
            <a:r>
              <a:rPr lang="en-GB" dirty="0"/>
              <a:t>b)  The speed of the car was 30m/s when its kinetic energy store was 360 000J.  Calculate its mass.</a:t>
            </a:r>
          </a:p>
          <a:p>
            <a:endParaRPr lang="en-GB" dirty="0"/>
          </a:p>
        </p:txBody>
      </p:sp>
      <p:sp>
        <p:nvSpPr>
          <p:cNvPr id="4" name="Content Placeholder 3"/>
          <p:cNvSpPr>
            <a:spLocks noGrp="1"/>
          </p:cNvSpPr>
          <p:nvPr>
            <p:ph sz="half" idx="2"/>
          </p:nvPr>
        </p:nvSpPr>
        <p:spPr/>
        <p:txBody>
          <a:bodyPr>
            <a:normAutofit lnSpcReduction="10000"/>
          </a:bodyPr>
          <a:lstStyle/>
          <a:p>
            <a:r>
              <a:rPr lang="en-GB" dirty="0"/>
              <a:t>4.  A mobility aid to assist walking uses a steel spring to store energy when the walker’s foot goes down, and returns energy as the foot is lifted.  The spring has a spring constant of 250N/m.  Calculate the elastic potential energy stored in the spring when its extension is 0.21m.</a:t>
            </a:r>
          </a:p>
          <a:p>
            <a:endParaRPr lang="en-GB" dirty="0"/>
          </a:p>
          <a:p>
            <a:endParaRPr lang="en-GB" dirty="0"/>
          </a:p>
        </p:txBody>
      </p:sp>
    </p:spTree>
    <p:extLst>
      <p:ext uri="{BB962C8B-B14F-4D97-AF65-F5344CB8AC3E}">
        <p14:creationId xmlns:p14="http://schemas.microsoft.com/office/powerpoint/2010/main" val="3355490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P1.5  Kinetic energy &amp; elastic energy stores</a:t>
            </a:r>
          </a:p>
        </p:txBody>
      </p:sp>
      <p:sp>
        <p:nvSpPr>
          <p:cNvPr id="3" name="Content Placeholder 2"/>
          <p:cNvSpPr>
            <a:spLocks noGrp="1"/>
          </p:cNvSpPr>
          <p:nvPr>
            <p:ph sz="half" idx="1"/>
          </p:nvPr>
        </p:nvSpPr>
        <p:spPr/>
        <p:txBody>
          <a:bodyPr>
            <a:normAutofit fontScale="77500" lnSpcReduction="20000"/>
          </a:bodyPr>
          <a:lstStyle/>
          <a:p>
            <a:r>
              <a:rPr lang="en-GB" dirty="0"/>
              <a:t>1a)  Calculate the kinetic energy store of:</a:t>
            </a:r>
          </a:p>
          <a:p>
            <a:r>
              <a:rPr lang="en-GB" dirty="0" err="1"/>
              <a:t>i</a:t>
            </a:r>
            <a:r>
              <a:rPr lang="en-GB" dirty="0"/>
              <a:t>)  a vehicle of mass 500kg moving at a speed of 12m/s [2]</a:t>
            </a:r>
          </a:p>
          <a:p>
            <a:r>
              <a:rPr lang="en-GB" dirty="0"/>
              <a:t>ii)  a football of mass 0.44kg moving at a speed of 20m/s.</a:t>
            </a:r>
          </a:p>
          <a:p>
            <a:r>
              <a:rPr lang="en-GB" dirty="0" err="1">
                <a:solidFill>
                  <a:srgbClr val="FF0000"/>
                </a:solidFill>
              </a:rPr>
              <a:t>i</a:t>
            </a:r>
            <a:r>
              <a:rPr lang="en-GB" dirty="0">
                <a:solidFill>
                  <a:srgbClr val="FF0000"/>
                </a:solidFill>
              </a:rPr>
              <a:t>) KE = ½ mv</a:t>
            </a:r>
            <a:r>
              <a:rPr lang="en-GB" baseline="30000" dirty="0">
                <a:solidFill>
                  <a:srgbClr val="FF0000"/>
                </a:solidFill>
              </a:rPr>
              <a:t>2</a:t>
            </a:r>
            <a:r>
              <a:rPr lang="en-GB" dirty="0">
                <a:solidFill>
                  <a:srgbClr val="FF0000"/>
                </a:solidFill>
              </a:rPr>
              <a:t>,</a:t>
            </a:r>
          </a:p>
          <a:p>
            <a:r>
              <a:rPr lang="en-GB" dirty="0">
                <a:solidFill>
                  <a:srgbClr val="FF0000"/>
                </a:solidFill>
              </a:rPr>
              <a:t>= ½ x 500 x 12</a:t>
            </a:r>
            <a:r>
              <a:rPr lang="en-GB" baseline="30000" dirty="0">
                <a:solidFill>
                  <a:srgbClr val="FF0000"/>
                </a:solidFill>
              </a:rPr>
              <a:t>2</a:t>
            </a:r>
            <a:r>
              <a:rPr lang="en-GB" dirty="0">
                <a:solidFill>
                  <a:srgbClr val="FF0000"/>
                </a:solidFill>
              </a:rPr>
              <a:t> </a:t>
            </a:r>
          </a:p>
          <a:p>
            <a:r>
              <a:rPr lang="en-GB" dirty="0">
                <a:solidFill>
                  <a:srgbClr val="FF0000"/>
                </a:solidFill>
              </a:rPr>
              <a:t>= </a:t>
            </a:r>
            <a:r>
              <a:rPr lang="en-GB" u="sng" dirty="0">
                <a:solidFill>
                  <a:srgbClr val="FF0000"/>
                </a:solidFill>
              </a:rPr>
              <a:t>36,000J</a:t>
            </a:r>
          </a:p>
          <a:p>
            <a:endParaRPr lang="en-GB" dirty="0">
              <a:solidFill>
                <a:srgbClr val="FF0000"/>
              </a:solidFill>
            </a:endParaRPr>
          </a:p>
          <a:p>
            <a:r>
              <a:rPr lang="en-GB" dirty="0">
                <a:solidFill>
                  <a:srgbClr val="FF0000"/>
                </a:solidFill>
              </a:rPr>
              <a:t>ii) KE = ½ mv</a:t>
            </a:r>
            <a:r>
              <a:rPr lang="en-GB" baseline="30000" dirty="0">
                <a:solidFill>
                  <a:srgbClr val="FF0000"/>
                </a:solidFill>
              </a:rPr>
              <a:t>2</a:t>
            </a:r>
            <a:r>
              <a:rPr lang="en-GB" dirty="0">
                <a:solidFill>
                  <a:srgbClr val="FF0000"/>
                </a:solidFill>
              </a:rPr>
              <a:t>,</a:t>
            </a:r>
          </a:p>
          <a:p>
            <a:r>
              <a:rPr lang="en-GB" dirty="0">
                <a:solidFill>
                  <a:srgbClr val="FF0000"/>
                </a:solidFill>
              </a:rPr>
              <a:t>= ½ x 0.44 x 20</a:t>
            </a:r>
            <a:r>
              <a:rPr lang="en-GB" baseline="30000" dirty="0">
                <a:solidFill>
                  <a:srgbClr val="FF0000"/>
                </a:solidFill>
              </a:rPr>
              <a:t>2</a:t>
            </a:r>
          </a:p>
          <a:p>
            <a:r>
              <a:rPr lang="en-GB" dirty="0">
                <a:solidFill>
                  <a:srgbClr val="FF0000"/>
                </a:solidFill>
              </a:rPr>
              <a:t>  = </a:t>
            </a:r>
            <a:r>
              <a:rPr lang="en-GB" u="sng" dirty="0">
                <a:solidFill>
                  <a:srgbClr val="FF0000"/>
                </a:solidFill>
              </a:rPr>
              <a:t>88J</a:t>
            </a:r>
          </a:p>
          <a:p>
            <a:endParaRPr lang="en-GB" dirty="0"/>
          </a:p>
          <a:p>
            <a:endParaRPr lang="en-GB" dirty="0"/>
          </a:p>
        </p:txBody>
      </p:sp>
      <mc:AlternateContent xmlns:mc="http://schemas.openxmlformats.org/markup-compatibility/2006" xmlns:a14="http://schemas.microsoft.com/office/drawing/2010/main">
        <mc:Choice Requires="a14">
          <p:sp>
            <p:nvSpPr>
              <p:cNvPr id="4" name="Content Placeholder 3"/>
              <p:cNvSpPr>
                <a:spLocks noGrp="1"/>
              </p:cNvSpPr>
              <p:nvPr>
                <p:ph sz="half" idx="2"/>
              </p:nvPr>
            </p:nvSpPr>
            <p:spPr/>
            <p:txBody>
              <a:bodyPr>
                <a:normAutofit fontScale="77500" lnSpcReduction="20000"/>
              </a:bodyPr>
              <a:lstStyle/>
              <a:p>
                <a:r>
                  <a:rPr lang="en-GB" dirty="0"/>
                  <a:t>1b)  Calculate the velocity of a 500kg vehicle with twice the KE store as calculated in </a:t>
                </a:r>
                <a:r>
                  <a:rPr lang="en-GB" dirty="0" err="1"/>
                  <a:t>ai</a:t>
                </a:r>
                <a:r>
                  <a:rPr lang="en-GB" dirty="0"/>
                  <a:t>)</a:t>
                </a:r>
              </a:p>
              <a:p>
                <a:r>
                  <a:rPr lang="en-GB" dirty="0">
                    <a:solidFill>
                      <a:srgbClr val="FF0000"/>
                    </a:solidFill>
                  </a:rPr>
                  <a:t>b)  2 x 36000J = 72,000J = ½ mv</a:t>
                </a:r>
                <a:r>
                  <a:rPr lang="en-GB" baseline="30000" dirty="0">
                    <a:solidFill>
                      <a:srgbClr val="FF0000"/>
                    </a:solidFill>
                  </a:rPr>
                  <a:t>2</a:t>
                </a:r>
                <a:endParaRPr lang="en-GB" dirty="0">
                  <a:solidFill>
                    <a:srgbClr val="FF0000"/>
                  </a:solidFill>
                </a:endParaRPr>
              </a:p>
              <a:p>
                <a:r>
                  <a:rPr lang="en-GB" dirty="0">
                    <a:solidFill>
                      <a:srgbClr val="FF0000"/>
                    </a:solidFill>
                  </a:rPr>
                  <a:t>X both sides by 2, 72,000 x 2 = mv</a:t>
                </a:r>
                <a:r>
                  <a:rPr lang="en-GB" baseline="30000" dirty="0">
                    <a:solidFill>
                      <a:srgbClr val="FF0000"/>
                    </a:solidFill>
                  </a:rPr>
                  <a:t>2</a:t>
                </a:r>
                <a:r>
                  <a:rPr lang="en-GB" dirty="0">
                    <a:solidFill>
                      <a:srgbClr val="FF0000"/>
                    </a:solidFill>
                  </a:rPr>
                  <a:t>, divide both sides by mass</a:t>
                </a:r>
              </a:p>
              <a:p>
                <a:r>
                  <a:rPr lang="en-GB" dirty="0">
                    <a:solidFill>
                      <a:srgbClr val="FF0000"/>
                    </a:solidFill>
                  </a:rPr>
                  <a:t>144000/500 = v</a:t>
                </a:r>
                <a:r>
                  <a:rPr lang="en-GB" baseline="30000" dirty="0">
                    <a:solidFill>
                      <a:srgbClr val="FF0000"/>
                    </a:solidFill>
                  </a:rPr>
                  <a:t>2</a:t>
                </a:r>
                <a:endParaRPr lang="en-GB" dirty="0">
                  <a:solidFill>
                    <a:srgbClr val="FF0000"/>
                  </a:solidFill>
                </a:endParaRPr>
              </a:p>
              <a:p>
                <a:r>
                  <a:rPr lang="en-GB" dirty="0">
                    <a:solidFill>
                      <a:srgbClr val="FF0000"/>
                    </a:solidFill>
                  </a:rPr>
                  <a:t>Square root =&gt; v = </a:t>
                </a:r>
                <a14:m>
                  <m:oMath xmlns:m="http://schemas.openxmlformats.org/officeDocument/2006/math">
                    <m:r>
                      <a:rPr lang="en-GB" i="1">
                        <a:solidFill>
                          <a:srgbClr val="FF0000"/>
                        </a:solidFill>
                        <a:latin typeface="Cambria Math" panose="02040503050406030204" pitchFamily="18" charset="0"/>
                        <a:ea typeface="Cambria Math" panose="02040503050406030204" pitchFamily="18" charset="0"/>
                      </a:rPr>
                      <m:t>√</m:t>
                    </m:r>
                  </m:oMath>
                </a14:m>
                <a:r>
                  <a:rPr lang="en-GB" dirty="0">
                    <a:solidFill>
                      <a:srgbClr val="FF0000"/>
                    </a:solidFill>
                  </a:rPr>
                  <a:t>288 = 17m/s.  (seems reasonable)</a:t>
                </a:r>
                <a:endParaRPr lang="en-GB" u="sng" dirty="0">
                  <a:solidFill>
                    <a:srgbClr val="FF0000"/>
                  </a:solidFill>
                </a:endParaRPr>
              </a:p>
              <a:p>
                <a:endParaRPr lang="en-GB" u="sng" dirty="0"/>
              </a:p>
              <a:p>
                <a:endParaRPr lang="en-GB" dirty="0"/>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blipFill>
                <a:blip r:embed="rId2"/>
                <a:stretch>
                  <a:fillRect l="-1412" t="-2801" r="-2000"/>
                </a:stretch>
              </a:blipFill>
            </p:spPr>
            <p:txBody>
              <a:bodyPr/>
              <a:lstStyle/>
              <a:p>
                <a:r>
                  <a:rPr lang="en-GB">
                    <a:noFill/>
                  </a:rPr>
                  <a:t> </a:t>
                </a:r>
              </a:p>
            </p:txBody>
          </p:sp>
        </mc:Fallback>
      </mc:AlternateContent>
    </p:spTree>
    <p:extLst>
      <p:ext uri="{BB962C8B-B14F-4D97-AF65-F5344CB8AC3E}">
        <p14:creationId xmlns:p14="http://schemas.microsoft.com/office/powerpoint/2010/main" val="16802474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P1.5  KE and Elastic PE stores</a:t>
            </a:r>
          </a:p>
        </p:txBody>
      </p:sp>
      <p:sp>
        <p:nvSpPr>
          <p:cNvPr id="3" name="Content Placeholder 2"/>
          <p:cNvSpPr>
            <a:spLocks noGrp="1"/>
          </p:cNvSpPr>
          <p:nvPr>
            <p:ph sz="half" idx="1"/>
          </p:nvPr>
        </p:nvSpPr>
        <p:spPr/>
        <p:txBody>
          <a:bodyPr>
            <a:normAutofit fontScale="62500" lnSpcReduction="20000"/>
          </a:bodyPr>
          <a:lstStyle/>
          <a:p>
            <a:r>
              <a:rPr lang="en-GB" dirty="0"/>
              <a:t>2a)  A catapult is used to fire an object into the air.  Describe the energy transfers when the catapult is:</a:t>
            </a:r>
          </a:p>
          <a:p>
            <a:r>
              <a:rPr lang="en-GB" dirty="0" err="1"/>
              <a:t>i</a:t>
            </a:r>
            <a:r>
              <a:rPr lang="en-GB" dirty="0"/>
              <a:t>) stretched:</a:t>
            </a:r>
          </a:p>
          <a:p>
            <a:r>
              <a:rPr lang="en-GB" dirty="0"/>
              <a:t>ii) released:</a:t>
            </a:r>
          </a:p>
          <a:p>
            <a:r>
              <a:rPr lang="en-GB" dirty="0">
                <a:solidFill>
                  <a:srgbClr val="FF0000"/>
                </a:solidFill>
              </a:rPr>
              <a:t>2ai)  chemical PE of muscles =&gt; KE =&gt; elastic PE of catapult.</a:t>
            </a:r>
          </a:p>
          <a:p>
            <a:r>
              <a:rPr lang="en-GB" dirty="0">
                <a:solidFill>
                  <a:srgbClr val="FF0000"/>
                </a:solidFill>
              </a:rPr>
              <a:t>2aii) elastic PE =&gt; KE of missile and rubber + a twang as sound</a:t>
            </a:r>
          </a:p>
          <a:p>
            <a:endParaRPr lang="en-GB" dirty="0"/>
          </a:p>
          <a:p>
            <a:r>
              <a:rPr lang="en-GB" dirty="0"/>
              <a:t>2b) An object of weight 2.0N fired vertically upwards from a catapult reaches a maximum height of 5.0m.  Calculate:  </a:t>
            </a:r>
            <a:r>
              <a:rPr lang="en-GB" dirty="0" err="1"/>
              <a:t>i</a:t>
            </a:r>
            <a:r>
              <a:rPr lang="en-GB" dirty="0"/>
              <a:t>)  the increase in gravitational energy store of the object.</a:t>
            </a:r>
          </a:p>
          <a:p>
            <a:r>
              <a:rPr lang="en-GB" dirty="0"/>
              <a:t>ii)  The speed of the object when it left the catapult.</a:t>
            </a:r>
          </a:p>
          <a:p>
            <a:endParaRPr lang="en-GB" dirty="0"/>
          </a:p>
          <a:p>
            <a:endParaRPr lang="en-GB" dirty="0"/>
          </a:p>
          <a:p>
            <a:endParaRPr lang="en-GB" dirty="0"/>
          </a:p>
        </p:txBody>
      </p:sp>
      <p:sp>
        <p:nvSpPr>
          <p:cNvPr id="4" name="Content Placeholder 3"/>
          <p:cNvSpPr>
            <a:spLocks noGrp="1"/>
          </p:cNvSpPr>
          <p:nvPr>
            <p:ph sz="half" idx="2"/>
          </p:nvPr>
        </p:nvSpPr>
        <p:spPr/>
        <p:txBody>
          <a:bodyPr>
            <a:normAutofit fontScale="62500" lnSpcReduction="20000"/>
          </a:bodyPr>
          <a:lstStyle/>
          <a:p>
            <a:r>
              <a:rPr lang="en-GB" dirty="0"/>
              <a:t>2b) An object of weight 2.0N fired vertically upwards from a catapult reaches a maximum height of 5.0m.  Calculate:  </a:t>
            </a:r>
            <a:r>
              <a:rPr lang="en-GB" dirty="0" err="1"/>
              <a:t>i</a:t>
            </a:r>
            <a:r>
              <a:rPr lang="en-GB" dirty="0"/>
              <a:t>)  the increase in gravitational energy store of the object.</a:t>
            </a:r>
          </a:p>
          <a:p>
            <a:r>
              <a:rPr lang="en-GB" dirty="0">
                <a:solidFill>
                  <a:srgbClr val="FF0000"/>
                </a:solidFill>
              </a:rPr>
              <a:t>GPE = </a:t>
            </a:r>
            <a:r>
              <a:rPr lang="en-GB" dirty="0" err="1">
                <a:solidFill>
                  <a:srgbClr val="FF0000"/>
                </a:solidFill>
              </a:rPr>
              <a:t>mgh</a:t>
            </a:r>
            <a:r>
              <a:rPr lang="en-GB" dirty="0">
                <a:solidFill>
                  <a:srgbClr val="FF0000"/>
                </a:solidFill>
              </a:rPr>
              <a:t>, </a:t>
            </a:r>
          </a:p>
          <a:p>
            <a:r>
              <a:rPr lang="en-GB" dirty="0">
                <a:solidFill>
                  <a:srgbClr val="FF0000"/>
                </a:solidFill>
              </a:rPr>
              <a:t>= 2.0N x 5m</a:t>
            </a:r>
          </a:p>
          <a:p>
            <a:r>
              <a:rPr lang="en-GB" dirty="0">
                <a:solidFill>
                  <a:srgbClr val="FF0000"/>
                </a:solidFill>
              </a:rPr>
              <a:t>= 10J of GPE</a:t>
            </a:r>
          </a:p>
          <a:p>
            <a:r>
              <a:rPr lang="en-GB" dirty="0"/>
              <a:t>ii)  The speed of the object when it left the catapult.</a:t>
            </a:r>
          </a:p>
          <a:p>
            <a:r>
              <a:rPr lang="en-GB" dirty="0">
                <a:solidFill>
                  <a:srgbClr val="FF0000"/>
                </a:solidFill>
              </a:rPr>
              <a:t>assuming all GPE from initial KE, </a:t>
            </a:r>
          </a:p>
          <a:p>
            <a:r>
              <a:rPr lang="en-GB" dirty="0">
                <a:solidFill>
                  <a:srgbClr val="FF0000"/>
                </a:solidFill>
              </a:rPr>
              <a:t>then 10J = ½ mv</a:t>
            </a:r>
            <a:r>
              <a:rPr lang="en-GB" baseline="30000" dirty="0">
                <a:solidFill>
                  <a:srgbClr val="FF0000"/>
                </a:solidFill>
              </a:rPr>
              <a:t>2</a:t>
            </a:r>
            <a:r>
              <a:rPr lang="en-GB" dirty="0">
                <a:solidFill>
                  <a:srgbClr val="FF0000"/>
                </a:solidFill>
              </a:rPr>
              <a:t>,</a:t>
            </a:r>
          </a:p>
          <a:p>
            <a:r>
              <a:rPr lang="en-GB" dirty="0">
                <a:solidFill>
                  <a:srgbClr val="FF0000"/>
                </a:solidFill>
              </a:rPr>
              <a:t>Multiplying both sides by 2, 20J = mv</a:t>
            </a:r>
            <a:r>
              <a:rPr lang="en-GB" baseline="30000" dirty="0">
                <a:solidFill>
                  <a:srgbClr val="FF0000"/>
                </a:solidFill>
              </a:rPr>
              <a:t>2</a:t>
            </a:r>
            <a:endParaRPr lang="en-GB" dirty="0">
              <a:solidFill>
                <a:srgbClr val="FF0000"/>
              </a:solidFill>
            </a:endParaRPr>
          </a:p>
          <a:p>
            <a:r>
              <a:rPr lang="en-GB" dirty="0">
                <a:solidFill>
                  <a:srgbClr val="FF0000"/>
                </a:solidFill>
              </a:rPr>
              <a:t>Divide both sides by mass of 0.2kg (weight 2.0N), 100J = v</a:t>
            </a:r>
            <a:r>
              <a:rPr lang="en-GB" baseline="30000" dirty="0">
                <a:solidFill>
                  <a:srgbClr val="FF0000"/>
                </a:solidFill>
              </a:rPr>
              <a:t>2</a:t>
            </a:r>
            <a:endParaRPr lang="en-GB" dirty="0">
              <a:solidFill>
                <a:srgbClr val="FF0000"/>
              </a:solidFill>
            </a:endParaRPr>
          </a:p>
          <a:p>
            <a:r>
              <a:rPr lang="en-GB" dirty="0">
                <a:solidFill>
                  <a:srgbClr val="FF0000"/>
                </a:solidFill>
              </a:rPr>
              <a:t>Then square root both sides =&gt; </a:t>
            </a:r>
            <a:r>
              <a:rPr lang="en-GB" u="sng" dirty="0">
                <a:solidFill>
                  <a:srgbClr val="FF0000"/>
                </a:solidFill>
              </a:rPr>
              <a:t>v = 10m/s.</a:t>
            </a:r>
          </a:p>
          <a:p>
            <a:endParaRPr lang="en-GB" dirty="0"/>
          </a:p>
          <a:p>
            <a:endParaRPr lang="en-GB" dirty="0"/>
          </a:p>
          <a:p>
            <a:endParaRPr lang="en-GB" dirty="0"/>
          </a:p>
        </p:txBody>
      </p:sp>
    </p:spTree>
    <p:extLst>
      <p:ext uri="{BB962C8B-B14F-4D97-AF65-F5344CB8AC3E}">
        <p14:creationId xmlns:p14="http://schemas.microsoft.com/office/powerpoint/2010/main" val="3563982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Effect transition="in" filter="fade">
                                      <p:cBhvr>
                                        <p:cTn id="35" dur="1000"/>
                                        <p:tgtEl>
                                          <p:spTgt spid="4">
                                            <p:txEl>
                                              <p:pRg st="5" end="5"/>
                                            </p:txEl>
                                          </p:spTgt>
                                        </p:tgtEl>
                                      </p:cBhvr>
                                    </p:animEffect>
                                    <p:anim calcmode="lin" valueType="num">
                                      <p:cBhvr>
                                        <p:cTn id="36"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6" end="6"/>
                                            </p:txEl>
                                          </p:spTgt>
                                        </p:tgtEl>
                                        <p:attrNameLst>
                                          <p:attrName>style.visibility</p:attrName>
                                        </p:attrNameLst>
                                      </p:cBhvr>
                                      <p:to>
                                        <p:strVal val="visible"/>
                                      </p:to>
                                    </p:set>
                                    <p:animEffect transition="in" filter="fade">
                                      <p:cBhvr>
                                        <p:cTn id="42" dur="1000"/>
                                        <p:tgtEl>
                                          <p:spTgt spid="4">
                                            <p:txEl>
                                              <p:pRg st="6" end="6"/>
                                            </p:txEl>
                                          </p:spTgt>
                                        </p:tgtEl>
                                      </p:cBhvr>
                                    </p:animEffect>
                                    <p:anim calcmode="lin" valueType="num">
                                      <p:cBhvr>
                                        <p:cTn id="43"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4" end="4"/>
                                            </p:txEl>
                                          </p:spTgt>
                                        </p:tgtEl>
                                        <p:attrNameLst>
                                          <p:attrName>style.visibility</p:attrName>
                                        </p:attrNameLst>
                                      </p:cBhvr>
                                      <p:to>
                                        <p:strVal val="visible"/>
                                      </p:to>
                                    </p:set>
                                    <p:animEffect transition="in" filter="fade">
                                      <p:cBhvr>
                                        <p:cTn id="49" dur="1000"/>
                                        <p:tgtEl>
                                          <p:spTgt spid="4">
                                            <p:txEl>
                                              <p:pRg st="4" end="4"/>
                                            </p:txEl>
                                          </p:spTgt>
                                        </p:tgtEl>
                                      </p:cBhvr>
                                    </p:animEffect>
                                    <p:anim calcmode="lin" valueType="num">
                                      <p:cBhvr>
                                        <p:cTn id="50"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4">
                                            <p:txEl>
                                              <p:pRg st="7" end="7"/>
                                            </p:txEl>
                                          </p:spTgt>
                                        </p:tgtEl>
                                        <p:attrNameLst>
                                          <p:attrName>style.visibility</p:attrName>
                                        </p:attrNameLst>
                                      </p:cBhvr>
                                      <p:to>
                                        <p:strVal val="visible"/>
                                      </p:to>
                                    </p:set>
                                    <p:animEffect transition="in" filter="fade">
                                      <p:cBhvr>
                                        <p:cTn id="56" dur="1000"/>
                                        <p:tgtEl>
                                          <p:spTgt spid="4">
                                            <p:txEl>
                                              <p:pRg st="7" end="7"/>
                                            </p:txEl>
                                          </p:spTgt>
                                        </p:tgtEl>
                                      </p:cBhvr>
                                    </p:animEffect>
                                    <p:anim calcmode="lin" valueType="num">
                                      <p:cBhvr>
                                        <p:cTn id="57"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4">
                                            <p:txEl>
                                              <p:pRg st="8" end="8"/>
                                            </p:txEl>
                                          </p:spTgt>
                                        </p:tgtEl>
                                        <p:attrNameLst>
                                          <p:attrName>style.visibility</p:attrName>
                                        </p:attrNameLst>
                                      </p:cBhvr>
                                      <p:to>
                                        <p:strVal val="visible"/>
                                      </p:to>
                                    </p:set>
                                    <p:animEffect transition="in" filter="fade">
                                      <p:cBhvr>
                                        <p:cTn id="63" dur="1000"/>
                                        <p:tgtEl>
                                          <p:spTgt spid="4">
                                            <p:txEl>
                                              <p:pRg st="8" end="8"/>
                                            </p:txEl>
                                          </p:spTgt>
                                        </p:tgtEl>
                                      </p:cBhvr>
                                    </p:animEffect>
                                    <p:anim calcmode="lin" valueType="num">
                                      <p:cBhvr>
                                        <p:cTn id="64"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iterate type="lt">
                                    <p:tmPct val="0"/>
                                  </p:iterate>
                                  <p:childTnLst>
                                    <p:set>
                                      <p:cBhvr>
                                        <p:cTn id="69" dur="1" fill="hold">
                                          <p:stCondLst>
                                            <p:cond delay="0"/>
                                          </p:stCondLst>
                                        </p:cTn>
                                        <p:tgtEl>
                                          <p:spTgt spid="4">
                                            <p:txEl>
                                              <p:pRg st="9" end="9"/>
                                            </p:txEl>
                                          </p:spTgt>
                                        </p:tgtEl>
                                        <p:attrNameLst>
                                          <p:attrName>style.visibility</p:attrName>
                                        </p:attrNameLst>
                                      </p:cBhvr>
                                      <p:to>
                                        <p:strVal val="visible"/>
                                      </p:to>
                                    </p:set>
                                    <p:animEffect transition="in" filter="fade">
                                      <p:cBhvr>
                                        <p:cTn id="70" dur="1000"/>
                                        <p:tgtEl>
                                          <p:spTgt spid="4">
                                            <p:txEl>
                                              <p:pRg st="9" end="9"/>
                                            </p:txEl>
                                          </p:spTgt>
                                        </p:tgtEl>
                                      </p:cBhvr>
                                    </p:animEffect>
                                    <p:anim calcmode="lin" valueType="num">
                                      <p:cBhvr>
                                        <p:cTn id="71"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15" presetClass="emph" presetSubtype="0" nodeType="clickEffect">
                                  <p:stCondLst>
                                    <p:cond delay="0"/>
                                  </p:stCondLst>
                                  <p:iterate type="lt">
                                    <p:tmAbs val="25"/>
                                  </p:iterate>
                                  <p:childTnLst>
                                    <p:set>
                                      <p:cBhvr override="childStyle">
                                        <p:cTn id="76" dur="indefinite"/>
                                        <p:tgtEl>
                                          <p:spTgt spid="4">
                                            <p:txEl>
                                              <p:pRg st="9" end="9"/>
                                            </p:txEl>
                                          </p:spTgt>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P1.5  KE and Elastic PE stores</a:t>
            </a:r>
          </a:p>
        </p:txBody>
      </p:sp>
      <p:sp>
        <p:nvSpPr>
          <p:cNvPr id="3" name="Content Placeholder 2"/>
          <p:cNvSpPr>
            <a:spLocks noGrp="1"/>
          </p:cNvSpPr>
          <p:nvPr>
            <p:ph sz="half" idx="1"/>
          </p:nvPr>
        </p:nvSpPr>
        <p:spPr/>
        <p:txBody>
          <a:bodyPr>
            <a:normAutofit fontScale="62500" lnSpcReduction="20000"/>
          </a:bodyPr>
          <a:lstStyle/>
          <a:p>
            <a:pPr marL="0" indent="0">
              <a:buNone/>
            </a:pPr>
            <a:r>
              <a:rPr lang="en-GB" dirty="0"/>
              <a:t>3.  A car moving at a constant speed has 360,000J of KE store.  When the driver applies the brakes, the car stops in a distance of 100m.</a:t>
            </a:r>
          </a:p>
          <a:p>
            <a:pPr marL="514350" indent="-514350">
              <a:buAutoNum type="alphaLcParenR"/>
            </a:pPr>
            <a:r>
              <a:rPr lang="en-GB" dirty="0"/>
              <a:t>Calculate the force that stops the vehicle.</a:t>
            </a:r>
          </a:p>
          <a:p>
            <a:pPr marL="0" indent="0">
              <a:buNone/>
            </a:pPr>
            <a:r>
              <a:rPr lang="en-GB" dirty="0"/>
              <a:t>  </a:t>
            </a:r>
            <a:r>
              <a:rPr lang="en-GB" dirty="0">
                <a:solidFill>
                  <a:srgbClr val="FF0000"/>
                </a:solidFill>
              </a:rPr>
              <a:t>KE lost = braking force x stopping distance</a:t>
            </a:r>
          </a:p>
          <a:p>
            <a:r>
              <a:rPr lang="en-GB" dirty="0">
                <a:solidFill>
                  <a:srgbClr val="FF0000"/>
                </a:solidFill>
              </a:rPr>
              <a:t>360,000 = braking force x 100m,</a:t>
            </a:r>
          </a:p>
          <a:p>
            <a:r>
              <a:rPr lang="en-GB" dirty="0">
                <a:solidFill>
                  <a:srgbClr val="FF0000"/>
                </a:solidFill>
              </a:rPr>
              <a:t>Dividing both sides by 100, </a:t>
            </a:r>
          </a:p>
          <a:p>
            <a:r>
              <a:rPr lang="en-GB" dirty="0">
                <a:solidFill>
                  <a:srgbClr val="FF0000"/>
                </a:solidFill>
              </a:rPr>
              <a:t>=&gt; braking force = </a:t>
            </a:r>
            <a:r>
              <a:rPr lang="en-GB" u="sng" dirty="0">
                <a:solidFill>
                  <a:srgbClr val="FF0000"/>
                </a:solidFill>
              </a:rPr>
              <a:t>3600N</a:t>
            </a:r>
            <a:r>
              <a:rPr lang="en-GB" dirty="0">
                <a:solidFill>
                  <a:srgbClr val="FF0000"/>
                </a:solidFill>
              </a:rPr>
              <a:t>.</a:t>
            </a:r>
          </a:p>
          <a:p>
            <a:r>
              <a:rPr lang="en-GB" dirty="0"/>
              <a:t>b)  The speed of the car was 30m/s when its kinetic energy store was 360 000J.  Calculate its mass.</a:t>
            </a:r>
          </a:p>
          <a:p>
            <a:pPr marL="0" indent="0">
              <a:buNone/>
            </a:pPr>
            <a:r>
              <a:rPr lang="en-GB" dirty="0">
                <a:solidFill>
                  <a:srgbClr val="FF0000"/>
                </a:solidFill>
              </a:rPr>
              <a:t>Given to find mass, m, or car, knowing KE = 360,000J, and v = 30m/s.</a:t>
            </a:r>
          </a:p>
          <a:p>
            <a:pPr marL="0" indent="0">
              <a:buNone/>
            </a:pPr>
            <a:r>
              <a:rPr lang="en-GB" dirty="0">
                <a:solidFill>
                  <a:srgbClr val="FF0000"/>
                </a:solidFill>
              </a:rPr>
              <a:t>360,000 = ½ mv</a:t>
            </a:r>
            <a:r>
              <a:rPr lang="en-GB" baseline="30000" dirty="0">
                <a:solidFill>
                  <a:srgbClr val="FF0000"/>
                </a:solidFill>
              </a:rPr>
              <a:t>2</a:t>
            </a:r>
            <a:r>
              <a:rPr lang="en-GB" dirty="0">
                <a:solidFill>
                  <a:srgbClr val="FF0000"/>
                </a:solidFill>
              </a:rPr>
              <a:t>,  divide both sides by v</a:t>
            </a:r>
            <a:r>
              <a:rPr lang="en-GB" baseline="30000" dirty="0">
                <a:solidFill>
                  <a:srgbClr val="FF0000"/>
                </a:solidFill>
              </a:rPr>
              <a:t>2</a:t>
            </a:r>
            <a:r>
              <a:rPr lang="en-GB" dirty="0">
                <a:solidFill>
                  <a:srgbClr val="FF0000"/>
                </a:solidFill>
              </a:rPr>
              <a:t>, or 900 and x 2 to get rid of ½ </a:t>
            </a:r>
          </a:p>
          <a:p>
            <a:pPr marL="0" indent="0">
              <a:buNone/>
            </a:pPr>
            <a:r>
              <a:rPr lang="en-GB" dirty="0">
                <a:solidFill>
                  <a:srgbClr val="FF0000"/>
                </a:solidFill>
              </a:rPr>
              <a:t>m </a:t>
            </a:r>
            <a:r>
              <a:rPr lang="en-GB">
                <a:solidFill>
                  <a:srgbClr val="FF0000"/>
                </a:solidFill>
              </a:rPr>
              <a:t>= </a:t>
            </a:r>
            <a:r>
              <a:rPr lang="en-GB" u="sng">
                <a:solidFill>
                  <a:srgbClr val="FF0000"/>
                </a:solidFill>
              </a:rPr>
              <a:t>800kg</a:t>
            </a:r>
            <a:r>
              <a:rPr lang="en-GB">
                <a:solidFill>
                  <a:srgbClr val="FF0000"/>
                </a:solidFill>
              </a:rPr>
              <a:t>.</a:t>
            </a:r>
            <a:endParaRPr lang="en-GB" dirty="0">
              <a:solidFill>
                <a:srgbClr val="FF0000"/>
              </a:solidFill>
            </a:endParaRPr>
          </a:p>
          <a:p>
            <a:endParaRPr lang="en-GB" dirty="0"/>
          </a:p>
          <a:p>
            <a:endParaRPr lang="en-GB" dirty="0"/>
          </a:p>
          <a:p>
            <a:endParaRPr lang="en-GB" dirty="0"/>
          </a:p>
        </p:txBody>
      </p:sp>
      <p:sp>
        <p:nvSpPr>
          <p:cNvPr id="4" name="Content Placeholder 3"/>
          <p:cNvSpPr>
            <a:spLocks noGrp="1"/>
          </p:cNvSpPr>
          <p:nvPr>
            <p:ph sz="half" idx="2"/>
          </p:nvPr>
        </p:nvSpPr>
        <p:spPr/>
        <p:txBody>
          <a:bodyPr>
            <a:normAutofit fontScale="62500" lnSpcReduction="20000"/>
          </a:bodyPr>
          <a:lstStyle/>
          <a:p>
            <a:r>
              <a:rPr lang="en-GB" dirty="0"/>
              <a:t>4.  A mobility aid to assist walking uses a steel spring to store energy when the walker’s foot goes down, and returns energy as the foot is lifted.  The spring has a spring constant of 250N/m.  Calculate the elastic potential energy stored in the spring when its extension is 0.21m.</a:t>
            </a:r>
          </a:p>
          <a:p>
            <a:endParaRPr lang="en-GB" dirty="0"/>
          </a:p>
          <a:p>
            <a:r>
              <a:rPr lang="en-GB" dirty="0">
                <a:solidFill>
                  <a:srgbClr val="FF0000"/>
                </a:solidFill>
              </a:rPr>
              <a:t>Knowing the equation:   elastic potential energy =  ½ k x</a:t>
            </a:r>
            <a:r>
              <a:rPr lang="en-GB" baseline="30000" dirty="0">
                <a:solidFill>
                  <a:srgbClr val="FF0000"/>
                </a:solidFill>
              </a:rPr>
              <a:t>2</a:t>
            </a:r>
          </a:p>
          <a:p>
            <a:r>
              <a:rPr lang="en-GB" dirty="0">
                <a:solidFill>
                  <a:srgbClr val="FF0000"/>
                </a:solidFill>
              </a:rPr>
              <a:t>Elastic PE = ½ x 250N/m x 0.21</a:t>
            </a:r>
            <a:r>
              <a:rPr lang="en-GB" baseline="30000" dirty="0">
                <a:solidFill>
                  <a:srgbClr val="FF0000"/>
                </a:solidFill>
              </a:rPr>
              <a:t>2</a:t>
            </a:r>
            <a:r>
              <a:rPr lang="en-GB" dirty="0">
                <a:solidFill>
                  <a:srgbClr val="FF0000"/>
                </a:solidFill>
              </a:rPr>
              <a:t> = </a:t>
            </a:r>
            <a:r>
              <a:rPr lang="en-GB" u="sng" dirty="0">
                <a:solidFill>
                  <a:srgbClr val="FF0000"/>
                </a:solidFill>
              </a:rPr>
              <a:t>5.51J</a:t>
            </a:r>
          </a:p>
          <a:p>
            <a:endParaRPr lang="en-GB" dirty="0">
              <a:solidFill>
                <a:srgbClr val="FF0000"/>
              </a:solidFill>
            </a:endParaRPr>
          </a:p>
          <a:p>
            <a:endParaRPr lang="en-GB" dirty="0"/>
          </a:p>
          <a:p>
            <a:endParaRPr lang="en-GB" dirty="0"/>
          </a:p>
        </p:txBody>
      </p:sp>
    </p:spTree>
    <p:extLst>
      <p:ext uri="{BB962C8B-B14F-4D97-AF65-F5344CB8AC3E}">
        <p14:creationId xmlns:p14="http://schemas.microsoft.com/office/powerpoint/2010/main" val="13734542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P1.6  Energy Dissipation</a:t>
            </a:r>
          </a:p>
        </p:txBody>
      </p:sp>
      <p:sp>
        <p:nvSpPr>
          <p:cNvPr id="3" name="Content Placeholder 2"/>
          <p:cNvSpPr>
            <a:spLocks noGrp="1"/>
          </p:cNvSpPr>
          <p:nvPr>
            <p:ph sz="half" idx="1"/>
          </p:nvPr>
        </p:nvSpPr>
        <p:spPr/>
        <p:txBody>
          <a:bodyPr>
            <a:normAutofit/>
          </a:bodyPr>
          <a:lstStyle/>
          <a:p>
            <a:r>
              <a:rPr lang="en-GB" dirty="0"/>
              <a:t>Key points:</a:t>
            </a:r>
          </a:p>
          <a:p>
            <a:r>
              <a:rPr lang="en-GB" dirty="0"/>
              <a:t>Useful energy is the energy in the place we want it and in the form we need it.</a:t>
            </a:r>
          </a:p>
          <a:p>
            <a:r>
              <a:rPr lang="en-GB" dirty="0"/>
              <a:t>Wasted energy is the energy that is not useful and is transferred by an undesired pathway.</a:t>
            </a:r>
          </a:p>
          <a:p>
            <a:endParaRPr lang="en-GB" dirty="0"/>
          </a:p>
        </p:txBody>
      </p:sp>
      <p:sp>
        <p:nvSpPr>
          <p:cNvPr id="6" name="Content Placeholder 5"/>
          <p:cNvSpPr>
            <a:spLocks noGrp="1"/>
          </p:cNvSpPr>
          <p:nvPr>
            <p:ph sz="half" idx="2"/>
          </p:nvPr>
        </p:nvSpPr>
        <p:spPr/>
        <p:txBody>
          <a:bodyPr>
            <a:normAutofit/>
          </a:bodyPr>
          <a:lstStyle/>
          <a:p>
            <a:r>
              <a:rPr lang="en-GB" dirty="0"/>
              <a:t>Wasted energy is eventually transferred to the surroundings, which become warmer.</a:t>
            </a:r>
          </a:p>
          <a:p>
            <a:r>
              <a:rPr lang="en-GB" dirty="0"/>
              <a:t>As energy dissipates (spreads out), it gets less and less useful.</a:t>
            </a:r>
          </a:p>
        </p:txBody>
      </p:sp>
    </p:spTree>
    <p:extLst>
      <p:ext uri="{BB962C8B-B14F-4D97-AF65-F5344CB8AC3E}">
        <p14:creationId xmlns:p14="http://schemas.microsoft.com/office/powerpoint/2010/main" val="3052815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P1.6  Energy dissipation</a:t>
            </a:r>
          </a:p>
        </p:txBody>
      </p:sp>
      <p:sp>
        <p:nvSpPr>
          <p:cNvPr id="3" name="Content Placeholder 2"/>
          <p:cNvSpPr>
            <a:spLocks noGrp="1"/>
          </p:cNvSpPr>
          <p:nvPr>
            <p:ph idx="1"/>
          </p:nvPr>
        </p:nvSpPr>
        <p:spPr>
          <a:xfrm>
            <a:off x="838200" y="1444486"/>
            <a:ext cx="10515600" cy="5102087"/>
          </a:xfrm>
        </p:spPr>
        <p:txBody>
          <a:bodyPr>
            <a:normAutofit/>
          </a:bodyPr>
          <a:lstStyle/>
          <a:p>
            <a:r>
              <a:rPr lang="en-GB" dirty="0"/>
              <a:t>1.  Copy and complete the table below:</a:t>
            </a:r>
          </a:p>
          <a:p>
            <a:endParaRPr lang="en-GB" dirty="0"/>
          </a:p>
          <a:p>
            <a:endParaRPr lang="en-GB" dirty="0"/>
          </a:p>
          <a:p>
            <a:endParaRPr lang="en-GB" dirty="0"/>
          </a:p>
          <a:p>
            <a:endParaRPr lang="en-GB" dirty="0"/>
          </a:p>
          <a:p>
            <a:pPr marL="0" indent="0">
              <a:buNone/>
            </a:pPr>
            <a:endParaRPr lang="en-GB" dirty="0"/>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098306179"/>
              </p:ext>
            </p:extLst>
          </p:nvPr>
        </p:nvGraphicFramePr>
        <p:xfrm>
          <a:off x="1395895" y="1872089"/>
          <a:ext cx="8127999" cy="212344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1942480113"/>
                    </a:ext>
                  </a:extLst>
                </a:gridCol>
                <a:gridCol w="2709333">
                  <a:extLst>
                    <a:ext uri="{9D8B030D-6E8A-4147-A177-3AD203B41FA5}">
                      <a16:colId xmlns:a16="http://schemas.microsoft.com/office/drawing/2014/main" val="3165009847"/>
                    </a:ext>
                  </a:extLst>
                </a:gridCol>
                <a:gridCol w="2709333">
                  <a:extLst>
                    <a:ext uri="{9D8B030D-6E8A-4147-A177-3AD203B41FA5}">
                      <a16:colId xmlns:a16="http://schemas.microsoft.com/office/drawing/2014/main" val="1069981845"/>
                    </a:ext>
                  </a:extLst>
                </a:gridCol>
              </a:tblGrid>
              <a:tr h="370840">
                <a:tc>
                  <a:txBody>
                    <a:bodyPr/>
                    <a:lstStyle/>
                    <a:p>
                      <a:r>
                        <a:rPr lang="en-GB" b="0" dirty="0">
                          <a:ln>
                            <a:solidFill>
                              <a:sysClr val="windowText" lastClr="000000"/>
                            </a:solidFill>
                          </a:ln>
                          <a:solidFill>
                            <a:sysClr val="windowText" lastClr="000000"/>
                          </a:solidFill>
                          <a:latin typeface="+mn-lt"/>
                        </a:rPr>
                        <a:t>Energy transfer by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dirty="0">
                          <a:ln>
                            <a:solidFill>
                              <a:sysClr val="windowText" lastClr="000000"/>
                            </a:solidFill>
                          </a:ln>
                          <a:solidFill>
                            <a:sysClr val="windowText" lastClr="000000"/>
                          </a:solidFill>
                          <a:latin typeface="+mn-lt"/>
                        </a:rPr>
                        <a:t>Useful energy output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dirty="0">
                          <a:ln>
                            <a:solidFill>
                              <a:sysClr val="windowText" lastClr="000000"/>
                            </a:solidFill>
                          </a:ln>
                          <a:solidFill>
                            <a:sysClr val="windowText" lastClr="000000"/>
                          </a:solidFill>
                          <a:latin typeface="+mn-lt"/>
                        </a:rPr>
                        <a:t>Wasted energy output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10821557"/>
                  </a:ext>
                </a:extLst>
              </a:tr>
              <a:tr h="370840">
                <a:tc>
                  <a:txBody>
                    <a:bodyPr/>
                    <a:lstStyle/>
                    <a:p>
                      <a:r>
                        <a:rPr lang="en-GB" b="0" dirty="0">
                          <a:ln>
                            <a:solidFill>
                              <a:sysClr val="windowText" lastClr="000000"/>
                            </a:solidFill>
                          </a:ln>
                          <a:solidFill>
                            <a:sysClr val="windowText" lastClr="000000"/>
                          </a:solidFill>
                          <a:latin typeface="+mn-lt"/>
                        </a:rPr>
                        <a:t>a)  Electric fan heater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dirty="0">
                          <a:ln>
                            <a:solidFill>
                              <a:sysClr val="windowText" lastClr="000000"/>
                            </a:solidFill>
                          </a:ln>
                          <a:solidFill>
                            <a:sysClr val="windowText" lastClr="000000"/>
                          </a:solidFill>
                          <a:latin typeface="+mn-lt"/>
                        </a:rPr>
                        <a:t>Warms the air and surrounding objects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b="0" i="1" dirty="0">
                        <a:ln>
                          <a:solidFill>
                            <a:sysClr val="windowText" lastClr="000000"/>
                          </a:solidFill>
                        </a:ln>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62456327"/>
                  </a:ext>
                </a:extLst>
              </a:tr>
              <a:tr h="370840">
                <a:tc>
                  <a:txBody>
                    <a:bodyPr/>
                    <a:lstStyle/>
                    <a:p>
                      <a:r>
                        <a:rPr lang="en-GB" b="0" dirty="0">
                          <a:ln>
                            <a:solidFill>
                              <a:sysClr val="windowText" lastClr="000000"/>
                            </a:solidFill>
                          </a:ln>
                          <a:solidFill>
                            <a:sysClr val="windowText" lastClr="000000"/>
                          </a:solidFill>
                          <a:latin typeface="+mn-lt"/>
                        </a:rPr>
                        <a:t>b)</a:t>
                      </a:r>
                      <a:r>
                        <a:rPr lang="en-GB" b="0" baseline="0" dirty="0">
                          <a:ln>
                            <a:solidFill>
                              <a:sysClr val="windowText" lastClr="000000"/>
                            </a:solidFill>
                          </a:ln>
                          <a:solidFill>
                            <a:sysClr val="windowText" lastClr="000000"/>
                          </a:solidFill>
                          <a:latin typeface="+mn-lt"/>
                        </a:rPr>
                        <a:t> TV</a:t>
                      </a:r>
                      <a:endParaRPr lang="en-GB" b="0" dirty="0">
                        <a:ln>
                          <a:solidFill>
                            <a:sysClr val="windowText" lastClr="000000"/>
                          </a:solidFill>
                        </a:ln>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b="0" i="1" dirty="0">
                        <a:ln>
                          <a:solidFill>
                            <a:sysClr val="windowText" lastClr="000000"/>
                          </a:solidFill>
                        </a:ln>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b="0" i="1" dirty="0">
                        <a:ln>
                          <a:solidFill>
                            <a:sysClr val="windowText" lastClr="000000"/>
                          </a:solidFill>
                        </a:ln>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4647677"/>
                  </a:ext>
                </a:extLst>
              </a:tr>
              <a:tr h="370840">
                <a:tc>
                  <a:txBody>
                    <a:bodyPr/>
                    <a:lstStyle/>
                    <a:p>
                      <a:r>
                        <a:rPr lang="en-GB" b="0" dirty="0">
                          <a:ln>
                            <a:solidFill>
                              <a:sysClr val="windowText" lastClr="000000"/>
                            </a:solidFill>
                          </a:ln>
                          <a:solidFill>
                            <a:sysClr val="windowText" lastClr="000000"/>
                          </a:solidFill>
                          <a:latin typeface="+mn-lt"/>
                        </a:rPr>
                        <a:t>c) Electric kettle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b="0" i="1" dirty="0">
                        <a:ln>
                          <a:solidFill>
                            <a:sysClr val="windowText" lastClr="000000"/>
                          </a:solidFill>
                        </a:ln>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b="0" i="1" dirty="0">
                        <a:ln>
                          <a:solidFill>
                            <a:sysClr val="windowText" lastClr="000000"/>
                          </a:solidFill>
                        </a:ln>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2554297"/>
                  </a:ext>
                </a:extLst>
              </a:tr>
              <a:tr h="370840">
                <a:tc>
                  <a:txBody>
                    <a:bodyPr/>
                    <a:lstStyle/>
                    <a:p>
                      <a:r>
                        <a:rPr lang="en-GB" b="0" dirty="0">
                          <a:ln>
                            <a:solidFill>
                              <a:sysClr val="windowText" lastClr="000000"/>
                            </a:solidFill>
                          </a:ln>
                          <a:solidFill>
                            <a:sysClr val="windowText" lastClr="000000"/>
                          </a:solidFill>
                          <a:latin typeface="+mn-lt"/>
                        </a:rPr>
                        <a:t>d) Headphones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b="0" i="1" dirty="0">
                        <a:ln>
                          <a:solidFill>
                            <a:sysClr val="windowText" lastClr="000000"/>
                          </a:solidFill>
                        </a:ln>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b="0" i="1" dirty="0">
                        <a:ln>
                          <a:solidFill>
                            <a:sysClr val="windowText" lastClr="000000"/>
                          </a:solidFill>
                        </a:ln>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24828555"/>
                  </a:ext>
                </a:extLst>
              </a:tr>
            </a:tbl>
          </a:graphicData>
        </a:graphic>
      </p:graphicFrame>
    </p:spTree>
    <p:extLst>
      <p:ext uri="{BB962C8B-B14F-4D97-AF65-F5344CB8AC3E}">
        <p14:creationId xmlns:p14="http://schemas.microsoft.com/office/powerpoint/2010/main" val="26953740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P1.6  Energy dissipation (answers)</a:t>
            </a:r>
          </a:p>
        </p:txBody>
      </p:sp>
      <p:sp>
        <p:nvSpPr>
          <p:cNvPr id="3" name="Content Placeholder 2"/>
          <p:cNvSpPr>
            <a:spLocks noGrp="1"/>
          </p:cNvSpPr>
          <p:nvPr>
            <p:ph idx="1"/>
          </p:nvPr>
        </p:nvSpPr>
        <p:spPr>
          <a:xfrm>
            <a:off x="838200" y="1444486"/>
            <a:ext cx="10515600" cy="5102087"/>
          </a:xfrm>
        </p:spPr>
        <p:txBody>
          <a:bodyPr>
            <a:normAutofit/>
          </a:bodyPr>
          <a:lstStyle/>
          <a:p>
            <a:r>
              <a:rPr lang="en-GB" dirty="0"/>
              <a:t>1.  Copy and complete the table below:</a:t>
            </a:r>
          </a:p>
          <a:p>
            <a:endParaRPr lang="en-GB" dirty="0"/>
          </a:p>
          <a:p>
            <a:endParaRPr lang="en-GB" dirty="0"/>
          </a:p>
          <a:p>
            <a:endParaRPr lang="en-GB" dirty="0"/>
          </a:p>
          <a:p>
            <a:endParaRPr lang="en-GB" dirty="0"/>
          </a:p>
          <a:p>
            <a:pPr marL="0" indent="0">
              <a:buNone/>
            </a:pPr>
            <a:endParaRPr lang="en-GB" dirty="0"/>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733705080"/>
              </p:ext>
            </p:extLst>
          </p:nvPr>
        </p:nvGraphicFramePr>
        <p:xfrm>
          <a:off x="1395895" y="1872089"/>
          <a:ext cx="8127999" cy="212344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1942480113"/>
                    </a:ext>
                  </a:extLst>
                </a:gridCol>
                <a:gridCol w="2709333">
                  <a:extLst>
                    <a:ext uri="{9D8B030D-6E8A-4147-A177-3AD203B41FA5}">
                      <a16:colId xmlns:a16="http://schemas.microsoft.com/office/drawing/2014/main" val="3165009847"/>
                    </a:ext>
                  </a:extLst>
                </a:gridCol>
                <a:gridCol w="2709333">
                  <a:extLst>
                    <a:ext uri="{9D8B030D-6E8A-4147-A177-3AD203B41FA5}">
                      <a16:colId xmlns:a16="http://schemas.microsoft.com/office/drawing/2014/main" val="1069981845"/>
                    </a:ext>
                  </a:extLst>
                </a:gridCol>
              </a:tblGrid>
              <a:tr h="370840">
                <a:tc>
                  <a:txBody>
                    <a:bodyPr/>
                    <a:lstStyle/>
                    <a:p>
                      <a:r>
                        <a:rPr lang="en-GB" b="0" dirty="0">
                          <a:ln>
                            <a:solidFill>
                              <a:sysClr val="windowText" lastClr="000000"/>
                            </a:solidFill>
                          </a:ln>
                          <a:solidFill>
                            <a:sysClr val="windowText" lastClr="000000"/>
                          </a:solidFill>
                          <a:latin typeface="+mn-lt"/>
                        </a:rPr>
                        <a:t>Energy transfer by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dirty="0">
                          <a:ln>
                            <a:solidFill>
                              <a:sysClr val="windowText" lastClr="000000"/>
                            </a:solidFill>
                          </a:ln>
                          <a:solidFill>
                            <a:sysClr val="windowText" lastClr="000000"/>
                          </a:solidFill>
                          <a:latin typeface="+mn-lt"/>
                        </a:rPr>
                        <a:t>Useful energy output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dirty="0">
                          <a:ln>
                            <a:solidFill>
                              <a:sysClr val="windowText" lastClr="000000"/>
                            </a:solidFill>
                          </a:ln>
                          <a:solidFill>
                            <a:sysClr val="windowText" lastClr="000000"/>
                          </a:solidFill>
                          <a:latin typeface="+mn-lt"/>
                        </a:rPr>
                        <a:t>Wasted energy output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10821557"/>
                  </a:ext>
                </a:extLst>
              </a:tr>
              <a:tr h="370840">
                <a:tc>
                  <a:txBody>
                    <a:bodyPr/>
                    <a:lstStyle/>
                    <a:p>
                      <a:r>
                        <a:rPr lang="en-GB" b="0" dirty="0">
                          <a:ln>
                            <a:solidFill>
                              <a:sysClr val="windowText" lastClr="000000"/>
                            </a:solidFill>
                          </a:ln>
                          <a:solidFill>
                            <a:sysClr val="windowText" lastClr="000000"/>
                          </a:solidFill>
                          <a:latin typeface="+mn-lt"/>
                        </a:rPr>
                        <a:t>a)  Electric fan heater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dirty="0">
                          <a:ln>
                            <a:solidFill>
                              <a:sysClr val="windowText" lastClr="000000"/>
                            </a:solidFill>
                          </a:ln>
                          <a:solidFill>
                            <a:sysClr val="windowText" lastClr="000000"/>
                          </a:solidFill>
                          <a:latin typeface="+mn-lt"/>
                        </a:rPr>
                        <a:t>Warms the air and surrounding objects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i="1" dirty="0">
                          <a:ln>
                            <a:solidFill>
                              <a:sysClr val="windowText" lastClr="000000"/>
                            </a:solidFill>
                          </a:ln>
                          <a:solidFill>
                            <a:srgbClr val="C00000"/>
                          </a:solidFill>
                          <a:latin typeface="+mn-lt"/>
                        </a:rPr>
                        <a:t>noise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62456327"/>
                  </a:ext>
                </a:extLst>
              </a:tr>
              <a:tr h="370840">
                <a:tc>
                  <a:txBody>
                    <a:bodyPr/>
                    <a:lstStyle/>
                    <a:p>
                      <a:r>
                        <a:rPr lang="en-GB" b="0" dirty="0">
                          <a:ln>
                            <a:solidFill>
                              <a:sysClr val="windowText" lastClr="000000"/>
                            </a:solidFill>
                          </a:ln>
                          <a:solidFill>
                            <a:sysClr val="windowText" lastClr="000000"/>
                          </a:solidFill>
                          <a:latin typeface="+mn-lt"/>
                        </a:rPr>
                        <a:t>b)</a:t>
                      </a:r>
                      <a:r>
                        <a:rPr lang="en-GB" b="0" baseline="0" dirty="0">
                          <a:ln>
                            <a:solidFill>
                              <a:sysClr val="windowText" lastClr="000000"/>
                            </a:solidFill>
                          </a:ln>
                          <a:solidFill>
                            <a:sysClr val="windowText" lastClr="000000"/>
                          </a:solidFill>
                          <a:latin typeface="+mn-lt"/>
                        </a:rPr>
                        <a:t> TV</a:t>
                      </a:r>
                      <a:endParaRPr lang="en-GB" b="0" dirty="0">
                        <a:ln>
                          <a:solidFill>
                            <a:sysClr val="windowText" lastClr="000000"/>
                          </a:solidFill>
                        </a:ln>
                        <a:solidFill>
                          <a:sysClr val="windowText" lastClr="00000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i="1" dirty="0">
                          <a:ln>
                            <a:solidFill>
                              <a:sysClr val="windowText" lastClr="000000"/>
                            </a:solidFill>
                          </a:ln>
                          <a:solidFill>
                            <a:sysClr val="windowText" lastClr="000000"/>
                          </a:solidFill>
                          <a:latin typeface="+mn-lt"/>
                        </a:rPr>
                        <a:t>Light &amp; sound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i="1" dirty="0">
                          <a:ln>
                            <a:solidFill>
                              <a:sysClr val="windowText" lastClr="000000"/>
                            </a:solidFill>
                          </a:ln>
                          <a:solidFill>
                            <a:srgbClr val="C00000"/>
                          </a:solidFill>
                          <a:latin typeface="+mn-lt"/>
                        </a:rPr>
                        <a:t>heat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4647677"/>
                  </a:ext>
                </a:extLst>
              </a:tr>
              <a:tr h="370840">
                <a:tc>
                  <a:txBody>
                    <a:bodyPr/>
                    <a:lstStyle/>
                    <a:p>
                      <a:r>
                        <a:rPr lang="en-GB" b="0" dirty="0">
                          <a:ln>
                            <a:solidFill>
                              <a:sysClr val="windowText" lastClr="000000"/>
                            </a:solidFill>
                          </a:ln>
                          <a:solidFill>
                            <a:sysClr val="windowText" lastClr="000000"/>
                          </a:solidFill>
                          <a:latin typeface="+mn-lt"/>
                        </a:rPr>
                        <a:t>c) Electric kettle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i="1" dirty="0">
                          <a:ln>
                            <a:solidFill>
                              <a:sysClr val="windowText" lastClr="000000"/>
                            </a:solidFill>
                          </a:ln>
                          <a:solidFill>
                            <a:sysClr val="windowText" lastClr="000000"/>
                          </a:solidFill>
                          <a:latin typeface="+mn-lt"/>
                        </a:rPr>
                        <a:t>heat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i="1" dirty="0">
                          <a:ln>
                            <a:solidFill>
                              <a:sysClr val="windowText" lastClr="000000"/>
                            </a:solidFill>
                          </a:ln>
                          <a:solidFill>
                            <a:srgbClr val="C00000"/>
                          </a:solidFill>
                          <a:latin typeface="+mn-lt"/>
                        </a:rPr>
                        <a:t>sound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92554297"/>
                  </a:ext>
                </a:extLst>
              </a:tr>
              <a:tr h="370840">
                <a:tc>
                  <a:txBody>
                    <a:bodyPr/>
                    <a:lstStyle/>
                    <a:p>
                      <a:r>
                        <a:rPr lang="en-GB" b="0" dirty="0">
                          <a:ln>
                            <a:solidFill>
                              <a:sysClr val="windowText" lastClr="000000"/>
                            </a:solidFill>
                          </a:ln>
                          <a:solidFill>
                            <a:sysClr val="windowText" lastClr="000000"/>
                          </a:solidFill>
                          <a:latin typeface="+mn-lt"/>
                        </a:rPr>
                        <a:t>d) Headphones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i="1" dirty="0">
                          <a:ln>
                            <a:solidFill>
                              <a:sysClr val="windowText" lastClr="000000"/>
                            </a:solidFill>
                          </a:ln>
                          <a:solidFill>
                            <a:sysClr val="windowText" lastClr="000000"/>
                          </a:solidFill>
                          <a:latin typeface="+mn-lt"/>
                        </a:rPr>
                        <a:t>sound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i="1" dirty="0">
                          <a:ln>
                            <a:solidFill>
                              <a:sysClr val="windowText" lastClr="000000"/>
                            </a:solidFill>
                          </a:ln>
                          <a:solidFill>
                            <a:srgbClr val="C00000"/>
                          </a:solidFill>
                          <a:latin typeface="+mn-lt"/>
                        </a:rPr>
                        <a:t>Heat and lost sound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24828555"/>
                  </a:ext>
                </a:extLst>
              </a:tr>
            </a:tbl>
          </a:graphicData>
        </a:graphic>
      </p:graphicFrame>
    </p:spTree>
    <p:extLst>
      <p:ext uri="{BB962C8B-B14F-4D97-AF65-F5344CB8AC3E}">
        <p14:creationId xmlns:p14="http://schemas.microsoft.com/office/powerpoint/2010/main" val="16563205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P1.6 Energy dissipation</a:t>
            </a:r>
          </a:p>
        </p:txBody>
      </p:sp>
      <p:sp>
        <p:nvSpPr>
          <p:cNvPr id="3" name="Content Placeholder 2"/>
          <p:cNvSpPr>
            <a:spLocks noGrp="1"/>
          </p:cNvSpPr>
          <p:nvPr>
            <p:ph sz="half" idx="1"/>
          </p:nvPr>
        </p:nvSpPr>
        <p:spPr/>
        <p:txBody>
          <a:bodyPr>
            <a:normAutofit fontScale="70000" lnSpcReduction="20000"/>
          </a:bodyPr>
          <a:lstStyle/>
          <a:p>
            <a:pPr marL="0" indent="0">
              <a:buNone/>
            </a:pPr>
            <a:r>
              <a:rPr lang="en-GB" dirty="0"/>
              <a:t>2.  Describe what would happen, in terms of energy transfer and energy stores, to:</a:t>
            </a:r>
          </a:p>
          <a:p>
            <a:pPr marL="0" indent="0">
              <a:buNone/>
            </a:pPr>
            <a:r>
              <a:rPr lang="en-GB" dirty="0"/>
              <a:t>2a)  A gear box that was insulated so it could not transfer energy by heat to the surroundings?</a:t>
            </a:r>
          </a:p>
          <a:p>
            <a:pPr marL="0" indent="0">
              <a:buNone/>
            </a:pPr>
            <a:r>
              <a:rPr lang="en-GB" dirty="0"/>
              <a:t>2b)  the running shoes of a jogger are well insulated</a:t>
            </a:r>
          </a:p>
          <a:p>
            <a:pPr marL="0" indent="0">
              <a:buNone/>
            </a:pPr>
            <a:r>
              <a:rPr lang="en-GB" dirty="0"/>
              <a:t>2c)  a blunt electric drill bit used to drill into hard wood</a:t>
            </a:r>
          </a:p>
          <a:p>
            <a:pPr marL="0" indent="0">
              <a:buNone/>
            </a:pPr>
            <a:r>
              <a:rPr lang="en-GB" dirty="0"/>
              <a:t>2d)  the metal wheel discs of the brakes of a car when the brakes are applied.</a:t>
            </a:r>
          </a:p>
          <a:p>
            <a:pPr marL="0" indent="0">
              <a:buNone/>
            </a:pPr>
            <a:endParaRPr lang="en-GB" dirty="0"/>
          </a:p>
          <a:p>
            <a:endParaRPr lang="en-GB" dirty="0"/>
          </a:p>
        </p:txBody>
      </p:sp>
      <p:sp>
        <p:nvSpPr>
          <p:cNvPr id="4" name="Content Placeholder 3"/>
          <p:cNvSpPr>
            <a:spLocks noGrp="1"/>
          </p:cNvSpPr>
          <p:nvPr>
            <p:ph sz="half" idx="2"/>
          </p:nvPr>
        </p:nvSpPr>
        <p:spPr/>
        <p:txBody>
          <a:bodyPr>
            <a:normAutofit fontScale="70000" lnSpcReduction="20000"/>
          </a:bodyPr>
          <a:lstStyle/>
          <a:p>
            <a:r>
              <a:rPr lang="en-GB" dirty="0"/>
              <a:t>3a)  Describe the energy transfers and changes to energy stores of a pendulum as it swings from one side to the middle, and then to the opposite side. </a:t>
            </a:r>
          </a:p>
          <a:p>
            <a:endParaRPr lang="en-GB" i="1" dirty="0"/>
          </a:p>
          <a:p>
            <a:r>
              <a:rPr lang="en-GB" dirty="0"/>
              <a:t>b)  Explain why a swinging pendulum eventually stops.</a:t>
            </a:r>
          </a:p>
          <a:p>
            <a:r>
              <a:rPr lang="en-GB" dirty="0"/>
              <a:t> </a:t>
            </a:r>
            <a:r>
              <a:rPr lang="en-GB" i="1" dirty="0"/>
              <a:t>The pendulum eventually stops as energy is dissipated as heat to surroundings due to air resistance.</a:t>
            </a:r>
          </a:p>
          <a:p>
            <a:endParaRPr lang="en-GB" i="1" dirty="0"/>
          </a:p>
          <a:p>
            <a:r>
              <a:rPr lang="en-GB" dirty="0"/>
              <a:t>4.  A freewheeling cyclist on a level road gradually stops moving.  Describe the energy transfers and changes to the energy stores of the cyclist and the bicycle.</a:t>
            </a:r>
          </a:p>
          <a:p>
            <a:endParaRPr lang="en-GB" dirty="0"/>
          </a:p>
        </p:txBody>
      </p:sp>
    </p:spTree>
    <p:extLst>
      <p:ext uri="{BB962C8B-B14F-4D97-AF65-F5344CB8AC3E}">
        <p14:creationId xmlns:p14="http://schemas.microsoft.com/office/powerpoint/2010/main" val="27756496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P1.6 Energy dissipation</a:t>
            </a:r>
          </a:p>
        </p:txBody>
      </p:sp>
      <p:sp>
        <p:nvSpPr>
          <p:cNvPr id="3" name="Content Placeholder 2"/>
          <p:cNvSpPr>
            <a:spLocks noGrp="1"/>
          </p:cNvSpPr>
          <p:nvPr>
            <p:ph sz="half" idx="1"/>
          </p:nvPr>
        </p:nvSpPr>
        <p:spPr/>
        <p:txBody>
          <a:bodyPr>
            <a:normAutofit fontScale="70000" lnSpcReduction="20000"/>
          </a:bodyPr>
          <a:lstStyle/>
          <a:p>
            <a:pPr marL="0" indent="0">
              <a:buNone/>
            </a:pPr>
            <a:r>
              <a:rPr lang="en-GB" dirty="0"/>
              <a:t>2.  Describe what would happen, in terms of energy transfer and energy stores, to:</a:t>
            </a:r>
          </a:p>
          <a:p>
            <a:pPr marL="0" indent="0">
              <a:buNone/>
            </a:pPr>
            <a:r>
              <a:rPr lang="en-GB" dirty="0"/>
              <a:t>2a)  A gear box that was insulated so it could not transfer energy by heat to the surroundings?</a:t>
            </a:r>
          </a:p>
          <a:p>
            <a:pPr marL="0" indent="0">
              <a:buNone/>
            </a:pPr>
            <a:r>
              <a:rPr lang="en-GB" dirty="0">
                <a:solidFill>
                  <a:srgbClr val="FF0000"/>
                </a:solidFill>
              </a:rPr>
              <a:t>It would overheat and the cogs would expand and seize =&gt; ruined.</a:t>
            </a:r>
            <a:endParaRPr lang="en-GB" dirty="0"/>
          </a:p>
          <a:p>
            <a:pPr marL="0" indent="0">
              <a:buNone/>
            </a:pPr>
            <a:r>
              <a:rPr lang="en-GB" dirty="0"/>
              <a:t>2b)  the running shoes of a jogger are well insulated</a:t>
            </a:r>
          </a:p>
          <a:p>
            <a:pPr marL="0" indent="0">
              <a:buNone/>
            </a:pPr>
            <a:r>
              <a:rPr lang="en-GB" dirty="0">
                <a:solidFill>
                  <a:srgbClr val="FF0000"/>
                </a:solidFill>
              </a:rPr>
              <a:t>The runner’s feet would overheat, sweat and become uncomfortable leading to sweating, and fungal infection.</a:t>
            </a:r>
          </a:p>
          <a:p>
            <a:pPr marL="0" indent="0">
              <a:buNone/>
            </a:pPr>
            <a:r>
              <a:rPr lang="en-GB" dirty="0"/>
              <a:t>2c)  a blunt electric drill bit used to drill into hard wood</a:t>
            </a:r>
          </a:p>
          <a:p>
            <a:pPr marL="0" indent="0">
              <a:buNone/>
            </a:pPr>
            <a:r>
              <a:rPr lang="en-GB" dirty="0">
                <a:solidFill>
                  <a:srgbClr val="FF0000"/>
                </a:solidFill>
              </a:rPr>
              <a:t>There would be a lot of rubbing (not cutting) =&gt; heat and smoke due to dissipation of KE as heat.</a:t>
            </a:r>
          </a:p>
          <a:p>
            <a:pPr marL="0" indent="0">
              <a:buNone/>
            </a:pPr>
            <a:endParaRPr lang="en-GB" dirty="0"/>
          </a:p>
          <a:p>
            <a:endParaRPr lang="en-GB" dirty="0"/>
          </a:p>
        </p:txBody>
      </p:sp>
      <p:sp>
        <p:nvSpPr>
          <p:cNvPr id="4" name="Content Placeholder 3"/>
          <p:cNvSpPr>
            <a:spLocks noGrp="1"/>
          </p:cNvSpPr>
          <p:nvPr>
            <p:ph sz="half" idx="2"/>
          </p:nvPr>
        </p:nvSpPr>
        <p:spPr/>
        <p:txBody>
          <a:bodyPr>
            <a:normAutofit fontScale="70000" lnSpcReduction="20000"/>
          </a:bodyPr>
          <a:lstStyle/>
          <a:p>
            <a:r>
              <a:rPr lang="en-GB" dirty="0"/>
              <a:t>2d)  the metal wheel discs of the brakes of a car when the brakes are applied.</a:t>
            </a:r>
          </a:p>
          <a:p>
            <a:r>
              <a:rPr lang="en-GB" dirty="0">
                <a:solidFill>
                  <a:srgbClr val="FF0000"/>
                </a:solidFill>
              </a:rPr>
              <a:t>The brake pads will cause huge heating due to friction, would done = force of pad x circular distance travelled as disc rotates.</a:t>
            </a:r>
          </a:p>
          <a:p>
            <a:r>
              <a:rPr lang="en-GB" dirty="0"/>
              <a:t>3a)  Describe the energy transfers and changes to energy stores of a pendulum as it swings from one side to the middle, and then to the opposite side. </a:t>
            </a:r>
          </a:p>
          <a:p>
            <a:r>
              <a:rPr lang="en-GB" dirty="0">
                <a:solidFill>
                  <a:srgbClr val="FF0000"/>
                </a:solidFill>
              </a:rPr>
              <a:t>Go to </a:t>
            </a:r>
            <a:r>
              <a:rPr lang="en-GB" dirty="0">
                <a:hlinkClick r:id="rId2"/>
              </a:rPr>
              <a:t>https://phet.colorado.edu/sims/pendulum-lab/pendulum-lab_en.html</a:t>
            </a:r>
            <a:r>
              <a:rPr lang="en-GB" dirty="0"/>
              <a:t> </a:t>
            </a:r>
            <a:r>
              <a:rPr lang="en-GB" dirty="0">
                <a:solidFill>
                  <a:srgbClr val="FF0000"/>
                </a:solidFill>
              </a:rPr>
              <a:t>and play.</a:t>
            </a:r>
          </a:p>
          <a:p>
            <a:r>
              <a:rPr lang="en-GB" i="1" dirty="0">
                <a:solidFill>
                  <a:srgbClr val="FF0000"/>
                </a:solidFill>
              </a:rPr>
              <a:t>GPE =&gt; KE =&gt; GPE , with a changing ratio of both in between.</a:t>
            </a:r>
          </a:p>
          <a:p>
            <a:endParaRPr lang="en-GB" i="1" dirty="0"/>
          </a:p>
          <a:p>
            <a:endParaRPr lang="en-GB" dirty="0"/>
          </a:p>
          <a:p>
            <a:endParaRPr lang="en-GB" i="1" dirty="0"/>
          </a:p>
          <a:p>
            <a:endParaRPr lang="en-GB" dirty="0"/>
          </a:p>
        </p:txBody>
      </p:sp>
    </p:spTree>
    <p:extLst>
      <p:ext uri="{BB962C8B-B14F-4D97-AF65-F5344CB8AC3E}">
        <p14:creationId xmlns:p14="http://schemas.microsoft.com/office/powerpoint/2010/main" val="13204588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P1.6 Energy dissipation</a:t>
            </a:r>
          </a:p>
        </p:txBody>
      </p:sp>
      <p:sp>
        <p:nvSpPr>
          <p:cNvPr id="4" name="Content Placeholder 3"/>
          <p:cNvSpPr>
            <a:spLocks noGrp="1"/>
          </p:cNvSpPr>
          <p:nvPr>
            <p:ph sz="half" idx="2"/>
          </p:nvPr>
        </p:nvSpPr>
        <p:spPr/>
        <p:txBody>
          <a:bodyPr>
            <a:normAutofit/>
          </a:bodyPr>
          <a:lstStyle/>
          <a:p>
            <a:r>
              <a:rPr lang="en-GB" dirty="0"/>
              <a:t>4.  A freewheeling cyclist on a level road gradually stops moving.  Describe the energy transfers and changes to the energy stores of the cyclist and the bicycle.</a:t>
            </a:r>
          </a:p>
          <a:p>
            <a:r>
              <a:rPr lang="en-GB" dirty="0">
                <a:solidFill>
                  <a:srgbClr val="FF0000"/>
                </a:solidFill>
              </a:rPr>
              <a:t>KE =&gt; heat and noise due to wind resistance and contact friction with the road, until no KE left.</a:t>
            </a:r>
          </a:p>
          <a:p>
            <a:endParaRPr lang="en-GB" dirty="0"/>
          </a:p>
        </p:txBody>
      </p:sp>
      <p:sp>
        <p:nvSpPr>
          <p:cNvPr id="5" name="Content Placeholder 4"/>
          <p:cNvSpPr>
            <a:spLocks noGrp="1"/>
          </p:cNvSpPr>
          <p:nvPr>
            <p:ph sz="half" idx="1"/>
          </p:nvPr>
        </p:nvSpPr>
        <p:spPr/>
        <p:txBody>
          <a:bodyPr>
            <a:normAutofit/>
          </a:bodyPr>
          <a:lstStyle/>
          <a:p>
            <a:r>
              <a:rPr lang="en-GB" dirty="0"/>
              <a:t>b)  Explain why a swinging pendulum eventually stops.</a:t>
            </a:r>
          </a:p>
          <a:p>
            <a:r>
              <a:rPr lang="en-GB" dirty="0"/>
              <a:t> </a:t>
            </a:r>
            <a:r>
              <a:rPr lang="en-GB" dirty="0">
                <a:solidFill>
                  <a:srgbClr val="FF0000"/>
                </a:solidFill>
              </a:rPr>
              <a:t>The pendulum eventually stops as energy is dissipated as heat to surroundings due to air resistance.</a:t>
            </a:r>
          </a:p>
          <a:p>
            <a:endParaRPr lang="en-GB" i="1" dirty="0"/>
          </a:p>
          <a:p>
            <a:endParaRPr lang="en-GB" dirty="0"/>
          </a:p>
        </p:txBody>
      </p:sp>
    </p:spTree>
    <p:extLst>
      <p:ext uri="{BB962C8B-B14F-4D97-AF65-F5344CB8AC3E}">
        <p14:creationId xmlns:p14="http://schemas.microsoft.com/office/powerpoint/2010/main" val="15269116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P1.7  Energy and efficiency</a:t>
            </a:r>
          </a:p>
        </p:txBody>
      </p:sp>
      <mc:AlternateContent xmlns:mc="http://schemas.openxmlformats.org/markup-compatibility/2006">
        <mc:Choice xmlns:a14="http://schemas.microsoft.com/office/drawing/2010/main" Requires="a14">
          <p:sp>
            <p:nvSpPr>
              <p:cNvPr id="3" name="Content Placeholder 2"/>
              <p:cNvSpPr>
                <a:spLocks noGrp="1"/>
              </p:cNvSpPr>
              <p:nvPr>
                <p:ph sz="half" idx="1"/>
              </p:nvPr>
            </p:nvSpPr>
            <p:spPr/>
            <p:txBody>
              <a:bodyPr>
                <a:normAutofit lnSpcReduction="10000"/>
              </a:bodyPr>
              <a:lstStyle/>
              <a:p>
                <a:r>
                  <a:rPr lang="en-GB" dirty="0"/>
                  <a:t>Key points:</a:t>
                </a:r>
              </a:p>
              <a:p>
                <a:r>
                  <a:rPr lang="en-GB" dirty="0"/>
                  <a:t>The efficiency of a device = useful energy transferred by the device </a:t>
                </a:r>
                <a14:m>
                  <m:oMath xmlns:m="http://schemas.openxmlformats.org/officeDocument/2006/math">
                    <m:r>
                      <a:rPr lang="en-GB" i="1" dirty="0" smtClean="0">
                        <a:latin typeface="Cambria Math" panose="02040503050406030204" pitchFamily="18" charset="0"/>
                        <a:ea typeface="Cambria Math" panose="02040503050406030204" pitchFamily="18" charset="0"/>
                      </a:rPr>
                      <m:t>÷</m:t>
                    </m:r>
                  </m:oMath>
                </a14:m>
                <a:r>
                  <a:rPr lang="en-GB" dirty="0"/>
                  <a:t> total energy supplied to the device ( x 100%)</a:t>
                </a:r>
              </a:p>
              <a:p>
                <a:r>
                  <a:rPr lang="en-GB" dirty="0"/>
                  <a:t>No energy transfer can be more than 100% efficient.</a:t>
                </a:r>
              </a:p>
              <a:p>
                <a:r>
                  <a:rPr lang="en-GB" dirty="0"/>
                  <a:t>Machines waste energy because of the friction between their moving parts, air resistance, electrical resistance and noise.</a:t>
                </a:r>
              </a:p>
            </p:txBody>
          </p:sp>
        </mc:Choice>
        <mc:Fallback>
          <p:sp>
            <p:nvSpPr>
              <p:cNvPr id="3" name="Content Placeholder 2"/>
              <p:cNvSpPr>
                <a:spLocks noGrp="1" noRot="1" noChangeAspect="1" noMove="1" noResize="1" noEditPoints="1" noAdjustHandles="1" noChangeArrowheads="1" noChangeShapeType="1" noTextEdit="1"/>
              </p:cNvSpPr>
              <p:nvPr>
                <p:ph sz="half" idx="1"/>
              </p:nvPr>
            </p:nvSpPr>
            <p:spPr>
              <a:blipFill>
                <a:blip r:embed="rId2"/>
                <a:stretch>
                  <a:fillRect l="-2118" t="-3081" r="-1765" b="-1401"/>
                </a:stretch>
              </a:blipFill>
            </p:spPr>
            <p:txBody>
              <a:bodyPr/>
              <a:lstStyle/>
              <a:p>
                <a:r>
                  <a:rPr lang="en-GB">
                    <a:noFill/>
                  </a:rPr>
                  <a:t> </a:t>
                </a:r>
              </a:p>
            </p:txBody>
          </p:sp>
        </mc:Fallback>
      </mc:AlternateContent>
      <p:sp>
        <p:nvSpPr>
          <p:cNvPr id="4" name="Content Placeholder 3"/>
          <p:cNvSpPr>
            <a:spLocks noGrp="1"/>
          </p:cNvSpPr>
          <p:nvPr>
            <p:ph sz="half" idx="2"/>
          </p:nvPr>
        </p:nvSpPr>
        <p:spPr/>
        <p:txBody>
          <a:bodyPr>
            <a:normAutofit lnSpcReduction="10000"/>
          </a:bodyPr>
          <a:lstStyle/>
          <a:p>
            <a:r>
              <a:rPr lang="en-GB" dirty="0"/>
              <a:t>Machines can be made more efficient by reducing the energy they waste.  For example, lubrication is used to reduce friction between moving parts.</a:t>
            </a:r>
          </a:p>
          <a:p>
            <a:endParaRPr lang="en-GB" dirty="0"/>
          </a:p>
        </p:txBody>
      </p:sp>
    </p:spTree>
    <p:extLst>
      <p:ext uri="{BB962C8B-B14F-4D97-AF65-F5344CB8AC3E}">
        <p14:creationId xmlns:p14="http://schemas.microsoft.com/office/powerpoint/2010/main" val="36949093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P1.7  Energy and efficiency</a:t>
            </a:r>
          </a:p>
        </p:txBody>
      </p:sp>
      <p:sp>
        <p:nvSpPr>
          <p:cNvPr id="3" name="Content Placeholder 2"/>
          <p:cNvSpPr>
            <a:spLocks noGrp="1"/>
          </p:cNvSpPr>
          <p:nvPr>
            <p:ph sz="half" idx="1"/>
          </p:nvPr>
        </p:nvSpPr>
        <p:spPr/>
        <p:txBody>
          <a:bodyPr>
            <a:normAutofit/>
          </a:bodyPr>
          <a:lstStyle/>
          <a:p>
            <a:r>
              <a:rPr lang="en-GB" dirty="0"/>
              <a:t>1a)  Compare the useful output energy by a machine and the input energy supplied to the machine.</a:t>
            </a:r>
          </a:p>
          <a:p>
            <a:r>
              <a:rPr lang="en-GB" dirty="0"/>
              <a:t>b)  Explain why the percentage efficiency of a machine can never be: </a:t>
            </a:r>
          </a:p>
          <a:p>
            <a:r>
              <a:rPr lang="en-GB" dirty="0" err="1"/>
              <a:t>i</a:t>
            </a:r>
            <a:r>
              <a:rPr lang="en-GB" dirty="0"/>
              <a:t>) &gt; 100%. </a:t>
            </a:r>
          </a:p>
          <a:p>
            <a:pPr marL="0" indent="0">
              <a:buNone/>
            </a:pPr>
            <a:r>
              <a:rPr lang="en-GB" dirty="0"/>
              <a:t>ii) equal to 100%. </a:t>
            </a:r>
          </a:p>
          <a:p>
            <a:endParaRPr lang="en-GB" dirty="0"/>
          </a:p>
          <a:p>
            <a:endParaRPr lang="en-GB" dirty="0"/>
          </a:p>
        </p:txBody>
      </p:sp>
      <p:sp>
        <p:nvSpPr>
          <p:cNvPr id="4" name="Content Placeholder 3"/>
          <p:cNvSpPr>
            <a:spLocks noGrp="1"/>
          </p:cNvSpPr>
          <p:nvPr>
            <p:ph sz="half" idx="2"/>
          </p:nvPr>
        </p:nvSpPr>
        <p:spPr/>
        <p:txBody>
          <a:bodyPr>
            <a:normAutofit/>
          </a:bodyPr>
          <a:lstStyle/>
          <a:p>
            <a:r>
              <a:rPr lang="en-GB" dirty="0"/>
              <a:t>2  An electric motor is used to raise a weight.  When you supply 60J of energy to the motor, the weight gains 24J of gravitational potential energy.  Calculate:</a:t>
            </a:r>
          </a:p>
          <a:p>
            <a:r>
              <a:rPr lang="en-GB" dirty="0"/>
              <a:t>a)  the energy wasted the motor</a:t>
            </a:r>
          </a:p>
          <a:p>
            <a:r>
              <a:rPr lang="en-GB" dirty="0"/>
              <a:t>b)  the efficiency of the motor</a:t>
            </a:r>
          </a:p>
        </p:txBody>
      </p:sp>
    </p:spTree>
    <p:extLst>
      <p:ext uri="{BB962C8B-B14F-4D97-AF65-F5344CB8AC3E}">
        <p14:creationId xmlns:p14="http://schemas.microsoft.com/office/powerpoint/2010/main" val="903346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P1.7  Energy and efficiency</a:t>
            </a:r>
          </a:p>
        </p:txBody>
      </p:sp>
      <p:sp>
        <p:nvSpPr>
          <p:cNvPr id="3" name="Content Placeholder 2"/>
          <p:cNvSpPr>
            <a:spLocks noGrp="1"/>
          </p:cNvSpPr>
          <p:nvPr>
            <p:ph sz="half" idx="1"/>
          </p:nvPr>
        </p:nvSpPr>
        <p:spPr/>
        <p:txBody>
          <a:bodyPr>
            <a:normAutofit/>
          </a:bodyPr>
          <a:lstStyle/>
          <a:p>
            <a:pPr marL="514350" indent="-514350">
              <a:buAutoNum type="arabicPeriod" startAt="3"/>
            </a:pPr>
            <a:r>
              <a:rPr lang="en-GB" dirty="0"/>
              <a:t>A machine is 25% efficient.  If the total energy supplied to the machine is 3200J, calculate how much useful energy can be transferred.</a:t>
            </a:r>
          </a:p>
          <a:p>
            <a:pPr marL="514350" indent="-514350">
              <a:buAutoNum type="arabicPeriod" startAt="3"/>
            </a:pPr>
            <a:endParaRPr lang="en-GB" dirty="0"/>
          </a:p>
        </p:txBody>
      </p:sp>
      <p:sp>
        <p:nvSpPr>
          <p:cNvPr id="4" name="Content Placeholder 3"/>
          <p:cNvSpPr>
            <a:spLocks noGrp="1"/>
          </p:cNvSpPr>
          <p:nvPr>
            <p:ph sz="half" idx="2"/>
          </p:nvPr>
        </p:nvSpPr>
        <p:spPr/>
        <p:txBody>
          <a:bodyPr>
            <a:normAutofit/>
          </a:bodyPr>
          <a:lstStyle/>
          <a:p>
            <a:pPr marL="514350" indent="-514350">
              <a:buAutoNum type="arabicPeriod" startAt="4"/>
            </a:pPr>
            <a:r>
              <a:rPr lang="en-GB" dirty="0"/>
              <a:t>An electric fan heater contains a motor that blows hot air into the room.  Describe the changes in the energy stores of the heater.</a:t>
            </a:r>
          </a:p>
        </p:txBody>
      </p:sp>
    </p:spTree>
    <p:extLst>
      <p:ext uri="{BB962C8B-B14F-4D97-AF65-F5344CB8AC3E}">
        <p14:creationId xmlns:p14="http://schemas.microsoft.com/office/powerpoint/2010/main" val="7886195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P1.7  Energy and efficiency</a:t>
            </a:r>
          </a:p>
        </p:txBody>
      </p:sp>
      <p:sp>
        <p:nvSpPr>
          <p:cNvPr id="3" name="Content Placeholder 2"/>
          <p:cNvSpPr>
            <a:spLocks noGrp="1"/>
          </p:cNvSpPr>
          <p:nvPr>
            <p:ph sz="half" idx="1"/>
          </p:nvPr>
        </p:nvSpPr>
        <p:spPr/>
        <p:txBody>
          <a:bodyPr>
            <a:normAutofit fontScale="62500" lnSpcReduction="20000"/>
          </a:bodyPr>
          <a:lstStyle/>
          <a:p>
            <a:r>
              <a:rPr lang="en-GB" dirty="0"/>
              <a:t>1a)  Compare the useful output energy by a machine and the input energy supplied to the machine.</a:t>
            </a:r>
          </a:p>
          <a:p>
            <a:r>
              <a:rPr lang="en-GB" dirty="0">
                <a:solidFill>
                  <a:srgbClr val="FF0000"/>
                </a:solidFill>
              </a:rPr>
              <a:t>Best done with an example, e.g. a light bulb.  We want light (useful output) but inevitably get some heat out too, but this is not wanted, so is wasted.  The input energy has to provide enough to cover both.</a:t>
            </a:r>
          </a:p>
          <a:p>
            <a:r>
              <a:rPr lang="en-GB" dirty="0"/>
              <a:t>b)  Explain why the percentage efficiency of a machine can never be: </a:t>
            </a:r>
          </a:p>
          <a:p>
            <a:pPr marL="571500" indent="-571500">
              <a:buAutoNum type="romanLcParenR"/>
            </a:pPr>
            <a:r>
              <a:rPr lang="en-GB" dirty="0"/>
              <a:t>&gt; 100%. </a:t>
            </a:r>
          </a:p>
          <a:p>
            <a:pPr marL="571500" indent="-571500">
              <a:buAutoNum type="romanLcParenR"/>
            </a:pPr>
            <a:r>
              <a:rPr lang="en-GB" dirty="0">
                <a:solidFill>
                  <a:srgbClr val="FF0000"/>
                </a:solidFill>
              </a:rPr>
              <a:t>That would break the law of Physics, that energy can neither be created nor destroyed.</a:t>
            </a:r>
          </a:p>
          <a:p>
            <a:pPr marL="0" indent="0">
              <a:buNone/>
            </a:pPr>
            <a:r>
              <a:rPr lang="en-GB" dirty="0"/>
              <a:t>ii) equal to 100%. </a:t>
            </a:r>
          </a:p>
          <a:p>
            <a:pPr marL="0" indent="0">
              <a:buNone/>
            </a:pPr>
            <a:r>
              <a:rPr lang="en-GB" dirty="0">
                <a:solidFill>
                  <a:srgbClr val="FF0000"/>
                </a:solidFill>
              </a:rPr>
              <a:t>In transforming from one energy type to another, energy will be lost, usually as sound or heat, which cannot be recovered into a useful form of energy.</a:t>
            </a:r>
          </a:p>
          <a:p>
            <a:pPr marL="0" indent="0">
              <a:buNone/>
            </a:pPr>
            <a:endParaRPr lang="en-GB" dirty="0"/>
          </a:p>
          <a:p>
            <a:endParaRPr lang="en-GB" dirty="0"/>
          </a:p>
          <a:p>
            <a:endParaRPr lang="en-GB" dirty="0"/>
          </a:p>
        </p:txBody>
      </p:sp>
      <p:sp>
        <p:nvSpPr>
          <p:cNvPr id="4" name="Content Placeholder 3"/>
          <p:cNvSpPr>
            <a:spLocks noGrp="1"/>
          </p:cNvSpPr>
          <p:nvPr>
            <p:ph sz="half" idx="2"/>
          </p:nvPr>
        </p:nvSpPr>
        <p:spPr/>
        <p:txBody>
          <a:bodyPr>
            <a:normAutofit fontScale="62500" lnSpcReduction="20000"/>
          </a:bodyPr>
          <a:lstStyle/>
          <a:p>
            <a:r>
              <a:rPr lang="en-GB" dirty="0"/>
              <a:t>2  An electric motor is used to raise a weight.  When you supply 60J of energy to the motor, the weight gains 24J of gravitational potential energy.  Calculate:</a:t>
            </a:r>
          </a:p>
          <a:p>
            <a:r>
              <a:rPr lang="en-GB" dirty="0"/>
              <a:t>a)  the energy wasted the motor</a:t>
            </a:r>
          </a:p>
          <a:p>
            <a:r>
              <a:rPr lang="en-GB" dirty="0">
                <a:solidFill>
                  <a:srgbClr val="FF0000"/>
                </a:solidFill>
              </a:rPr>
              <a:t>Total in – useful = wasted energy</a:t>
            </a:r>
          </a:p>
          <a:p>
            <a:r>
              <a:rPr lang="en-GB" dirty="0">
                <a:solidFill>
                  <a:srgbClr val="FF0000"/>
                </a:solidFill>
              </a:rPr>
              <a:t>60J – 24J = 36J</a:t>
            </a:r>
          </a:p>
          <a:p>
            <a:r>
              <a:rPr lang="en-GB" dirty="0"/>
              <a:t>b)  the efficiency of the motor</a:t>
            </a:r>
          </a:p>
          <a:p>
            <a:r>
              <a:rPr lang="en-GB" dirty="0">
                <a:solidFill>
                  <a:srgbClr val="FF0000"/>
                </a:solidFill>
              </a:rPr>
              <a:t>Efficiency = useful/total   x 100%</a:t>
            </a:r>
          </a:p>
          <a:p>
            <a:r>
              <a:rPr lang="en-GB" dirty="0">
                <a:solidFill>
                  <a:srgbClr val="FF0000"/>
                </a:solidFill>
              </a:rPr>
              <a:t> efficiency = 24/60  x 100 = 40%</a:t>
            </a:r>
          </a:p>
        </p:txBody>
      </p:sp>
    </p:spTree>
    <p:extLst>
      <p:ext uri="{BB962C8B-B14F-4D97-AF65-F5344CB8AC3E}">
        <p14:creationId xmlns:p14="http://schemas.microsoft.com/office/powerpoint/2010/main" val="16142121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P1.7  Energy and efficiency</a:t>
            </a:r>
          </a:p>
        </p:txBody>
      </p:sp>
      <mc:AlternateContent xmlns:mc="http://schemas.openxmlformats.org/markup-compatibility/2006" xmlns:a14="http://schemas.microsoft.com/office/drawing/2010/main">
        <mc:Choice Requires="a14">
          <p:sp>
            <p:nvSpPr>
              <p:cNvPr id="3" name="Content Placeholder 2"/>
              <p:cNvSpPr>
                <a:spLocks noGrp="1"/>
              </p:cNvSpPr>
              <p:nvPr>
                <p:ph sz="half" idx="1"/>
              </p:nvPr>
            </p:nvSpPr>
            <p:spPr>
              <a:xfrm>
                <a:off x="272143" y="1641022"/>
                <a:ext cx="5664200" cy="4351338"/>
              </a:xfrm>
            </p:spPr>
            <p:txBody>
              <a:bodyPr>
                <a:normAutofit/>
              </a:bodyPr>
              <a:lstStyle/>
              <a:p>
                <a:pPr marL="0" indent="0">
                  <a:buNone/>
                </a:pPr>
                <a:r>
                  <a:rPr lang="en-GB" dirty="0"/>
                  <a:t>3.  A machine is 25% efficient.  If the total energy supplied to the machine is 3200J, calculate how much useful energy can be transferred.</a:t>
                </a:r>
              </a:p>
              <a:p>
                <a:r>
                  <a:rPr lang="en-GB" dirty="0">
                    <a:solidFill>
                      <a:srgbClr val="FF0000"/>
                    </a:solidFill>
                  </a:rPr>
                  <a:t>Efficiency (</a:t>
                </a:r>
                <a:r>
                  <a:rPr lang="el-GR" dirty="0">
                    <a:solidFill>
                      <a:srgbClr val="FF0000"/>
                    </a:solidFill>
                  </a:rPr>
                  <a:t>η</a:t>
                </a:r>
                <a:r>
                  <a:rPr lang="en-GB" dirty="0">
                    <a:solidFill>
                      <a:srgbClr val="FF0000"/>
                    </a:solidFill>
                  </a:rPr>
                  <a:t>) = useful out</a:t>
                </a:r>
                <a14:m>
                  <m:oMath xmlns:m="http://schemas.openxmlformats.org/officeDocument/2006/math">
                    <m:r>
                      <a:rPr lang="en-GB" i="0" dirty="0">
                        <a:solidFill>
                          <a:srgbClr val="FF0000"/>
                        </a:solidFill>
                        <a:latin typeface="Cambria Math" panose="02040503050406030204" pitchFamily="18" charset="0"/>
                        <a:ea typeface="Cambria Math" panose="02040503050406030204" pitchFamily="18" charset="0"/>
                      </a:rPr>
                      <m:t>/</m:t>
                    </m:r>
                  </m:oMath>
                </a14:m>
                <a:r>
                  <a:rPr lang="en-GB" dirty="0">
                    <a:solidFill>
                      <a:srgbClr val="FF0000"/>
                    </a:solidFill>
                  </a:rPr>
                  <a:t>total in</a:t>
                </a:r>
              </a:p>
              <a:p>
                <a:r>
                  <a:rPr lang="en-GB" dirty="0">
                    <a:solidFill>
                      <a:srgbClr val="FF0000"/>
                    </a:solidFill>
                  </a:rPr>
                  <a:t>0.25 = x/3200, </a:t>
                </a:r>
              </a:p>
              <a:p>
                <a:r>
                  <a:rPr lang="en-GB" dirty="0">
                    <a:solidFill>
                      <a:srgbClr val="FF0000"/>
                    </a:solidFill>
                  </a:rPr>
                  <a:t>x = 0.25 x 3200 = 800J useful out.</a:t>
                </a:r>
              </a:p>
              <a:p>
                <a:endParaRPr lang="en-GB" dirty="0"/>
              </a:p>
              <a:p>
                <a:pPr marL="0" indent="0">
                  <a:buNone/>
                </a:pPr>
                <a:endParaRPr lang="en-GB" dirty="0"/>
              </a:p>
              <a:p>
                <a:endParaRPr lang="en-GB" dirty="0"/>
              </a:p>
              <a:p>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sz="half" idx="1"/>
              </p:nvPr>
            </p:nvSpPr>
            <p:spPr>
              <a:xfrm>
                <a:off x="272143" y="1641022"/>
                <a:ext cx="5664200" cy="4351338"/>
              </a:xfrm>
              <a:blipFill>
                <a:blip r:embed="rId2"/>
                <a:stretch>
                  <a:fillRect l="-2260" t="-2241" r="-538"/>
                </a:stretch>
              </a:blipFill>
            </p:spPr>
            <p:txBody>
              <a:bodyPr/>
              <a:lstStyle/>
              <a:p>
                <a:r>
                  <a:rPr lang="en-GB">
                    <a:noFill/>
                  </a:rPr>
                  <a:t> </a:t>
                </a:r>
              </a:p>
            </p:txBody>
          </p:sp>
        </mc:Fallback>
      </mc:AlternateContent>
      <p:sp>
        <p:nvSpPr>
          <p:cNvPr id="4" name="Content Placeholder 3"/>
          <p:cNvSpPr>
            <a:spLocks noGrp="1"/>
          </p:cNvSpPr>
          <p:nvPr>
            <p:ph sz="half" idx="2"/>
          </p:nvPr>
        </p:nvSpPr>
        <p:spPr>
          <a:xfrm>
            <a:off x="6313714" y="1641022"/>
            <a:ext cx="5606143" cy="4351338"/>
          </a:xfrm>
        </p:spPr>
        <p:txBody>
          <a:bodyPr>
            <a:normAutofit/>
          </a:bodyPr>
          <a:lstStyle/>
          <a:p>
            <a:pPr marL="514350" indent="-514350">
              <a:buAutoNum type="arabicPeriod" startAt="4"/>
            </a:pPr>
            <a:r>
              <a:rPr lang="en-GB" dirty="0"/>
              <a:t>An electric fan heater contains a motor that blows hot air into the room.  Describe the changes in the energy stores of the heater.</a:t>
            </a:r>
          </a:p>
          <a:p>
            <a:pPr marL="0" indent="0">
              <a:buNone/>
            </a:pPr>
            <a:r>
              <a:rPr lang="en-GB" dirty="0">
                <a:solidFill>
                  <a:srgbClr val="FF0000"/>
                </a:solidFill>
              </a:rPr>
              <a:t>Electrical energy =&gt; </a:t>
            </a:r>
            <a:r>
              <a:rPr lang="en-GB" dirty="0" err="1">
                <a:solidFill>
                  <a:srgbClr val="FF0000"/>
                </a:solidFill>
              </a:rPr>
              <a:t>heat,KE</a:t>
            </a:r>
            <a:r>
              <a:rPr lang="en-GB" dirty="0">
                <a:solidFill>
                  <a:srgbClr val="FF0000"/>
                </a:solidFill>
              </a:rPr>
              <a:t>, noise.</a:t>
            </a:r>
          </a:p>
          <a:p>
            <a:pPr marL="0" indent="0">
              <a:buNone/>
            </a:pPr>
            <a:r>
              <a:rPr lang="en-GB" dirty="0">
                <a:solidFill>
                  <a:srgbClr val="FF0000"/>
                </a:solidFill>
              </a:rPr>
              <a:t>The noise is wasted.</a:t>
            </a:r>
          </a:p>
          <a:p>
            <a:endParaRPr lang="en-GB" dirty="0">
              <a:solidFill>
                <a:srgbClr val="FF0000"/>
              </a:solidFill>
            </a:endParaRPr>
          </a:p>
        </p:txBody>
      </p:sp>
    </p:spTree>
    <p:extLst>
      <p:ext uri="{BB962C8B-B14F-4D97-AF65-F5344CB8AC3E}">
        <p14:creationId xmlns:p14="http://schemas.microsoft.com/office/powerpoint/2010/main" val="38254258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P1.8  Electrical appliances</a:t>
            </a:r>
          </a:p>
        </p:txBody>
      </p:sp>
      <p:sp>
        <p:nvSpPr>
          <p:cNvPr id="3" name="Content Placeholder 2"/>
          <p:cNvSpPr>
            <a:spLocks noGrp="1"/>
          </p:cNvSpPr>
          <p:nvPr>
            <p:ph sz="half" idx="1"/>
          </p:nvPr>
        </p:nvSpPr>
        <p:spPr/>
        <p:txBody>
          <a:bodyPr>
            <a:normAutofit lnSpcReduction="10000"/>
          </a:bodyPr>
          <a:lstStyle/>
          <a:p>
            <a:r>
              <a:rPr lang="en-GB" dirty="0"/>
              <a:t>Key points</a:t>
            </a:r>
          </a:p>
          <a:p>
            <a:r>
              <a:rPr lang="en-GB" dirty="0"/>
              <a:t>Electricity and gas and/or oil supply most of the energy you use in your home.</a:t>
            </a:r>
          </a:p>
          <a:p>
            <a:r>
              <a:rPr lang="en-GB" dirty="0"/>
              <a:t>Electrical appliances can transfer energy in the form of useful energy at the flick of a switch.</a:t>
            </a:r>
          </a:p>
          <a:p>
            <a:r>
              <a:rPr lang="en-GB" dirty="0"/>
              <a:t>Uses of everyday electrical appliances include, heating, lighting, motors, and radio and TVs.</a:t>
            </a:r>
          </a:p>
        </p:txBody>
      </p:sp>
      <p:sp>
        <p:nvSpPr>
          <p:cNvPr id="4" name="Content Placeholder 3"/>
          <p:cNvSpPr>
            <a:spLocks noGrp="1"/>
          </p:cNvSpPr>
          <p:nvPr>
            <p:ph sz="half" idx="2"/>
          </p:nvPr>
        </p:nvSpPr>
        <p:spPr/>
        <p:txBody>
          <a:bodyPr>
            <a:normAutofit lnSpcReduction="10000"/>
          </a:bodyPr>
          <a:lstStyle/>
          <a:p>
            <a:r>
              <a:rPr lang="en-GB" dirty="0"/>
              <a:t>An electrical appliance is designed for a particular purpose and should waste as little energy as possible.</a:t>
            </a:r>
          </a:p>
          <a:p>
            <a:endParaRPr lang="en-GB" dirty="0"/>
          </a:p>
        </p:txBody>
      </p:sp>
    </p:spTree>
    <p:extLst>
      <p:ext uri="{BB962C8B-B14F-4D97-AF65-F5344CB8AC3E}">
        <p14:creationId xmlns:p14="http://schemas.microsoft.com/office/powerpoint/2010/main" val="18127091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P1.8  Electrical appliances</a:t>
            </a:r>
          </a:p>
        </p:txBody>
      </p:sp>
      <p:sp>
        <p:nvSpPr>
          <p:cNvPr id="3" name="Content Placeholder 2"/>
          <p:cNvSpPr>
            <a:spLocks noGrp="1"/>
          </p:cNvSpPr>
          <p:nvPr>
            <p:ph sz="half" idx="1"/>
          </p:nvPr>
        </p:nvSpPr>
        <p:spPr/>
        <p:txBody>
          <a:bodyPr>
            <a:normAutofit lnSpcReduction="10000"/>
          </a:bodyPr>
          <a:lstStyle/>
          <a:p>
            <a:r>
              <a:rPr lang="en-GB" dirty="0"/>
              <a:t>1.  Match each electrical appliance in the list below with the energy transfer A or B it is designed to bring about.  A =&gt; sound, B =&gt; KE</a:t>
            </a:r>
          </a:p>
          <a:p>
            <a:r>
              <a:rPr lang="en-GB" dirty="0"/>
              <a:t>a)  Electric drill </a:t>
            </a:r>
          </a:p>
          <a:p>
            <a:r>
              <a:rPr lang="en-GB" dirty="0"/>
              <a:t>b)  Food mixer </a:t>
            </a:r>
          </a:p>
          <a:p>
            <a:r>
              <a:rPr lang="en-GB" dirty="0"/>
              <a:t>c)  Electric bell</a:t>
            </a:r>
          </a:p>
        </p:txBody>
      </p:sp>
      <p:sp>
        <p:nvSpPr>
          <p:cNvPr id="4" name="Content Placeholder 3"/>
          <p:cNvSpPr>
            <a:spLocks noGrp="1"/>
          </p:cNvSpPr>
          <p:nvPr>
            <p:ph sz="half" idx="2"/>
          </p:nvPr>
        </p:nvSpPr>
        <p:spPr/>
        <p:txBody>
          <a:bodyPr>
            <a:normAutofit lnSpcReduction="10000"/>
          </a:bodyPr>
          <a:lstStyle/>
          <a:p>
            <a:r>
              <a:rPr lang="en-GB" dirty="0"/>
              <a:t>2a)  Explain why a clockwork radio needs to be wound up before it can be used.</a:t>
            </a:r>
          </a:p>
          <a:p>
            <a:r>
              <a:rPr lang="en-GB" dirty="0"/>
              <a:t>2b)  Describe the changes in energy stores that take place in a clockwork radio when it is wound up and then switched on.</a:t>
            </a:r>
          </a:p>
          <a:p>
            <a:r>
              <a:rPr lang="en-GB" dirty="0"/>
              <a:t>c)  Give one advantage and one disadvantage of a clockwork radio compared with a battery-operated radio.</a:t>
            </a:r>
          </a:p>
          <a:p>
            <a:endParaRPr lang="en-GB" dirty="0"/>
          </a:p>
          <a:p>
            <a:endParaRPr lang="en-GB" dirty="0"/>
          </a:p>
        </p:txBody>
      </p:sp>
    </p:spTree>
    <p:extLst>
      <p:ext uri="{BB962C8B-B14F-4D97-AF65-F5344CB8AC3E}">
        <p14:creationId xmlns:p14="http://schemas.microsoft.com/office/powerpoint/2010/main" val="144412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P1.8  Electrical appliances</a:t>
            </a:r>
          </a:p>
        </p:txBody>
      </p:sp>
      <p:sp>
        <p:nvSpPr>
          <p:cNvPr id="3" name="Content Placeholder 2"/>
          <p:cNvSpPr>
            <a:spLocks noGrp="1"/>
          </p:cNvSpPr>
          <p:nvPr>
            <p:ph sz="half" idx="1"/>
          </p:nvPr>
        </p:nvSpPr>
        <p:spPr/>
        <p:txBody>
          <a:bodyPr>
            <a:normAutofit fontScale="92500"/>
          </a:bodyPr>
          <a:lstStyle/>
          <a:p>
            <a:r>
              <a:rPr lang="en-GB" dirty="0"/>
              <a:t>3)  An electric dishwasher heats up water and sprays the hot water at the dishes.  It then pumps the water out.</a:t>
            </a:r>
          </a:p>
          <a:p>
            <a:r>
              <a:rPr lang="en-GB" dirty="0"/>
              <a:t>a) Describe how energy is usefully used in the machine.</a:t>
            </a:r>
          </a:p>
          <a:p>
            <a:r>
              <a:rPr lang="en-GB" dirty="0"/>
              <a:t>b)  Describe how energy is wasted by the machine.</a:t>
            </a:r>
          </a:p>
        </p:txBody>
      </p:sp>
      <p:sp>
        <p:nvSpPr>
          <p:cNvPr id="4" name="Content Placeholder 3"/>
          <p:cNvSpPr>
            <a:spLocks noGrp="1"/>
          </p:cNvSpPr>
          <p:nvPr>
            <p:ph sz="half" idx="2"/>
          </p:nvPr>
        </p:nvSpPr>
        <p:spPr/>
        <p:txBody>
          <a:bodyPr>
            <a:normAutofit fontScale="92500"/>
          </a:bodyPr>
          <a:lstStyle/>
          <a:p>
            <a:r>
              <a:rPr lang="en-GB" dirty="0"/>
              <a:t>4.  A laptop battery stores energy with an efficiency of 80% when it is recharged from a low-voltage power supply.  When it is connected to the laptop, it transfers energy to the laptop with an efficiency of 60%.</a:t>
            </a:r>
          </a:p>
          <a:p>
            <a:r>
              <a:rPr lang="en-GB" dirty="0"/>
              <a:t>a)  Calculate the overall efficiency of the laptop battery.</a:t>
            </a:r>
          </a:p>
          <a:p>
            <a:r>
              <a:rPr lang="en-GB" dirty="0"/>
              <a:t>b)  Calculate the overall percentage of the energy wasted.</a:t>
            </a:r>
          </a:p>
          <a:p>
            <a:endParaRPr lang="en-GB" dirty="0"/>
          </a:p>
        </p:txBody>
      </p:sp>
    </p:spTree>
    <p:extLst>
      <p:ext uri="{BB962C8B-B14F-4D97-AF65-F5344CB8AC3E}">
        <p14:creationId xmlns:p14="http://schemas.microsoft.com/office/powerpoint/2010/main" val="23882392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P1.8  Electrical appliances (answers)</a:t>
            </a:r>
          </a:p>
        </p:txBody>
      </p:sp>
      <p:sp>
        <p:nvSpPr>
          <p:cNvPr id="3" name="Content Placeholder 2"/>
          <p:cNvSpPr>
            <a:spLocks noGrp="1"/>
          </p:cNvSpPr>
          <p:nvPr>
            <p:ph sz="half" idx="1"/>
          </p:nvPr>
        </p:nvSpPr>
        <p:spPr/>
        <p:txBody>
          <a:bodyPr>
            <a:normAutofit fontScale="92500" lnSpcReduction="10000"/>
          </a:bodyPr>
          <a:lstStyle/>
          <a:p>
            <a:r>
              <a:rPr lang="en-GB" dirty="0"/>
              <a:t>1.  Match each electrical appliance in the list below with the energy transfer A or B it is designed to bring about.  A =&gt; sound, B =&gt; KE</a:t>
            </a:r>
          </a:p>
          <a:p>
            <a:r>
              <a:rPr lang="en-GB" dirty="0"/>
              <a:t>a)  Electric drill </a:t>
            </a:r>
            <a:r>
              <a:rPr lang="en-GB" dirty="0">
                <a:solidFill>
                  <a:srgbClr val="FF0000"/>
                </a:solidFill>
              </a:rPr>
              <a:t>=&gt; KE</a:t>
            </a:r>
          </a:p>
          <a:p>
            <a:r>
              <a:rPr lang="en-GB" dirty="0"/>
              <a:t>b)  Food mixer </a:t>
            </a:r>
            <a:r>
              <a:rPr lang="en-GB" dirty="0">
                <a:solidFill>
                  <a:srgbClr val="FF0000"/>
                </a:solidFill>
              </a:rPr>
              <a:t>=&gt; KE</a:t>
            </a:r>
          </a:p>
          <a:p>
            <a:r>
              <a:rPr lang="en-GB" dirty="0"/>
              <a:t>c)  Electric bell </a:t>
            </a:r>
            <a:r>
              <a:rPr lang="en-GB" dirty="0">
                <a:solidFill>
                  <a:srgbClr val="FF0000"/>
                </a:solidFill>
              </a:rPr>
              <a:t>=&gt; sound</a:t>
            </a:r>
          </a:p>
          <a:p>
            <a:endParaRPr lang="en-GB" dirty="0"/>
          </a:p>
        </p:txBody>
      </p:sp>
      <p:sp>
        <p:nvSpPr>
          <p:cNvPr id="4" name="Content Placeholder 3"/>
          <p:cNvSpPr>
            <a:spLocks noGrp="1"/>
          </p:cNvSpPr>
          <p:nvPr>
            <p:ph sz="half" idx="2"/>
          </p:nvPr>
        </p:nvSpPr>
        <p:spPr/>
        <p:txBody>
          <a:bodyPr>
            <a:normAutofit fontScale="92500" lnSpcReduction="10000"/>
          </a:bodyPr>
          <a:lstStyle/>
          <a:p>
            <a:r>
              <a:rPr lang="en-GB" dirty="0"/>
              <a:t>2a)  Explain why a clockwork radio needs to be wound up before it can be used.</a:t>
            </a:r>
          </a:p>
          <a:p>
            <a:r>
              <a:rPr lang="en-GB" dirty="0">
                <a:solidFill>
                  <a:srgbClr val="FF0000"/>
                </a:solidFill>
              </a:rPr>
              <a:t>Needs a store of elastic PE that can be steadily transformed into KE.</a:t>
            </a:r>
          </a:p>
          <a:p>
            <a:r>
              <a:rPr lang="en-GB" dirty="0"/>
              <a:t>2b)  Describe the changes in energy stores that take place in a clockwork radio when it is wound up and then switched on.</a:t>
            </a:r>
          </a:p>
          <a:p>
            <a:r>
              <a:rPr lang="en-GB" dirty="0">
                <a:solidFill>
                  <a:srgbClr val="FF0000"/>
                </a:solidFill>
              </a:rPr>
              <a:t>Chemical energy=&gt;KE=&gt; elastic PE =&gt; KE =&gt; electrical =&gt; sound &amp; heat.</a:t>
            </a:r>
            <a:endParaRPr lang="en-GB" i="1" dirty="0"/>
          </a:p>
          <a:p>
            <a:endParaRPr lang="en-GB" dirty="0"/>
          </a:p>
        </p:txBody>
      </p:sp>
    </p:spTree>
    <p:extLst>
      <p:ext uri="{BB962C8B-B14F-4D97-AF65-F5344CB8AC3E}">
        <p14:creationId xmlns:p14="http://schemas.microsoft.com/office/powerpoint/2010/main" val="6456377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P1.8  Electrical appliances (answers)</a:t>
            </a:r>
          </a:p>
        </p:txBody>
      </p:sp>
      <p:sp>
        <p:nvSpPr>
          <p:cNvPr id="3" name="Content Placeholder 2"/>
          <p:cNvSpPr>
            <a:spLocks noGrp="1"/>
          </p:cNvSpPr>
          <p:nvPr>
            <p:ph sz="half" idx="1"/>
          </p:nvPr>
        </p:nvSpPr>
        <p:spPr/>
        <p:txBody>
          <a:bodyPr>
            <a:normAutofit fontScale="70000" lnSpcReduction="20000"/>
          </a:bodyPr>
          <a:lstStyle/>
          <a:p>
            <a:r>
              <a:rPr lang="en-GB" dirty="0"/>
              <a:t>3)  An electric dishwasher heats up water and sprays the hot water at the dishes.  It then pumps the water out.</a:t>
            </a:r>
          </a:p>
          <a:p>
            <a:r>
              <a:rPr lang="en-GB" dirty="0"/>
              <a:t>a) Describe how energy is usefully used in the machine.</a:t>
            </a:r>
          </a:p>
          <a:p>
            <a:r>
              <a:rPr lang="en-GB" dirty="0">
                <a:solidFill>
                  <a:srgbClr val="FF0000"/>
                </a:solidFill>
              </a:rPr>
              <a:t>Electricity =&gt; heat and KE, a spray of hot water.  Electrical energy =&gt; KE as the water is pumped out.</a:t>
            </a:r>
          </a:p>
          <a:p>
            <a:r>
              <a:rPr lang="en-GB" dirty="0"/>
              <a:t>b)  Describe how energy is wasted by the machine.</a:t>
            </a:r>
          </a:p>
          <a:p>
            <a:r>
              <a:rPr lang="en-GB" dirty="0">
                <a:solidFill>
                  <a:srgbClr val="FF0000"/>
                </a:solidFill>
              </a:rPr>
              <a:t>The dishwasher itself gets hot, and also unwanted sound is created and wasted as part of the washing process.</a:t>
            </a:r>
          </a:p>
          <a:p>
            <a:endParaRPr lang="en-GB" dirty="0"/>
          </a:p>
        </p:txBody>
      </p:sp>
      <p:sp>
        <p:nvSpPr>
          <p:cNvPr id="4" name="Content Placeholder 3"/>
          <p:cNvSpPr>
            <a:spLocks noGrp="1"/>
          </p:cNvSpPr>
          <p:nvPr>
            <p:ph sz="half" idx="2"/>
          </p:nvPr>
        </p:nvSpPr>
        <p:spPr/>
        <p:txBody>
          <a:bodyPr>
            <a:normAutofit fontScale="70000" lnSpcReduction="20000"/>
          </a:bodyPr>
          <a:lstStyle/>
          <a:p>
            <a:r>
              <a:rPr lang="en-GB" dirty="0"/>
              <a:t>4.  A laptop battery stores energy with an efficiency of 80% when it is recharged from a low-voltage power supply.  When it is connected to the laptop, it transfers energy to the laptop with an efficiency of 60%.</a:t>
            </a:r>
          </a:p>
          <a:p>
            <a:r>
              <a:rPr lang="en-GB" dirty="0"/>
              <a:t>a)  Calculate the overall efficiency of the laptop battery.</a:t>
            </a:r>
          </a:p>
          <a:p>
            <a:r>
              <a:rPr lang="en-GB" dirty="0"/>
              <a:t>b)  Calculate the overall percentage of the energy wasted.</a:t>
            </a:r>
          </a:p>
          <a:p>
            <a:r>
              <a:rPr lang="en-GB" dirty="0">
                <a:solidFill>
                  <a:srgbClr val="FF0000"/>
                </a:solidFill>
              </a:rPr>
              <a:t>Say 100J is provided to the low-voltage supply. 80J of that is stored by the battery charger, and 60%, so 0.60 x 80J =&gt; laptop =&gt; 48J, so:</a:t>
            </a:r>
          </a:p>
          <a:p>
            <a:r>
              <a:rPr lang="en-GB" dirty="0">
                <a:solidFill>
                  <a:srgbClr val="FF0000"/>
                </a:solidFill>
              </a:rPr>
              <a:t>a) laptop battery % efficiency is: 100J in, 48J useful out = 48%.</a:t>
            </a:r>
          </a:p>
          <a:p>
            <a:r>
              <a:rPr lang="en-GB" dirty="0">
                <a:solidFill>
                  <a:srgbClr val="FF0000"/>
                </a:solidFill>
              </a:rPr>
              <a:t>b) Overall percentage wasted must be 52%.</a:t>
            </a:r>
          </a:p>
          <a:p>
            <a:endParaRPr lang="en-GB" dirty="0"/>
          </a:p>
        </p:txBody>
      </p:sp>
    </p:spTree>
    <p:extLst>
      <p:ext uri="{BB962C8B-B14F-4D97-AF65-F5344CB8AC3E}">
        <p14:creationId xmlns:p14="http://schemas.microsoft.com/office/powerpoint/2010/main" val="641637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P1.9  Energy and Power </a:t>
            </a:r>
          </a:p>
        </p:txBody>
      </p:sp>
      <p:sp>
        <p:nvSpPr>
          <p:cNvPr id="3" name="Content Placeholder 2"/>
          <p:cNvSpPr>
            <a:spLocks noGrp="1"/>
          </p:cNvSpPr>
          <p:nvPr>
            <p:ph sz="half" idx="1"/>
          </p:nvPr>
        </p:nvSpPr>
        <p:spPr/>
        <p:txBody>
          <a:bodyPr>
            <a:normAutofit/>
          </a:bodyPr>
          <a:lstStyle/>
          <a:p>
            <a:r>
              <a:rPr lang="en-GB" dirty="0"/>
              <a:t>Key points:  Power is the rate of transfer of energy.</a:t>
            </a:r>
          </a:p>
          <a:p>
            <a:r>
              <a:rPr lang="en-GB" dirty="0"/>
              <a:t>The power of an appliance is P = E/t</a:t>
            </a:r>
          </a:p>
          <a:p>
            <a:r>
              <a:rPr lang="en-GB" dirty="0"/>
              <a:t>Efficiency of an appliance = useful power out/total power in</a:t>
            </a:r>
          </a:p>
          <a:p>
            <a:r>
              <a:rPr lang="en-GB" dirty="0"/>
              <a:t>(x 100%)</a:t>
            </a:r>
          </a:p>
        </p:txBody>
      </p:sp>
      <p:sp>
        <p:nvSpPr>
          <p:cNvPr id="4" name="Content Placeholder 3"/>
          <p:cNvSpPr>
            <a:spLocks noGrp="1"/>
          </p:cNvSpPr>
          <p:nvPr>
            <p:ph sz="half" idx="2"/>
          </p:nvPr>
        </p:nvSpPr>
        <p:spPr/>
        <p:txBody>
          <a:bodyPr>
            <a:normAutofit/>
          </a:bodyPr>
          <a:lstStyle/>
          <a:p>
            <a:r>
              <a:rPr lang="en-GB" dirty="0"/>
              <a:t>Power wasted by an appliance = total power input – useful power output</a:t>
            </a:r>
          </a:p>
          <a:p>
            <a:endParaRPr lang="en-GB" dirty="0"/>
          </a:p>
        </p:txBody>
      </p:sp>
    </p:spTree>
    <p:extLst>
      <p:ext uri="{BB962C8B-B14F-4D97-AF65-F5344CB8AC3E}">
        <p14:creationId xmlns:p14="http://schemas.microsoft.com/office/powerpoint/2010/main" val="26135235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P1.9 Energy and Power</a:t>
            </a:r>
          </a:p>
        </p:txBody>
      </p:sp>
      <p:sp>
        <p:nvSpPr>
          <p:cNvPr id="3" name="Content Placeholder 2"/>
          <p:cNvSpPr>
            <a:spLocks noGrp="1"/>
          </p:cNvSpPr>
          <p:nvPr>
            <p:ph sz="half" idx="1"/>
          </p:nvPr>
        </p:nvSpPr>
        <p:spPr/>
        <p:txBody>
          <a:bodyPr>
            <a:normAutofit fontScale="92500" lnSpcReduction="10000"/>
          </a:bodyPr>
          <a:lstStyle/>
          <a:p>
            <a:r>
              <a:rPr lang="en-GB" dirty="0"/>
              <a:t>1a) State which of the following is most powerful:</a:t>
            </a:r>
          </a:p>
          <a:p>
            <a:r>
              <a:rPr lang="en-GB" dirty="0" err="1"/>
              <a:t>i</a:t>
            </a:r>
            <a:r>
              <a:rPr lang="en-GB" dirty="0"/>
              <a:t>)  A torch bulb or a mains filament lamp?</a:t>
            </a:r>
          </a:p>
          <a:p>
            <a:r>
              <a:rPr lang="en-GB" dirty="0"/>
              <a:t>ii)  A 3kW electric kettle or 1 10000W electric cooker?</a:t>
            </a:r>
          </a:p>
          <a:p>
            <a:r>
              <a:rPr lang="en-GB" dirty="0"/>
              <a:t>1b) There are about 20 million occupied homes in England.  If a 3kW electric kettle was switched on in 1 in 10 homes at the same time, work out how much power would need to be supplied.</a:t>
            </a:r>
          </a:p>
        </p:txBody>
      </p:sp>
      <p:sp>
        <p:nvSpPr>
          <p:cNvPr id="4" name="Content Placeholder 3"/>
          <p:cNvSpPr>
            <a:spLocks noGrp="1"/>
          </p:cNvSpPr>
          <p:nvPr>
            <p:ph sz="half" idx="2"/>
          </p:nvPr>
        </p:nvSpPr>
        <p:spPr/>
        <p:txBody>
          <a:bodyPr>
            <a:normAutofit fontScale="92500" lnSpcReduction="10000"/>
          </a:bodyPr>
          <a:lstStyle/>
          <a:p>
            <a:r>
              <a:rPr lang="en-GB" dirty="0"/>
              <a:t>2.  The total power supplied to a lift motor is 5000W.  In a test, the motor transfers 12000J of energy in 20s to the gravitational PE store of the lift.</a:t>
            </a:r>
          </a:p>
          <a:p>
            <a:r>
              <a:rPr lang="en-GB" dirty="0"/>
              <a:t>a)  Calculate how much energy is supplied to the motor by the current through it in 20s.</a:t>
            </a:r>
          </a:p>
          <a:p>
            <a:r>
              <a:rPr lang="en-GB" dirty="0"/>
              <a:t>b) Calculate its efficiency in the test</a:t>
            </a:r>
          </a:p>
          <a:p>
            <a:endParaRPr lang="en-GB" dirty="0"/>
          </a:p>
        </p:txBody>
      </p:sp>
    </p:spTree>
    <p:extLst>
      <p:ext uri="{BB962C8B-B14F-4D97-AF65-F5344CB8AC3E}">
        <p14:creationId xmlns:p14="http://schemas.microsoft.com/office/powerpoint/2010/main" val="24860445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P1.9 Energy and Power</a:t>
            </a:r>
          </a:p>
        </p:txBody>
      </p:sp>
      <p:sp>
        <p:nvSpPr>
          <p:cNvPr id="3" name="Content Placeholder 2"/>
          <p:cNvSpPr>
            <a:spLocks noGrp="1"/>
          </p:cNvSpPr>
          <p:nvPr>
            <p:ph sz="half" idx="1"/>
          </p:nvPr>
        </p:nvSpPr>
        <p:spPr/>
        <p:txBody>
          <a:bodyPr>
            <a:normAutofit/>
          </a:bodyPr>
          <a:lstStyle/>
          <a:p>
            <a:r>
              <a:rPr lang="en-GB" dirty="0"/>
              <a:t>3.  A machine has an input power rating of 100kW.  If the useful energy transferred by the machine in 50s is 1500kJ, calculate:</a:t>
            </a:r>
          </a:p>
          <a:p>
            <a:r>
              <a:rPr lang="en-GB" dirty="0"/>
              <a:t>a)  its output power in kilowatts</a:t>
            </a:r>
          </a:p>
          <a:p>
            <a:r>
              <a:rPr lang="en-GB" dirty="0"/>
              <a:t>b) its percentage efficiency.</a:t>
            </a:r>
          </a:p>
        </p:txBody>
      </p:sp>
      <p:sp>
        <p:nvSpPr>
          <p:cNvPr id="4" name="Content Placeholder 3"/>
          <p:cNvSpPr>
            <a:spLocks noGrp="1"/>
          </p:cNvSpPr>
          <p:nvPr>
            <p:ph sz="half" idx="2"/>
          </p:nvPr>
        </p:nvSpPr>
        <p:spPr/>
        <p:txBody>
          <a:bodyPr>
            <a:normAutofit/>
          </a:bodyPr>
          <a:lstStyle/>
          <a:p>
            <a:r>
              <a:rPr lang="en-GB" dirty="0"/>
              <a:t>4a)  Describe the energy transfers and changes to the energy stores of an electric hot water shower when it is operation.  [5 marks!]</a:t>
            </a:r>
          </a:p>
          <a:p>
            <a:r>
              <a:rPr lang="en-GB" dirty="0"/>
              <a:t>4b)  A 12kW electric shower is used 4 times a day for 20 minutes each time.  Calculate the electricity supplied to it by electricity in one day.</a:t>
            </a:r>
          </a:p>
          <a:p>
            <a:endParaRPr lang="en-GB" dirty="0"/>
          </a:p>
          <a:p>
            <a:endParaRPr lang="en-GB" dirty="0"/>
          </a:p>
        </p:txBody>
      </p:sp>
    </p:spTree>
    <p:extLst>
      <p:ext uri="{BB962C8B-B14F-4D97-AF65-F5344CB8AC3E}">
        <p14:creationId xmlns:p14="http://schemas.microsoft.com/office/powerpoint/2010/main" val="8362261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P1.9 Energy and Power (answers)</a:t>
            </a:r>
          </a:p>
        </p:txBody>
      </p:sp>
      <p:sp>
        <p:nvSpPr>
          <p:cNvPr id="3" name="Content Placeholder 2"/>
          <p:cNvSpPr>
            <a:spLocks noGrp="1"/>
          </p:cNvSpPr>
          <p:nvPr>
            <p:ph sz="half" idx="1"/>
          </p:nvPr>
        </p:nvSpPr>
        <p:spPr/>
        <p:txBody>
          <a:bodyPr>
            <a:normAutofit fontScale="77500" lnSpcReduction="20000"/>
          </a:bodyPr>
          <a:lstStyle/>
          <a:p>
            <a:r>
              <a:rPr lang="en-GB" dirty="0"/>
              <a:t>1a) State which of the following is most powerful:</a:t>
            </a:r>
          </a:p>
          <a:p>
            <a:r>
              <a:rPr lang="en-GB" dirty="0" err="1"/>
              <a:t>i</a:t>
            </a:r>
            <a:r>
              <a:rPr lang="en-GB" dirty="0"/>
              <a:t>)  A torch bulb or a mains filament lamp?</a:t>
            </a:r>
          </a:p>
          <a:p>
            <a:r>
              <a:rPr lang="en-GB" dirty="0">
                <a:solidFill>
                  <a:srgbClr val="FF0000"/>
                </a:solidFill>
              </a:rPr>
              <a:t>A mains filament lamp (1W&lt;100W)</a:t>
            </a:r>
          </a:p>
          <a:p>
            <a:r>
              <a:rPr lang="en-GB" dirty="0"/>
              <a:t>ii)  A 3kW electric kettle or 1 10000W electric cooker?</a:t>
            </a:r>
          </a:p>
          <a:p>
            <a:r>
              <a:rPr lang="en-GB" dirty="0">
                <a:solidFill>
                  <a:srgbClr val="FF0000"/>
                </a:solidFill>
              </a:rPr>
              <a:t>Cooker, as 10kW&gt;3kW</a:t>
            </a:r>
            <a:endParaRPr lang="en-GB" dirty="0"/>
          </a:p>
          <a:p>
            <a:r>
              <a:rPr lang="en-GB" dirty="0"/>
              <a:t>1b) There are about 20 million occupied homes in England.  If a 3kW electric kettle was switched on in 1 in 10 homes at the same time, work out how much power would need to be supplied.</a:t>
            </a:r>
          </a:p>
          <a:p>
            <a:r>
              <a:rPr lang="en-GB" dirty="0">
                <a:solidFill>
                  <a:srgbClr val="FF0000"/>
                </a:solidFill>
              </a:rPr>
              <a:t>1 in 10 of 20M =&gt; 2 000 000, times 3kW =&gt; 6000MW.</a:t>
            </a:r>
          </a:p>
          <a:p>
            <a:endParaRPr lang="en-GB" dirty="0"/>
          </a:p>
        </p:txBody>
      </p:sp>
      <p:sp>
        <p:nvSpPr>
          <p:cNvPr id="4" name="Content Placeholder 3"/>
          <p:cNvSpPr>
            <a:spLocks noGrp="1"/>
          </p:cNvSpPr>
          <p:nvPr>
            <p:ph sz="half" idx="2"/>
          </p:nvPr>
        </p:nvSpPr>
        <p:spPr/>
        <p:txBody>
          <a:bodyPr>
            <a:normAutofit fontScale="77500" lnSpcReduction="20000"/>
          </a:bodyPr>
          <a:lstStyle/>
          <a:p>
            <a:r>
              <a:rPr lang="en-GB" dirty="0"/>
              <a:t>2.  The total power supplied to a lift motor is 5000W.  In a test, the motor transfers 12000J of energy in 20s to the gravitational PE store of the lift.</a:t>
            </a:r>
          </a:p>
          <a:p>
            <a:r>
              <a:rPr lang="en-GB" dirty="0"/>
              <a:t>a)  Calculate how much energy is supplied to the motor by the current through it in 20s.</a:t>
            </a:r>
          </a:p>
          <a:p>
            <a:r>
              <a:rPr lang="en-GB" dirty="0">
                <a:solidFill>
                  <a:srgbClr val="FF0000"/>
                </a:solidFill>
              </a:rPr>
              <a:t>E = P x t, = 5000 x 20 = </a:t>
            </a:r>
            <a:r>
              <a:rPr lang="en-GB" u="sng" dirty="0">
                <a:solidFill>
                  <a:srgbClr val="FF0000"/>
                </a:solidFill>
              </a:rPr>
              <a:t>100 000J</a:t>
            </a:r>
          </a:p>
          <a:p>
            <a:endParaRPr lang="en-GB" dirty="0"/>
          </a:p>
          <a:p>
            <a:r>
              <a:rPr lang="en-GB" dirty="0"/>
              <a:t>b) Calculate its efficiency in the test</a:t>
            </a:r>
          </a:p>
          <a:p>
            <a:r>
              <a:rPr lang="en-GB" dirty="0">
                <a:solidFill>
                  <a:srgbClr val="FF0000"/>
                </a:solidFill>
              </a:rPr>
              <a:t>ƞ = useful/total x 100%</a:t>
            </a:r>
          </a:p>
          <a:p>
            <a:r>
              <a:rPr lang="en-GB" dirty="0">
                <a:solidFill>
                  <a:srgbClr val="FF0000"/>
                </a:solidFill>
              </a:rPr>
              <a:t>Ƞ = 12000/100000 x 100% = </a:t>
            </a:r>
            <a:r>
              <a:rPr lang="en-GB" u="sng" dirty="0">
                <a:solidFill>
                  <a:srgbClr val="FF0000"/>
                </a:solidFill>
              </a:rPr>
              <a:t>12%</a:t>
            </a:r>
          </a:p>
          <a:p>
            <a:endParaRPr lang="en-GB" dirty="0"/>
          </a:p>
          <a:p>
            <a:endParaRPr lang="en-GB" dirty="0"/>
          </a:p>
        </p:txBody>
      </p:sp>
    </p:spTree>
    <p:extLst>
      <p:ext uri="{BB962C8B-B14F-4D97-AF65-F5344CB8AC3E}">
        <p14:creationId xmlns:p14="http://schemas.microsoft.com/office/powerpoint/2010/main" val="2120168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P1.9 Energy and Power</a:t>
            </a:r>
          </a:p>
        </p:txBody>
      </p:sp>
      <p:sp>
        <p:nvSpPr>
          <p:cNvPr id="3" name="Content Placeholder 2"/>
          <p:cNvSpPr>
            <a:spLocks noGrp="1"/>
          </p:cNvSpPr>
          <p:nvPr>
            <p:ph sz="half" idx="1"/>
          </p:nvPr>
        </p:nvSpPr>
        <p:spPr/>
        <p:txBody>
          <a:bodyPr>
            <a:normAutofit fontScale="92500" lnSpcReduction="10000"/>
          </a:bodyPr>
          <a:lstStyle/>
          <a:p>
            <a:r>
              <a:rPr lang="en-GB" dirty="0"/>
              <a:t>3.  A machine has an input power rating of 100kW.  If the useful energy transferred by the machine in 50s is 1500kJ, calculate:</a:t>
            </a:r>
          </a:p>
          <a:p>
            <a:r>
              <a:rPr lang="en-GB" dirty="0"/>
              <a:t>a)  its output power in kilowatts</a:t>
            </a:r>
          </a:p>
          <a:p>
            <a:r>
              <a:rPr lang="en-GB" dirty="0">
                <a:solidFill>
                  <a:srgbClr val="FF0000"/>
                </a:solidFill>
              </a:rPr>
              <a:t>Useful out P=E/t,</a:t>
            </a:r>
          </a:p>
          <a:p>
            <a:r>
              <a:rPr lang="en-GB" dirty="0">
                <a:solidFill>
                  <a:srgbClr val="FF0000"/>
                </a:solidFill>
              </a:rPr>
              <a:t>P = 1500kJ/50 = 30kW</a:t>
            </a:r>
          </a:p>
          <a:p>
            <a:r>
              <a:rPr lang="en-GB" dirty="0"/>
              <a:t>b) its percentage efficiency.</a:t>
            </a:r>
          </a:p>
          <a:p>
            <a:r>
              <a:rPr lang="en-GB" dirty="0">
                <a:solidFill>
                  <a:srgbClr val="FF0000"/>
                </a:solidFill>
              </a:rPr>
              <a:t>Ƞ = useful / total x 100</a:t>
            </a:r>
          </a:p>
          <a:p>
            <a:r>
              <a:rPr lang="en-GB" dirty="0">
                <a:solidFill>
                  <a:srgbClr val="FF0000"/>
                </a:solidFill>
              </a:rPr>
              <a:t> = 30kW/100kW) x 100 = </a:t>
            </a:r>
            <a:r>
              <a:rPr lang="en-GB" u="sng" dirty="0">
                <a:solidFill>
                  <a:srgbClr val="FF0000"/>
                </a:solidFill>
              </a:rPr>
              <a:t>30%</a:t>
            </a:r>
          </a:p>
          <a:p>
            <a:endParaRPr lang="en-GB" dirty="0"/>
          </a:p>
        </p:txBody>
      </p:sp>
      <p:sp>
        <p:nvSpPr>
          <p:cNvPr id="4" name="Content Placeholder 3"/>
          <p:cNvSpPr>
            <a:spLocks noGrp="1"/>
          </p:cNvSpPr>
          <p:nvPr>
            <p:ph sz="half" idx="2"/>
          </p:nvPr>
        </p:nvSpPr>
        <p:spPr/>
        <p:txBody>
          <a:bodyPr>
            <a:normAutofit fontScale="92500" lnSpcReduction="10000"/>
          </a:bodyPr>
          <a:lstStyle/>
          <a:p>
            <a:r>
              <a:rPr lang="en-GB" dirty="0"/>
              <a:t>4a)  Describe the energy transfers and changes to the energy stores of an electric hot water shower when it is operation.  [5 marks!]</a:t>
            </a:r>
          </a:p>
          <a:p>
            <a:r>
              <a:rPr lang="en-GB" dirty="0">
                <a:solidFill>
                  <a:srgbClr val="FF0000"/>
                </a:solidFill>
              </a:rPr>
              <a:t>1:  Electrical to heat</a:t>
            </a:r>
          </a:p>
          <a:p>
            <a:r>
              <a:rPr lang="en-GB" dirty="0">
                <a:solidFill>
                  <a:srgbClr val="FF0000"/>
                </a:solidFill>
              </a:rPr>
              <a:t>2:  Electrical to KE, pump</a:t>
            </a:r>
          </a:p>
          <a:p>
            <a:r>
              <a:rPr lang="en-GB" dirty="0">
                <a:solidFill>
                  <a:srgbClr val="FF0000"/>
                </a:solidFill>
              </a:rPr>
              <a:t>3:  KE to PE, water pump up and out of shower head.</a:t>
            </a:r>
          </a:p>
          <a:p>
            <a:r>
              <a:rPr lang="en-GB" dirty="0">
                <a:solidFill>
                  <a:srgbClr val="FF0000"/>
                </a:solidFill>
              </a:rPr>
              <a:t>4:  GPE =&gt; KE as water falls</a:t>
            </a:r>
          </a:p>
          <a:p>
            <a:r>
              <a:rPr lang="en-GB" dirty="0">
                <a:solidFill>
                  <a:srgbClr val="FF0000"/>
                </a:solidFill>
              </a:rPr>
              <a:t>5:  Heat energy of water lost to air as energy dissipates into bathroom.</a:t>
            </a:r>
          </a:p>
          <a:p>
            <a:endParaRPr lang="en-GB" dirty="0"/>
          </a:p>
        </p:txBody>
      </p:sp>
    </p:spTree>
    <p:extLst>
      <p:ext uri="{BB962C8B-B14F-4D97-AF65-F5344CB8AC3E}">
        <p14:creationId xmlns:p14="http://schemas.microsoft.com/office/powerpoint/2010/main" val="13785618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P1.9  Energy and power</a:t>
            </a:r>
          </a:p>
        </p:txBody>
      </p:sp>
      <p:sp>
        <p:nvSpPr>
          <p:cNvPr id="3" name="Content Placeholder 2"/>
          <p:cNvSpPr>
            <a:spLocks noGrp="1"/>
          </p:cNvSpPr>
          <p:nvPr>
            <p:ph sz="half" idx="1"/>
          </p:nvPr>
        </p:nvSpPr>
        <p:spPr/>
        <p:txBody>
          <a:bodyPr/>
          <a:lstStyle/>
          <a:p>
            <a:r>
              <a:rPr lang="en-GB" dirty="0"/>
              <a:t>4b)  A 12kW electric shower is used 4 times a day for 20 minutes each time.  Calculate the electricity supplied to it by electricity in one day.</a:t>
            </a:r>
          </a:p>
          <a:p>
            <a:r>
              <a:rPr lang="en-GB" dirty="0">
                <a:solidFill>
                  <a:srgbClr val="FF0000"/>
                </a:solidFill>
              </a:rPr>
              <a:t>Energy = power x time</a:t>
            </a:r>
          </a:p>
          <a:p>
            <a:r>
              <a:rPr lang="en-GB" dirty="0">
                <a:solidFill>
                  <a:srgbClr val="FF0000"/>
                </a:solidFill>
              </a:rPr>
              <a:t> E = 4 x (12kW x (20 x 60)s)</a:t>
            </a:r>
          </a:p>
          <a:p>
            <a:r>
              <a:rPr lang="en-GB" dirty="0">
                <a:solidFill>
                  <a:srgbClr val="FF0000"/>
                </a:solidFill>
              </a:rPr>
              <a:t> </a:t>
            </a:r>
            <a:r>
              <a:rPr lang="en-GB" u="sng" dirty="0">
                <a:solidFill>
                  <a:srgbClr val="FF0000"/>
                </a:solidFill>
              </a:rPr>
              <a:t>E = 57600kJ</a:t>
            </a:r>
          </a:p>
        </p:txBody>
      </p:sp>
      <p:sp>
        <p:nvSpPr>
          <p:cNvPr id="4" name="Content Placeholder 3"/>
          <p:cNvSpPr>
            <a:spLocks noGrp="1"/>
          </p:cNvSpPr>
          <p:nvPr>
            <p:ph sz="half" idx="2"/>
          </p:nvPr>
        </p:nvSpPr>
        <p:spPr/>
        <p:txBody>
          <a:bodyPr/>
          <a:lstStyle/>
          <a:p>
            <a:endParaRPr lang="en-GB" dirty="0"/>
          </a:p>
        </p:txBody>
      </p:sp>
    </p:spTree>
    <p:extLst>
      <p:ext uri="{BB962C8B-B14F-4D97-AF65-F5344CB8AC3E}">
        <p14:creationId xmlns:p14="http://schemas.microsoft.com/office/powerpoint/2010/main" val="40682223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 Conservation and dissipation of energy</a:t>
            </a:r>
          </a:p>
        </p:txBody>
      </p:sp>
      <p:sp>
        <p:nvSpPr>
          <p:cNvPr id="3" name="Content Placeholder 2"/>
          <p:cNvSpPr>
            <a:spLocks noGrp="1"/>
          </p:cNvSpPr>
          <p:nvPr>
            <p:ph sz="half" idx="1"/>
          </p:nvPr>
        </p:nvSpPr>
        <p:spPr>
          <a:xfrm>
            <a:off x="838200" y="1342103"/>
            <a:ext cx="5181600" cy="4834860"/>
          </a:xfrm>
        </p:spPr>
        <p:txBody>
          <a:bodyPr/>
          <a:lstStyle/>
          <a:p>
            <a:r>
              <a:rPr lang="en-GB" dirty="0"/>
              <a:t>1.  An electric fan heater contains an electric heater and a fan driven by an electric motor.</a:t>
            </a:r>
          </a:p>
          <a:p>
            <a:r>
              <a:rPr lang="en-GB" dirty="0"/>
              <a:t>a) electricity =&gt; heat,</a:t>
            </a:r>
          </a:p>
          <a:p>
            <a:r>
              <a:rPr lang="en-GB" dirty="0"/>
              <a:t>Electricity =&gt; kinetic energy &amp; sound</a:t>
            </a:r>
          </a:p>
          <a:p>
            <a:r>
              <a:rPr lang="en-GB" dirty="0"/>
              <a:t>b) i) For the fan heater, the useful energy is the heat and the movement (of the air).</a:t>
            </a:r>
          </a:p>
          <a:p>
            <a:r>
              <a:rPr lang="en-GB" dirty="0"/>
              <a:t>ii)  The wasted energy is the noise.</a:t>
            </a:r>
          </a:p>
        </p:txBody>
      </p:sp>
      <p:sp>
        <p:nvSpPr>
          <p:cNvPr id="4" name="Content Placeholder 3"/>
          <p:cNvSpPr>
            <a:spLocks noGrp="1"/>
          </p:cNvSpPr>
          <p:nvPr>
            <p:ph sz="half" idx="2"/>
          </p:nvPr>
        </p:nvSpPr>
        <p:spPr>
          <a:xfrm>
            <a:off x="6172200" y="1342103"/>
            <a:ext cx="5181600" cy="4834860"/>
          </a:xfrm>
        </p:spPr>
        <p:txBody>
          <a:bodyPr/>
          <a:lstStyle/>
          <a:p>
            <a:r>
              <a:rPr lang="en-GB" dirty="0"/>
              <a:t>2.  A bungee jumper jumps, from a platform and transforms 12000J from his gravitational potential energy store before the rope attached to him becomes taut and starts to stretch.  He then transfers a further 24000J from his gravitational potential energy store before he stops falling and begins to rise.</a:t>
            </a:r>
          </a:p>
        </p:txBody>
      </p:sp>
    </p:spTree>
    <p:extLst>
      <p:ext uri="{BB962C8B-B14F-4D97-AF65-F5344CB8AC3E}">
        <p14:creationId xmlns:p14="http://schemas.microsoft.com/office/powerpoint/2010/main" val="28309203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16195"/>
            <a:ext cx="9144000" cy="1401096"/>
          </a:xfrm>
        </p:spPr>
        <p:txBody>
          <a:bodyPr>
            <a:noAutofit/>
          </a:bodyPr>
          <a:lstStyle/>
          <a:p>
            <a:pPr algn="l"/>
            <a:r>
              <a:rPr lang="en-GB" sz="2000" dirty="0"/>
              <a:t>.</a:t>
            </a:r>
            <a:br>
              <a:rPr lang="en-GB" sz="2000" dirty="0"/>
            </a:br>
            <a:r>
              <a:rPr lang="en-GB" sz="2000" dirty="0"/>
              <a:t>2.  A bungee jumper jumps, from a platform and transforms 12000J from his gravitational potential energy store before the rope attached to him becomes taut and starts to stretch.  He then transfers a further 24000J from his gravitational potential energy store before he stops falling and begins to rise</a:t>
            </a:r>
          </a:p>
        </p:txBody>
      </p:sp>
      <p:sp>
        <p:nvSpPr>
          <p:cNvPr id="5" name="Rectangle 4"/>
          <p:cNvSpPr/>
          <p:nvPr/>
        </p:nvSpPr>
        <p:spPr>
          <a:xfrm>
            <a:off x="2079523" y="3023419"/>
            <a:ext cx="855406" cy="1327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635910" y="3052916"/>
            <a:ext cx="855406" cy="1327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6826046" y="3052916"/>
            <a:ext cx="855406" cy="1327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9057969" y="3038168"/>
            <a:ext cx="855406" cy="1327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Heart 10"/>
          <p:cNvSpPr/>
          <p:nvPr/>
        </p:nvSpPr>
        <p:spPr>
          <a:xfrm rot="10800000" flipV="1">
            <a:off x="2424265" y="2518287"/>
            <a:ext cx="593623" cy="505132"/>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art 11"/>
          <p:cNvSpPr/>
          <p:nvPr/>
        </p:nvSpPr>
        <p:spPr>
          <a:xfrm rot="10800000">
            <a:off x="5491316" y="3782961"/>
            <a:ext cx="427703" cy="442452"/>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miley Face 3"/>
          <p:cNvSpPr/>
          <p:nvPr/>
        </p:nvSpPr>
        <p:spPr>
          <a:xfrm>
            <a:off x="2385551" y="2061087"/>
            <a:ext cx="671052" cy="49407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miley Face 13"/>
          <p:cNvSpPr/>
          <p:nvPr/>
        </p:nvSpPr>
        <p:spPr>
          <a:xfrm rot="10800000">
            <a:off x="5369641" y="4225413"/>
            <a:ext cx="671052" cy="49407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Heart 14"/>
          <p:cNvSpPr/>
          <p:nvPr/>
        </p:nvSpPr>
        <p:spPr>
          <a:xfrm rot="10800000">
            <a:off x="7502627" y="4719485"/>
            <a:ext cx="427703" cy="442452"/>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Smiley Face 15"/>
          <p:cNvSpPr/>
          <p:nvPr/>
        </p:nvSpPr>
        <p:spPr>
          <a:xfrm rot="10800000">
            <a:off x="7380952" y="5161937"/>
            <a:ext cx="671052" cy="49407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Heart 17"/>
          <p:cNvSpPr/>
          <p:nvPr/>
        </p:nvSpPr>
        <p:spPr>
          <a:xfrm rot="10800000">
            <a:off x="9721644" y="4188542"/>
            <a:ext cx="427703" cy="442452"/>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Smiley Face 18"/>
          <p:cNvSpPr/>
          <p:nvPr/>
        </p:nvSpPr>
        <p:spPr>
          <a:xfrm rot="10800000">
            <a:off x="9599969" y="4630994"/>
            <a:ext cx="671052" cy="49407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7"/>
          <p:cNvSpPr/>
          <p:nvPr/>
        </p:nvSpPr>
        <p:spPr>
          <a:xfrm>
            <a:off x="1945394" y="2639961"/>
            <a:ext cx="812554" cy="429816"/>
          </a:xfrm>
          <a:custGeom>
            <a:avLst/>
            <a:gdLst>
              <a:gd name="connsiteX0" fmla="*/ 812554 w 812554"/>
              <a:gd name="connsiteY0" fmla="*/ 353962 h 429816"/>
              <a:gd name="connsiteX1" fmla="*/ 738812 w 812554"/>
              <a:gd name="connsiteY1" fmla="*/ 412955 h 429816"/>
              <a:gd name="connsiteX2" fmla="*/ 429096 w 812554"/>
              <a:gd name="connsiteY2" fmla="*/ 368710 h 429816"/>
              <a:gd name="connsiteX3" fmla="*/ 325858 w 812554"/>
              <a:gd name="connsiteY3" fmla="*/ 235974 h 429816"/>
              <a:gd name="connsiteX4" fmla="*/ 325858 w 812554"/>
              <a:gd name="connsiteY4" fmla="*/ 73742 h 429816"/>
              <a:gd name="connsiteX5" fmla="*/ 414348 w 812554"/>
              <a:gd name="connsiteY5" fmla="*/ 88491 h 429816"/>
              <a:gd name="connsiteX6" fmla="*/ 458593 w 812554"/>
              <a:gd name="connsiteY6" fmla="*/ 117987 h 429816"/>
              <a:gd name="connsiteX7" fmla="*/ 488090 w 812554"/>
              <a:gd name="connsiteY7" fmla="*/ 162233 h 429816"/>
              <a:gd name="connsiteX8" fmla="*/ 517587 w 812554"/>
              <a:gd name="connsiteY8" fmla="*/ 294968 h 429816"/>
              <a:gd name="connsiteX9" fmla="*/ 414348 w 812554"/>
              <a:gd name="connsiteY9" fmla="*/ 368710 h 429816"/>
              <a:gd name="connsiteX10" fmla="*/ 370103 w 812554"/>
              <a:gd name="connsiteY10" fmla="*/ 383458 h 429816"/>
              <a:gd name="connsiteX11" fmla="*/ 237367 w 812554"/>
              <a:gd name="connsiteY11" fmla="*/ 368710 h 429816"/>
              <a:gd name="connsiteX12" fmla="*/ 193122 w 812554"/>
              <a:gd name="connsiteY12" fmla="*/ 353962 h 429816"/>
              <a:gd name="connsiteX13" fmla="*/ 163625 w 812554"/>
              <a:gd name="connsiteY13" fmla="*/ 309716 h 429816"/>
              <a:gd name="connsiteX14" fmla="*/ 163625 w 812554"/>
              <a:gd name="connsiteY14" fmla="*/ 88491 h 429816"/>
              <a:gd name="connsiteX15" fmla="*/ 178374 w 812554"/>
              <a:gd name="connsiteY15" fmla="*/ 44245 h 429816"/>
              <a:gd name="connsiteX16" fmla="*/ 266864 w 812554"/>
              <a:gd name="connsiteY16" fmla="*/ 0 h 429816"/>
              <a:gd name="connsiteX17" fmla="*/ 370103 w 812554"/>
              <a:gd name="connsiteY17" fmla="*/ 29497 h 429816"/>
              <a:gd name="connsiteX18" fmla="*/ 443845 w 812554"/>
              <a:gd name="connsiteY18" fmla="*/ 117987 h 429816"/>
              <a:gd name="connsiteX19" fmla="*/ 429096 w 812554"/>
              <a:gd name="connsiteY19" fmla="*/ 221226 h 429816"/>
              <a:gd name="connsiteX20" fmla="*/ 325858 w 812554"/>
              <a:gd name="connsiteY20" fmla="*/ 339213 h 429816"/>
              <a:gd name="connsiteX21" fmla="*/ 281612 w 812554"/>
              <a:gd name="connsiteY21" fmla="*/ 353962 h 429816"/>
              <a:gd name="connsiteX22" fmla="*/ 134129 w 812554"/>
              <a:gd name="connsiteY22" fmla="*/ 324465 h 429816"/>
              <a:gd name="connsiteX23" fmla="*/ 89883 w 812554"/>
              <a:gd name="connsiteY23" fmla="*/ 294968 h 429816"/>
              <a:gd name="connsiteX24" fmla="*/ 30890 w 812554"/>
              <a:gd name="connsiteY24" fmla="*/ 265471 h 429816"/>
              <a:gd name="connsiteX25" fmla="*/ 1393 w 812554"/>
              <a:gd name="connsiteY25" fmla="*/ 221226 h 429816"/>
              <a:gd name="connsiteX26" fmla="*/ 60387 w 812554"/>
              <a:gd name="connsiteY26" fmla="*/ 88491 h 429816"/>
              <a:gd name="connsiteX27" fmla="*/ 104632 w 812554"/>
              <a:gd name="connsiteY27" fmla="*/ 73742 h 429816"/>
              <a:gd name="connsiteX28" fmla="*/ 148877 w 812554"/>
              <a:gd name="connsiteY28" fmla="*/ 44245 h 429816"/>
              <a:gd name="connsiteX29" fmla="*/ 266864 w 812554"/>
              <a:gd name="connsiteY29" fmla="*/ 88491 h 429816"/>
              <a:gd name="connsiteX30" fmla="*/ 325858 w 812554"/>
              <a:gd name="connsiteY30" fmla="*/ 176981 h 429816"/>
              <a:gd name="connsiteX31" fmla="*/ 340606 w 812554"/>
              <a:gd name="connsiteY31" fmla="*/ 221226 h 429816"/>
              <a:gd name="connsiteX32" fmla="*/ 370103 w 812554"/>
              <a:gd name="connsiteY32" fmla="*/ 265471 h 429816"/>
              <a:gd name="connsiteX33" fmla="*/ 384851 w 812554"/>
              <a:gd name="connsiteY33" fmla="*/ 324465 h 429816"/>
              <a:gd name="connsiteX34" fmla="*/ 414348 w 812554"/>
              <a:gd name="connsiteY34" fmla="*/ 398207 h 429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812554" h="429816">
                <a:moveTo>
                  <a:pt x="812554" y="353962"/>
                </a:moveTo>
                <a:cubicBezTo>
                  <a:pt x="787973" y="373626"/>
                  <a:pt x="770026" y="408884"/>
                  <a:pt x="738812" y="412955"/>
                </a:cubicBezTo>
                <a:cubicBezTo>
                  <a:pt x="521714" y="441272"/>
                  <a:pt x="533868" y="438559"/>
                  <a:pt x="429096" y="368710"/>
                </a:cubicBezTo>
                <a:cubicBezTo>
                  <a:pt x="358533" y="262865"/>
                  <a:pt x="395170" y="305288"/>
                  <a:pt x="325858" y="235974"/>
                </a:cubicBezTo>
                <a:cubicBezTo>
                  <a:pt x="310022" y="188468"/>
                  <a:pt x="279996" y="119604"/>
                  <a:pt x="325858" y="73742"/>
                </a:cubicBezTo>
                <a:cubicBezTo>
                  <a:pt x="347003" y="52597"/>
                  <a:pt x="384851" y="83575"/>
                  <a:pt x="414348" y="88491"/>
                </a:cubicBezTo>
                <a:cubicBezTo>
                  <a:pt x="429096" y="98323"/>
                  <a:pt x="446059" y="105453"/>
                  <a:pt x="458593" y="117987"/>
                </a:cubicBezTo>
                <a:cubicBezTo>
                  <a:pt x="471127" y="130521"/>
                  <a:pt x="480163" y="146379"/>
                  <a:pt x="488090" y="162233"/>
                </a:cubicBezTo>
                <a:cubicBezTo>
                  <a:pt x="506242" y="198538"/>
                  <a:pt x="511923" y="260985"/>
                  <a:pt x="517587" y="294968"/>
                </a:cubicBezTo>
                <a:cubicBezTo>
                  <a:pt x="504230" y="304985"/>
                  <a:pt x="435910" y="357929"/>
                  <a:pt x="414348" y="368710"/>
                </a:cubicBezTo>
                <a:cubicBezTo>
                  <a:pt x="400443" y="375662"/>
                  <a:pt x="384851" y="378542"/>
                  <a:pt x="370103" y="383458"/>
                </a:cubicBezTo>
                <a:cubicBezTo>
                  <a:pt x="325858" y="378542"/>
                  <a:pt x="281279" y="376028"/>
                  <a:pt x="237367" y="368710"/>
                </a:cubicBezTo>
                <a:cubicBezTo>
                  <a:pt x="222032" y="366154"/>
                  <a:pt x="205261" y="363674"/>
                  <a:pt x="193122" y="353962"/>
                </a:cubicBezTo>
                <a:cubicBezTo>
                  <a:pt x="179281" y="342889"/>
                  <a:pt x="173457" y="324465"/>
                  <a:pt x="163625" y="309716"/>
                </a:cubicBezTo>
                <a:cubicBezTo>
                  <a:pt x="137959" y="207049"/>
                  <a:pt x="141011" y="246786"/>
                  <a:pt x="163625" y="88491"/>
                </a:cubicBezTo>
                <a:cubicBezTo>
                  <a:pt x="165824" y="73101"/>
                  <a:pt x="168662" y="56385"/>
                  <a:pt x="178374" y="44245"/>
                </a:cubicBezTo>
                <a:cubicBezTo>
                  <a:pt x="199165" y="18256"/>
                  <a:pt x="237719" y="9715"/>
                  <a:pt x="266864" y="0"/>
                </a:cubicBezTo>
                <a:cubicBezTo>
                  <a:pt x="274727" y="1966"/>
                  <a:pt x="357410" y="21035"/>
                  <a:pt x="370103" y="29497"/>
                </a:cubicBezTo>
                <a:cubicBezTo>
                  <a:pt x="404170" y="52208"/>
                  <a:pt x="422080" y="85340"/>
                  <a:pt x="443845" y="117987"/>
                </a:cubicBezTo>
                <a:cubicBezTo>
                  <a:pt x="438929" y="152400"/>
                  <a:pt x="441575" y="188781"/>
                  <a:pt x="429096" y="221226"/>
                </a:cubicBezTo>
                <a:cubicBezTo>
                  <a:pt x="408027" y="276005"/>
                  <a:pt x="375721" y="314281"/>
                  <a:pt x="325858" y="339213"/>
                </a:cubicBezTo>
                <a:cubicBezTo>
                  <a:pt x="311953" y="346166"/>
                  <a:pt x="296361" y="349046"/>
                  <a:pt x="281612" y="353962"/>
                </a:cubicBezTo>
                <a:cubicBezTo>
                  <a:pt x="243570" y="348527"/>
                  <a:pt x="175313" y="345057"/>
                  <a:pt x="134129" y="324465"/>
                </a:cubicBezTo>
                <a:cubicBezTo>
                  <a:pt x="118275" y="316538"/>
                  <a:pt x="105273" y="303762"/>
                  <a:pt x="89883" y="294968"/>
                </a:cubicBezTo>
                <a:cubicBezTo>
                  <a:pt x="70794" y="284060"/>
                  <a:pt x="50554" y="275303"/>
                  <a:pt x="30890" y="265471"/>
                </a:cubicBezTo>
                <a:cubicBezTo>
                  <a:pt x="21058" y="250723"/>
                  <a:pt x="3351" y="238843"/>
                  <a:pt x="1393" y="221226"/>
                </a:cubicBezTo>
                <a:cubicBezTo>
                  <a:pt x="-5404" y="160060"/>
                  <a:pt x="12415" y="120473"/>
                  <a:pt x="60387" y="88491"/>
                </a:cubicBezTo>
                <a:cubicBezTo>
                  <a:pt x="73322" y="79868"/>
                  <a:pt x="90727" y="80695"/>
                  <a:pt x="104632" y="73742"/>
                </a:cubicBezTo>
                <a:cubicBezTo>
                  <a:pt x="120486" y="65815"/>
                  <a:pt x="134129" y="54077"/>
                  <a:pt x="148877" y="44245"/>
                </a:cubicBezTo>
                <a:cubicBezTo>
                  <a:pt x="193501" y="53170"/>
                  <a:pt x="234641" y="51665"/>
                  <a:pt x="266864" y="88491"/>
                </a:cubicBezTo>
                <a:cubicBezTo>
                  <a:pt x="290209" y="115170"/>
                  <a:pt x="325858" y="176981"/>
                  <a:pt x="325858" y="176981"/>
                </a:cubicBezTo>
                <a:cubicBezTo>
                  <a:pt x="330774" y="191729"/>
                  <a:pt x="333654" y="207321"/>
                  <a:pt x="340606" y="221226"/>
                </a:cubicBezTo>
                <a:cubicBezTo>
                  <a:pt x="348533" y="237080"/>
                  <a:pt x="363121" y="249179"/>
                  <a:pt x="370103" y="265471"/>
                </a:cubicBezTo>
                <a:cubicBezTo>
                  <a:pt x="378088" y="284102"/>
                  <a:pt x="379282" y="304975"/>
                  <a:pt x="384851" y="324465"/>
                </a:cubicBezTo>
                <a:cubicBezTo>
                  <a:pt x="396999" y="366984"/>
                  <a:pt x="396945" y="363399"/>
                  <a:pt x="414348" y="398207"/>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reeform 9"/>
          <p:cNvSpPr/>
          <p:nvPr/>
        </p:nvSpPr>
        <p:spPr>
          <a:xfrm>
            <a:off x="5088194" y="2934929"/>
            <a:ext cx="811418" cy="884903"/>
          </a:xfrm>
          <a:custGeom>
            <a:avLst/>
            <a:gdLst>
              <a:gd name="connsiteX0" fmla="*/ 0 w 811418"/>
              <a:gd name="connsiteY0" fmla="*/ 103239 h 884903"/>
              <a:gd name="connsiteX1" fmla="*/ 73741 w 811418"/>
              <a:gd name="connsiteY1" fmla="*/ 44245 h 884903"/>
              <a:gd name="connsiteX2" fmla="*/ 117987 w 811418"/>
              <a:gd name="connsiteY2" fmla="*/ 29497 h 884903"/>
              <a:gd name="connsiteX3" fmla="*/ 162232 w 811418"/>
              <a:gd name="connsiteY3" fmla="*/ 0 h 884903"/>
              <a:gd name="connsiteX4" fmla="*/ 516193 w 811418"/>
              <a:gd name="connsiteY4" fmla="*/ 14748 h 884903"/>
              <a:gd name="connsiteX5" fmla="*/ 619432 w 811418"/>
              <a:gd name="connsiteY5" fmla="*/ 44245 h 884903"/>
              <a:gd name="connsiteX6" fmla="*/ 648929 w 811418"/>
              <a:gd name="connsiteY6" fmla="*/ 88490 h 884903"/>
              <a:gd name="connsiteX7" fmla="*/ 722671 w 811418"/>
              <a:gd name="connsiteY7" fmla="*/ 162232 h 884903"/>
              <a:gd name="connsiteX8" fmla="*/ 707922 w 811418"/>
              <a:gd name="connsiteY8" fmla="*/ 206477 h 884903"/>
              <a:gd name="connsiteX9" fmla="*/ 663677 w 811418"/>
              <a:gd name="connsiteY9" fmla="*/ 221226 h 884903"/>
              <a:gd name="connsiteX10" fmla="*/ 575187 w 811418"/>
              <a:gd name="connsiteY10" fmla="*/ 265471 h 884903"/>
              <a:gd name="connsiteX11" fmla="*/ 545690 w 811418"/>
              <a:gd name="connsiteY11" fmla="*/ 309716 h 884903"/>
              <a:gd name="connsiteX12" fmla="*/ 560438 w 811418"/>
              <a:gd name="connsiteY12" fmla="*/ 353961 h 884903"/>
              <a:gd name="connsiteX13" fmla="*/ 766916 w 811418"/>
              <a:gd name="connsiteY13" fmla="*/ 398206 h 884903"/>
              <a:gd name="connsiteX14" fmla="*/ 811161 w 811418"/>
              <a:gd name="connsiteY14" fmla="*/ 427703 h 884903"/>
              <a:gd name="connsiteX15" fmla="*/ 766916 w 811418"/>
              <a:gd name="connsiteY15" fmla="*/ 457200 h 884903"/>
              <a:gd name="connsiteX16" fmla="*/ 634180 w 811418"/>
              <a:gd name="connsiteY16" fmla="*/ 471948 h 884903"/>
              <a:gd name="connsiteX17" fmla="*/ 530941 w 811418"/>
              <a:gd name="connsiteY17" fmla="*/ 486697 h 884903"/>
              <a:gd name="connsiteX18" fmla="*/ 427703 w 811418"/>
              <a:gd name="connsiteY18" fmla="*/ 516194 h 884903"/>
              <a:gd name="connsiteX19" fmla="*/ 442451 w 811418"/>
              <a:gd name="connsiteY19" fmla="*/ 575187 h 884903"/>
              <a:gd name="connsiteX20" fmla="*/ 471948 w 811418"/>
              <a:gd name="connsiteY20" fmla="*/ 619432 h 884903"/>
              <a:gd name="connsiteX21" fmla="*/ 781664 w 811418"/>
              <a:gd name="connsiteY21" fmla="*/ 663677 h 884903"/>
              <a:gd name="connsiteX22" fmla="*/ 811161 w 811418"/>
              <a:gd name="connsiteY22" fmla="*/ 707923 h 884903"/>
              <a:gd name="connsiteX23" fmla="*/ 766916 w 811418"/>
              <a:gd name="connsiteY23" fmla="*/ 752168 h 884903"/>
              <a:gd name="connsiteX24" fmla="*/ 663677 w 811418"/>
              <a:gd name="connsiteY24" fmla="*/ 781665 h 884903"/>
              <a:gd name="connsiteX25" fmla="*/ 619432 w 811418"/>
              <a:gd name="connsiteY25" fmla="*/ 796413 h 884903"/>
              <a:gd name="connsiteX26" fmla="*/ 619432 w 811418"/>
              <a:gd name="connsiteY26" fmla="*/ 884903 h 884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1418" h="884903">
                <a:moveTo>
                  <a:pt x="0" y="103239"/>
                </a:moveTo>
                <a:cubicBezTo>
                  <a:pt x="24580" y="83574"/>
                  <a:pt x="47047" y="60929"/>
                  <a:pt x="73741" y="44245"/>
                </a:cubicBezTo>
                <a:cubicBezTo>
                  <a:pt x="86924" y="36005"/>
                  <a:pt x="104082" y="36449"/>
                  <a:pt x="117987" y="29497"/>
                </a:cubicBezTo>
                <a:cubicBezTo>
                  <a:pt x="133841" y="21570"/>
                  <a:pt x="147484" y="9832"/>
                  <a:pt x="162232" y="0"/>
                </a:cubicBezTo>
                <a:cubicBezTo>
                  <a:pt x="280219" y="4916"/>
                  <a:pt x="398404" y="6334"/>
                  <a:pt x="516193" y="14748"/>
                </a:cubicBezTo>
                <a:cubicBezTo>
                  <a:pt x="539759" y="16431"/>
                  <a:pt x="594696" y="36000"/>
                  <a:pt x="619432" y="44245"/>
                </a:cubicBezTo>
                <a:cubicBezTo>
                  <a:pt x="629264" y="58993"/>
                  <a:pt x="636395" y="75956"/>
                  <a:pt x="648929" y="88490"/>
                </a:cubicBezTo>
                <a:cubicBezTo>
                  <a:pt x="747252" y="186813"/>
                  <a:pt x="644012" y="44245"/>
                  <a:pt x="722671" y="162232"/>
                </a:cubicBezTo>
                <a:cubicBezTo>
                  <a:pt x="717755" y="176980"/>
                  <a:pt x="718915" y="195484"/>
                  <a:pt x="707922" y="206477"/>
                </a:cubicBezTo>
                <a:cubicBezTo>
                  <a:pt x="696929" y="217470"/>
                  <a:pt x="677582" y="214273"/>
                  <a:pt x="663677" y="221226"/>
                </a:cubicBezTo>
                <a:cubicBezTo>
                  <a:pt x="549325" y="278403"/>
                  <a:pt x="686391" y="228404"/>
                  <a:pt x="575187" y="265471"/>
                </a:cubicBezTo>
                <a:cubicBezTo>
                  <a:pt x="565355" y="280219"/>
                  <a:pt x="548604" y="292232"/>
                  <a:pt x="545690" y="309716"/>
                </a:cubicBezTo>
                <a:cubicBezTo>
                  <a:pt x="543134" y="325051"/>
                  <a:pt x="550727" y="341822"/>
                  <a:pt x="560438" y="353961"/>
                </a:cubicBezTo>
                <a:cubicBezTo>
                  <a:pt x="604859" y="409488"/>
                  <a:pt x="724900" y="394387"/>
                  <a:pt x="766916" y="398206"/>
                </a:cubicBezTo>
                <a:cubicBezTo>
                  <a:pt x="781664" y="408038"/>
                  <a:pt x="811161" y="409978"/>
                  <a:pt x="811161" y="427703"/>
                </a:cubicBezTo>
                <a:cubicBezTo>
                  <a:pt x="811161" y="445428"/>
                  <a:pt x="784112" y="452901"/>
                  <a:pt x="766916" y="457200"/>
                </a:cubicBezTo>
                <a:cubicBezTo>
                  <a:pt x="723728" y="467997"/>
                  <a:pt x="678354" y="466426"/>
                  <a:pt x="634180" y="471948"/>
                </a:cubicBezTo>
                <a:cubicBezTo>
                  <a:pt x="599686" y="476260"/>
                  <a:pt x="565143" y="480478"/>
                  <a:pt x="530941" y="486697"/>
                </a:cubicBezTo>
                <a:cubicBezTo>
                  <a:pt x="490194" y="494106"/>
                  <a:pt x="465616" y="503556"/>
                  <a:pt x="427703" y="516194"/>
                </a:cubicBezTo>
                <a:cubicBezTo>
                  <a:pt x="432619" y="535858"/>
                  <a:pt x="434466" y="556556"/>
                  <a:pt x="442451" y="575187"/>
                </a:cubicBezTo>
                <a:cubicBezTo>
                  <a:pt x="449433" y="591479"/>
                  <a:pt x="459414" y="606898"/>
                  <a:pt x="471948" y="619432"/>
                </a:cubicBezTo>
                <a:cubicBezTo>
                  <a:pt x="548293" y="695777"/>
                  <a:pt x="706702" y="659513"/>
                  <a:pt x="781664" y="663677"/>
                </a:cubicBezTo>
                <a:cubicBezTo>
                  <a:pt x="791496" y="678426"/>
                  <a:pt x="814075" y="690439"/>
                  <a:pt x="811161" y="707923"/>
                </a:cubicBezTo>
                <a:cubicBezTo>
                  <a:pt x="807732" y="728497"/>
                  <a:pt x="784270" y="740599"/>
                  <a:pt x="766916" y="752168"/>
                </a:cubicBezTo>
                <a:cubicBezTo>
                  <a:pt x="753658" y="761007"/>
                  <a:pt x="672277" y="779208"/>
                  <a:pt x="663677" y="781665"/>
                </a:cubicBezTo>
                <a:cubicBezTo>
                  <a:pt x="648729" y="785936"/>
                  <a:pt x="625556" y="782124"/>
                  <a:pt x="619432" y="796413"/>
                </a:cubicBezTo>
                <a:cubicBezTo>
                  <a:pt x="607813" y="823525"/>
                  <a:pt x="619432" y="855406"/>
                  <a:pt x="619432" y="884903"/>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7344697" y="3008671"/>
            <a:ext cx="398207" cy="1710813"/>
          </a:xfrm>
          <a:custGeom>
            <a:avLst/>
            <a:gdLst>
              <a:gd name="connsiteX0" fmla="*/ 0 w 398207"/>
              <a:gd name="connsiteY0" fmla="*/ 73742 h 1710813"/>
              <a:gd name="connsiteX1" fmla="*/ 117987 w 398207"/>
              <a:gd name="connsiteY1" fmla="*/ 0 h 1710813"/>
              <a:gd name="connsiteX2" fmla="*/ 221226 w 398207"/>
              <a:gd name="connsiteY2" fmla="*/ 14748 h 1710813"/>
              <a:gd name="connsiteX3" fmla="*/ 265471 w 398207"/>
              <a:gd name="connsiteY3" fmla="*/ 44245 h 1710813"/>
              <a:gd name="connsiteX4" fmla="*/ 280219 w 398207"/>
              <a:gd name="connsiteY4" fmla="*/ 88490 h 1710813"/>
              <a:gd name="connsiteX5" fmla="*/ 309716 w 398207"/>
              <a:gd name="connsiteY5" fmla="*/ 132735 h 1710813"/>
              <a:gd name="connsiteX6" fmla="*/ 324464 w 398207"/>
              <a:gd name="connsiteY6" fmla="*/ 176981 h 1710813"/>
              <a:gd name="connsiteX7" fmla="*/ 353961 w 398207"/>
              <a:gd name="connsiteY7" fmla="*/ 221226 h 1710813"/>
              <a:gd name="connsiteX8" fmla="*/ 368709 w 398207"/>
              <a:gd name="connsiteY8" fmla="*/ 368710 h 1710813"/>
              <a:gd name="connsiteX9" fmla="*/ 353961 w 398207"/>
              <a:gd name="connsiteY9" fmla="*/ 1017639 h 1710813"/>
              <a:gd name="connsiteX10" fmla="*/ 339213 w 398207"/>
              <a:gd name="connsiteY10" fmla="*/ 1120877 h 1710813"/>
              <a:gd name="connsiteX11" fmla="*/ 353961 w 398207"/>
              <a:gd name="connsiteY11" fmla="*/ 1283110 h 1710813"/>
              <a:gd name="connsiteX12" fmla="*/ 383458 w 398207"/>
              <a:gd name="connsiteY12" fmla="*/ 1548581 h 1710813"/>
              <a:gd name="connsiteX13" fmla="*/ 398206 w 398207"/>
              <a:gd name="connsiteY13" fmla="*/ 1710813 h 1710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8207" h="1710813">
                <a:moveTo>
                  <a:pt x="0" y="73742"/>
                </a:moveTo>
                <a:cubicBezTo>
                  <a:pt x="23358" y="55055"/>
                  <a:pt x="74756" y="0"/>
                  <a:pt x="117987" y="0"/>
                </a:cubicBezTo>
                <a:cubicBezTo>
                  <a:pt x="152749" y="0"/>
                  <a:pt x="186813" y="9832"/>
                  <a:pt x="221226" y="14748"/>
                </a:cubicBezTo>
                <a:cubicBezTo>
                  <a:pt x="235974" y="24580"/>
                  <a:pt x="254398" y="30404"/>
                  <a:pt x="265471" y="44245"/>
                </a:cubicBezTo>
                <a:cubicBezTo>
                  <a:pt x="275182" y="56384"/>
                  <a:pt x="273267" y="74585"/>
                  <a:pt x="280219" y="88490"/>
                </a:cubicBezTo>
                <a:cubicBezTo>
                  <a:pt x="288146" y="104344"/>
                  <a:pt x="299884" y="117987"/>
                  <a:pt x="309716" y="132735"/>
                </a:cubicBezTo>
                <a:cubicBezTo>
                  <a:pt x="314632" y="147484"/>
                  <a:pt x="317512" y="163076"/>
                  <a:pt x="324464" y="176981"/>
                </a:cubicBezTo>
                <a:cubicBezTo>
                  <a:pt x="332391" y="192835"/>
                  <a:pt x="349975" y="203955"/>
                  <a:pt x="353961" y="221226"/>
                </a:cubicBezTo>
                <a:cubicBezTo>
                  <a:pt x="365070" y="269367"/>
                  <a:pt x="363793" y="319549"/>
                  <a:pt x="368709" y="368710"/>
                </a:cubicBezTo>
                <a:cubicBezTo>
                  <a:pt x="363793" y="585020"/>
                  <a:pt x="362439" y="801440"/>
                  <a:pt x="353961" y="1017639"/>
                </a:cubicBezTo>
                <a:cubicBezTo>
                  <a:pt x="352599" y="1052374"/>
                  <a:pt x="339213" y="1086115"/>
                  <a:pt x="339213" y="1120877"/>
                </a:cubicBezTo>
                <a:cubicBezTo>
                  <a:pt x="339213" y="1175178"/>
                  <a:pt x="349631" y="1228982"/>
                  <a:pt x="353961" y="1283110"/>
                </a:cubicBezTo>
                <a:cubicBezTo>
                  <a:pt x="373010" y="1521234"/>
                  <a:pt x="351134" y="1419289"/>
                  <a:pt x="383458" y="1548581"/>
                </a:cubicBezTo>
                <a:cubicBezTo>
                  <a:pt x="398695" y="1700956"/>
                  <a:pt x="398206" y="1646658"/>
                  <a:pt x="398206" y="1710813"/>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9792929" y="3023419"/>
            <a:ext cx="353961" cy="1209368"/>
          </a:xfrm>
          <a:custGeom>
            <a:avLst/>
            <a:gdLst>
              <a:gd name="connsiteX0" fmla="*/ 0 w 353961"/>
              <a:gd name="connsiteY0" fmla="*/ 14749 h 1209368"/>
              <a:gd name="connsiteX1" fmla="*/ 73742 w 353961"/>
              <a:gd name="connsiteY1" fmla="*/ 0 h 1209368"/>
              <a:gd name="connsiteX2" fmla="*/ 250723 w 353961"/>
              <a:gd name="connsiteY2" fmla="*/ 29497 h 1209368"/>
              <a:gd name="connsiteX3" fmla="*/ 294968 w 353961"/>
              <a:gd name="connsiteY3" fmla="*/ 58994 h 1209368"/>
              <a:gd name="connsiteX4" fmla="*/ 309716 w 353961"/>
              <a:gd name="connsiteY4" fmla="*/ 103239 h 1209368"/>
              <a:gd name="connsiteX5" fmla="*/ 339213 w 353961"/>
              <a:gd name="connsiteY5" fmla="*/ 147484 h 1209368"/>
              <a:gd name="connsiteX6" fmla="*/ 353961 w 353961"/>
              <a:gd name="connsiteY6" fmla="*/ 191729 h 1209368"/>
              <a:gd name="connsiteX7" fmla="*/ 309716 w 353961"/>
              <a:gd name="connsiteY7" fmla="*/ 427704 h 1209368"/>
              <a:gd name="connsiteX8" fmla="*/ 280219 w 353961"/>
              <a:gd name="connsiteY8" fmla="*/ 471949 h 1209368"/>
              <a:gd name="connsiteX9" fmla="*/ 265471 w 353961"/>
              <a:gd name="connsiteY9" fmla="*/ 516194 h 1209368"/>
              <a:gd name="connsiteX10" fmla="*/ 191729 w 353961"/>
              <a:gd name="connsiteY10" fmla="*/ 604684 h 1209368"/>
              <a:gd name="connsiteX11" fmla="*/ 162232 w 353961"/>
              <a:gd name="connsiteY11" fmla="*/ 693175 h 1209368"/>
              <a:gd name="connsiteX12" fmla="*/ 147484 w 353961"/>
              <a:gd name="connsiteY12" fmla="*/ 737420 h 1209368"/>
              <a:gd name="connsiteX13" fmla="*/ 132736 w 353961"/>
              <a:gd name="connsiteY13" fmla="*/ 796413 h 1209368"/>
              <a:gd name="connsiteX14" fmla="*/ 132736 w 353961"/>
              <a:gd name="connsiteY14" fmla="*/ 1194620 h 1209368"/>
              <a:gd name="connsiteX15" fmla="*/ 147484 w 353961"/>
              <a:gd name="connsiteY15" fmla="*/ 1209368 h 1209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53961" h="1209368">
                <a:moveTo>
                  <a:pt x="0" y="14749"/>
                </a:moveTo>
                <a:cubicBezTo>
                  <a:pt x="24581" y="9833"/>
                  <a:pt x="48675" y="0"/>
                  <a:pt x="73742" y="0"/>
                </a:cubicBezTo>
                <a:cubicBezTo>
                  <a:pt x="172528" y="0"/>
                  <a:pt x="181495" y="6422"/>
                  <a:pt x="250723" y="29497"/>
                </a:cubicBezTo>
                <a:cubicBezTo>
                  <a:pt x="265471" y="39329"/>
                  <a:pt x="283895" y="45153"/>
                  <a:pt x="294968" y="58994"/>
                </a:cubicBezTo>
                <a:cubicBezTo>
                  <a:pt x="304679" y="71133"/>
                  <a:pt x="302764" y="89334"/>
                  <a:pt x="309716" y="103239"/>
                </a:cubicBezTo>
                <a:cubicBezTo>
                  <a:pt x="317643" y="119093"/>
                  <a:pt x="329381" y="132736"/>
                  <a:pt x="339213" y="147484"/>
                </a:cubicBezTo>
                <a:cubicBezTo>
                  <a:pt x="344129" y="162232"/>
                  <a:pt x="353961" y="176183"/>
                  <a:pt x="353961" y="191729"/>
                </a:cubicBezTo>
                <a:cubicBezTo>
                  <a:pt x="353961" y="235842"/>
                  <a:pt x="343609" y="376866"/>
                  <a:pt x="309716" y="427704"/>
                </a:cubicBezTo>
                <a:lnTo>
                  <a:pt x="280219" y="471949"/>
                </a:lnTo>
                <a:cubicBezTo>
                  <a:pt x="275303" y="486697"/>
                  <a:pt x="272423" y="502289"/>
                  <a:pt x="265471" y="516194"/>
                </a:cubicBezTo>
                <a:cubicBezTo>
                  <a:pt x="244938" y="557259"/>
                  <a:pt x="224345" y="572068"/>
                  <a:pt x="191729" y="604684"/>
                </a:cubicBezTo>
                <a:lnTo>
                  <a:pt x="162232" y="693175"/>
                </a:lnTo>
                <a:cubicBezTo>
                  <a:pt x="157316" y="707923"/>
                  <a:pt x="151254" y="722338"/>
                  <a:pt x="147484" y="737420"/>
                </a:cubicBezTo>
                <a:lnTo>
                  <a:pt x="132736" y="796413"/>
                </a:lnTo>
                <a:cubicBezTo>
                  <a:pt x="114042" y="983346"/>
                  <a:pt x="107654" y="968886"/>
                  <a:pt x="132736" y="1194620"/>
                </a:cubicBezTo>
                <a:cubicBezTo>
                  <a:pt x="133504" y="1201530"/>
                  <a:pt x="142568" y="1204452"/>
                  <a:pt x="147484" y="1209368"/>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3" name="Straight Arrow Connector 22"/>
          <p:cNvCxnSpPr/>
          <p:nvPr/>
        </p:nvCxnSpPr>
        <p:spPr>
          <a:xfrm>
            <a:off x="6179574" y="3406877"/>
            <a:ext cx="0" cy="7816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9599969" y="3782961"/>
            <a:ext cx="0" cy="7152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987776" y="2934929"/>
            <a:ext cx="1731093" cy="1754326"/>
          </a:xfrm>
          <a:prstGeom prst="rect">
            <a:avLst/>
          </a:prstGeom>
          <a:noFill/>
        </p:spPr>
        <p:txBody>
          <a:bodyPr wrap="square" rtlCol="0">
            <a:spAutoFit/>
          </a:bodyPr>
          <a:lstStyle/>
          <a:p>
            <a:r>
              <a:rPr lang="en-GB" dirty="0"/>
              <a:t>12000J of PE lost before rope even starts to stretch and store elastic energy</a:t>
            </a:r>
          </a:p>
        </p:txBody>
      </p:sp>
      <p:sp>
        <p:nvSpPr>
          <p:cNvPr id="32" name="TextBox 31"/>
          <p:cNvSpPr txBox="1"/>
          <p:nvPr/>
        </p:nvSpPr>
        <p:spPr>
          <a:xfrm>
            <a:off x="7787710" y="3262585"/>
            <a:ext cx="1731093" cy="1200329"/>
          </a:xfrm>
          <a:prstGeom prst="rect">
            <a:avLst/>
          </a:prstGeom>
          <a:noFill/>
        </p:spPr>
        <p:txBody>
          <a:bodyPr wrap="square" rtlCol="0">
            <a:spAutoFit/>
          </a:bodyPr>
          <a:lstStyle/>
          <a:p>
            <a:r>
              <a:rPr lang="en-GB" dirty="0"/>
              <a:t>Further 24000J</a:t>
            </a:r>
          </a:p>
          <a:p>
            <a:r>
              <a:rPr lang="en-GB" dirty="0"/>
              <a:t>of PE lost, but transferred into</a:t>
            </a:r>
          </a:p>
          <a:p>
            <a:r>
              <a:rPr lang="en-GB" dirty="0"/>
              <a:t>Elastic energy.</a:t>
            </a:r>
          </a:p>
        </p:txBody>
      </p:sp>
      <p:sp>
        <p:nvSpPr>
          <p:cNvPr id="33" name="TextBox 32"/>
          <p:cNvSpPr txBox="1"/>
          <p:nvPr/>
        </p:nvSpPr>
        <p:spPr>
          <a:xfrm>
            <a:off x="309845" y="4734234"/>
            <a:ext cx="6312310" cy="1754326"/>
          </a:xfrm>
          <a:prstGeom prst="rect">
            <a:avLst/>
          </a:prstGeom>
          <a:noFill/>
        </p:spPr>
        <p:txBody>
          <a:bodyPr wrap="square" rtlCol="0">
            <a:spAutoFit/>
          </a:bodyPr>
          <a:lstStyle/>
          <a:p>
            <a:r>
              <a:rPr lang="en-GB" dirty="0"/>
              <a:t>2ai) GPE lost as KE gained as jumper descends.</a:t>
            </a:r>
          </a:p>
          <a:p>
            <a:r>
              <a:rPr lang="en-GB" dirty="0"/>
              <a:t>2aii)  GPE continues to be lost as jumper descends, KE lost as (s)he slows, Elastic PE gained as bungee stretches, until no KE left, as stationary at bottom of flight.</a:t>
            </a:r>
          </a:p>
          <a:p>
            <a:r>
              <a:rPr lang="en-GB" dirty="0"/>
              <a:t>2b)  Maximum KE = 12000J, as once elastic is taut, the jumper starts to slow down as KE converted to elastic potential energy.</a:t>
            </a:r>
          </a:p>
        </p:txBody>
      </p:sp>
    </p:spTree>
    <p:extLst>
      <p:ext uri="{BB962C8B-B14F-4D97-AF65-F5344CB8AC3E}">
        <p14:creationId xmlns:p14="http://schemas.microsoft.com/office/powerpoint/2010/main" val="14561011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2ECBBDF-907A-4A1A-AEE4-21D2170FE093}"/>
</file>

<file path=customXml/itemProps2.xml><?xml version="1.0" encoding="utf-8"?>
<ds:datastoreItem xmlns:ds="http://schemas.openxmlformats.org/officeDocument/2006/customXml" ds:itemID="{0EF24929-9EC6-4EA5-8098-E698CED64348}"/>
</file>

<file path=customXml/itemProps3.xml><?xml version="1.0" encoding="utf-8"?>
<ds:datastoreItem xmlns:ds="http://schemas.openxmlformats.org/officeDocument/2006/customXml" ds:itemID="{2DA371BE-6893-47C4-8EAA-4DA330FD1FE0}"/>
</file>

<file path=docProps/app.xml><?xml version="1.0" encoding="utf-8"?>
<Properties xmlns="http://schemas.openxmlformats.org/officeDocument/2006/extended-properties" xmlns:vt="http://schemas.openxmlformats.org/officeDocument/2006/docPropsVTypes">
  <Template/>
  <TotalTime>2256</TotalTime>
  <Words>5813</Words>
  <Application>Microsoft Office PowerPoint</Application>
  <PresentationFormat>Widescreen</PresentationFormat>
  <Paragraphs>469</Paragraphs>
  <Slides>48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Calibri</vt:lpstr>
      <vt:lpstr>Calibri Light</vt:lpstr>
      <vt:lpstr>Cambria Math</vt:lpstr>
      <vt:lpstr>Office Theme</vt:lpstr>
      <vt:lpstr>P1 Conservation and dissipation of energy 1.1 Changes in energy stores</vt:lpstr>
      <vt:lpstr>P1.1 Changes in energy stores</vt:lpstr>
      <vt:lpstr>.P1.1 Changes in energy stores (answers)</vt:lpstr>
      <vt:lpstr>.P1.1 Changes in energy stores (answers)</vt:lpstr>
      <vt:lpstr>P1.2  Conservation of energy</vt:lpstr>
      <vt:lpstr>P1.2  Conservation of energy</vt:lpstr>
      <vt:lpstr>P1.2  Conservation of energy (answers)</vt:lpstr>
      <vt:lpstr>P1.2  Conservation of energy (answers)</vt:lpstr>
      <vt:lpstr>P1.2  Conservation of energy (answers)</vt:lpstr>
      <vt:lpstr>P1.3  Energy and work</vt:lpstr>
      <vt:lpstr>P1.3  Energy and work</vt:lpstr>
      <vt:lpstr>P1.3  Energy and work (answers)</vt:lpstr>
      <vt:lpstr>P1.3  Energy and work (answers)</vt:lpstr>
      <vt:lpstr>P1.4 Gravitational potential energy stores</vt:lpstr>
      <vt:lpstr>P1.4 Gravitational potential energy stores</vt:lpstr>
      <vt:lpstr>P1.4 Gravitational potential energy stores</vt:lpstr>
      <vt:lpstr>P1.4 Gravitational potential energy stores (answers)</vt:lpstr>
      <vt:lpstr>P1.4 Gravitational potential energy stores</vt:lpstr>
      <vt:lpstr>P1.5  Kinetic energy and elastic energy stores</vt:lpstr>
      <vt:lpstr>P1.5  Kinetic energy and elastic energy stores</vt:lpstr>
      <vt:lpstr>P1.5  Kinetic energy and elastic energy stores</vt:lpstr>
      <vt:lpstr>P1.5  Kinetic energy &amp; elastic energy stores</vt:lpstr>
      <vt:lpstr>P1.5  KE and Elastic PE stores</vt:lpstr>
      <vt:lpstr>P1.5  KE and Elastic PE stores</vt:lpstr>
      <vt:lpstr>P1.6  Energy Dissipation</vt:lpstr>
      <vt:lpstr>P1.6  Energy dissipation</vt:lpstr>
      <vt:lpstr>P1.6  Energy dissipation (answers)</vt:lpstr>
      <vt:lpstr>P1.6 Energy dissipation</vt:lpstr>
      <vt:lpstr>P1.6 Energy dissipation</vt:lpstr>
      <vt:lpstr>P1.6 Energy dissipation</vt:lpstr>
      <vt:lpstr>P1.7  Energy and efficiency</vt:lpstr>
      <vt:lpstr>P1.7  Energy and efficiency</vt:lpstr>
      <vt:lpstr>P1.7  Energy and efficiency</vt:lpstr>
      <vt:lpstr>P1.7  Energy and efficiency</vt:lpstr>
      <vt:lpstr>P1.7  Energy and efficiency</vt:lpstr>
      <vt:lpstr>P1.8  Electrical appliances</vt:lpstr>
      <vt:lpstr>P1.8  Electrical appliances</vt:lpstr>
      <vt:lpstr>P1.8  Electrical appliances</vt:lpstr>
      <vt:lpstr>P1.8  Electrical appliances (answers)</vt:lpstr>
      <vt:lpstr>P1.8  Electrical appliances (answers)</vt:lpstr>
      <vt:lpstr>P1.9  Energy and Power </vt:lpstr>
      <vt:lpstr>P1.9 Energy and Power</vt:lpstr>
      <vt:lpstr>P1.9 Energy and Power</vt:lpstr>
      <vt:lpstr>P1.9 Energy and Power (answers)</vt:lpstr>
      <vt:lpstr>P1.9 Energy and Power</vt:lpstr>
      <vt:lpstr>P1.9  Energy and power</vt:lpstr>
      <vt:lpstr>P1 Conservation and dissipation of energy</vt:lpstr>
      <vt:lpstr>. 2.  A bungee jumper jumps, from a platform and transforms 12000J from his gravitational potential energy store before the rope attached to him becomes taut and starts to stretch.  He then transfers a further 24000J from his gravitational potential energy store before he stops falling and begins to rise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Physics for GCSE Combined Science…problems solved to cover ‘getting to know you’ start</dc:title>
  <dc:creator>Peter Walker</dc:creator>
  <cp:lastModifiedBy>Peter Walker</cp:lastModifiedBy>
  <cp:revision>84</cp:revision>
  <dcterms:created xsi:type="dcterms:W3CDTF">2016-09-29T19:06:02Z</dcterms:created>
  <dcterms:modified xsi:type="dcterms:W3CDTF">2017-11-12T14:49:47Z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