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41" r:id="rId2"/>
    <p:sldId id="297" r:id="rId3"/>
    <p:sldId id="298" r:id="rId4"/>
    <p:sldId id="340" r:id="rId5"/>
    <p:sldId id="342" r:id="rId6"/>
    <p:sldId id="343" r:id="rId7"/>
    <p:sldId id="344" r:id="rId8"/>
    <p:sldId id="348" r:id="rId9"/>
    <p:sldId id="345" r:id="rId10"/>
    <p:sldId id="349" r:id="rId11"/>
    <p:sldId id="346" r:id="rId12"/>
    <p:sldId id="351" r:id="rId13"/>
    <p:sldId id="34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2431225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1438773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56DB89-0EA5-48D0-9ABC-E5F44A596A2C}"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1493119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B56DB89-0EA5-48D0-9ABC-E5F44A596A2C}" type="datetimeFigureOut">
              <a:rPr lang="en-GB" smtClean="0"/>
              <a:t>17/10/2020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482033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B56DB89-0EA5-48D0-9ABC-E5F44A596A2C}" type="datetimeFigureOut">
              <a:rPr lang="en-GB" smtClean="0"/>
              <a:t>17/10/2020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3942680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B56DB89-0EA5-48D0-9ABC-E5F44A596A2C}" type="datetimeFigureOut">
              <a:rPr lang="en-GB" smtClean="0"/>
              <a:t>17/10/2020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2418113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56DB89-0EA5-48D0-9ABC-E5F44A596A2C}" type="datetimeFigureOut">
              <a:rPr lang="en-GB" smtClean="0"/>
              <a:t>17/10/2020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4259690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56DB89-0EA5-48D0-9ABC-E5F44A596A2C}" type="datetimeFigureOut">
              <a:rPr lang="en-GB" smtClean="0"/>
              <a:t>17/10/2020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3708092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56DB89-0EA5-48D0-9ABC-E5F44A596A2C}" type="datetimeFigureOut">
              <a:rPr lang="en-GB" smtClean="0"/>
              <a:t>17/10/2020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1437037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951902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4260286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56DB89-0EA5-48D0-9ABC-E5F44A596A2C}" type="datetimeFigureOut">
              <a:rPr lang="en-GB" smtClean="0"/>
              <a:t>17/10/2020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8C1C7D-ABEB-4D55-B5DC-0500440BACB4}" type="slidenum">
              <a:rPr lang="en-GB" smtClean="0"/>
              <a:t>‹#›</a:t>
            </a:fld>
            <a:endParaRPr lang="en-GB"/>
          </a:p>
        </p:txBody>
      </p:sp>
    </p:spTree>
    <p:extLst>
      <p:ext uri="{BB962C8B-B14F-4D97-AF65-F5344CB8AC3E}">
        <p14:creationId xmlns:p14="http://schemas.microsoft.com/office/powerpoint/2010/main" val="10119215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Bm5YOYrRejY"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 Conservation and dissipation of energy</a:t>
            </a:r>
          </a:p>
        </p:txBody>
      </p:sp>
      <p:sp>
        <p:nvSpPr>
          <p:cNvPr id="3" name="Content Placeholder 2"/>
          <p:cNvSpPr>
            <a:spLocks noGrp="1"/>
          </p:cNvSpPr>
          <p:nvPr>
            <p:ph sz="half" idx="1"/>
          </p:nvPr>
        </p:nvSpPr>
        <p:spPr>
          <a:xfrm>
            <a:off x="838200" y="1342103"/>
            <a:ext cx="5181600" cy="4834860"/>
          </a:xfrm>
        </p:spPr>
        <p:txBody>
          <a:bodyPr>
            <a:normAutofit fontScale="77500" lnSpcReduction="20000"/>
          </a:bodyPr>
          <a:lstStyle/>
          <a:p>
            <a:pPr marL="0" indent="0">
              <a:buNone/>
            </a:pPr>
            <a:r>
              <a:rPr lang="en-GB" dirty="0"/>
              <a:t>1.  An electric fan heater contains an electric heater and a fan driven by an electric motor.</a:t>
            </a:r>
          </a:p>
          <a:p>
            <a:pPr marL="0" indent="0">
              <a:buNone/>
            </a:pPr>
            <a:r>
              <a:rPr lang="en-GB" dirty="0"/>
              <a:t>1a) Describe the energy transfers that take place in the fan heater when it is operating normally.</a:t>
            </a:r>
          </a:p>
          <a:p>
            <a:pPr marL="0" indent="0">
              <a:buNone/>
            </a:pPr>
            <a:r>
              <a:rPr lang="en-GB" dirty="0"/>
              <a:t>1b) With reference to the fan heater, explain what is meant by </a:t>
            </a:r>
          </a:p>
          <a:p>
            <a:pPr marL="0" indent="0">
              <a:buNone/>
            </a:pPr>
            <a:r>
              <a:rPr lang="en-GB" dirty="0"/>
              <a:t>i) useful energy</a:t>
            </a:r>
          </a:p>
          <a:p>
            <a:pPr marL="0" indent="0">
              <a:buNone/>
            </a:pPr>
            <a:r>
              <a:rPr lang="en-GB" dirty="0"/>
              <a:t>ii) wasted energy</a:t>
            </a:r>
          </a:p>
          <a:p>
            <a:pPr marL="0" indent="0">
              <a:buNone/>
            </a:pPr>
            <a:endParaRPr lang="en-GB" dirty="0"/>
          </a:p>
          <a:p>
            <a:pPr marL="0" indent="0">
              <a:buNone/>
            </a:pPr>
            <a:r>
              <a:rPr lang="en-GB" dirty="0"/>
              <a:t>2.  A bungee jumper jumps, from a platform and transforms 12000J from his gravitational potential energy store before the rope attached to him becomes taut and starts to stretch. </a:t>
            </a:r>
          </a:p>
        </p:txBody>
      </p:sp>
      <p:sp>
        <p:nvSpPr>
          <p:cNvPr id="4" name="Content Placeholder 3"/>
          <p:cNvSpPr>
            <a:spLocks noGrp="1"/>
          </p:cNvSpPr>
          <p:nvPr>
            <p:ph sz="half" idx="2"/>
          </p:nvPr>
        </p:nvSpPr>
        <p:spPr>
          <a:xfrm>
            <a:off x="6172200" y="1342103"/>
            <a:ext cx="5181600" cy="4834860"/>
          </a:xfrm>
        </p:spPr>
        <p:txBody>
          <a:bodyPr>
            <a:normAutofit fontScale="77500" lnSpcReduction="20000"/>
          </a:bodyPr>
          <a:lstStyle/>
          <a:p>
            <a:pPr marL="0" indent="0">
              <a:buNone/>
            </a:pPr>
            <a:r>
              <a:rPr lang="en-GB" dirty="0"/>
              <a:t>He then transfers a further 24000J from his gravitational potential energy store before he stops falling and begins to rise.</a:t>
            </a:r>
          </a:p>
          <a:p>
            <a:pPr marL="0" indent="0">
              <a:buNone/>
            </a:pPr>
            <a:endParaRPr lang="en-GB" dirty="0"/>
          </a:p>
          <a:p>
            <a:pPr marL="0" indent="0">
              <a:buNone/>
            </a:pPr>
            <a:r>
              <a:rPr lang="en-GB" dirty="0"/>
              <a:t>2a)  Describe the energy transfers and changes to the jumper’s energy stores:</a:t>
            </a:r>
          </a:p>
          <a:p>
            <a:pPr marL="0" indent="0">
              <a:buNone/>
            </a:pPr>
            <a:r>
              <a:rPr lang="en-GB" dirty="0"/>
              <a:t>i)  after he jumps, before the rope starts to stretch</a:t>
            </a:r>
          </a:p>
          <a:p>
            <a:pPr marL="0" indent="0">
              <a:buNone/>
            </a:pPr>
            <a:r>
              <a:rPr lang="en-GB" dirty="0"/>
              <a:t>ii)  Calculate the maximum value of his kinetic energy store during his descent.</a:t>
            </a:r>
          </a:p>
          <a:p>
            <a:endParaRPr lang="en-GB" dirty="0"/>
          </a:p>
          <a:p>
            <a:endParaRPr lang="en-GB" dirty="0"/>
          </a:p>
          <a:p>
            <a:endParaRPr lang="en-GB" dirty="0"/>
          </a:p>
        </p:txBody>
      </p:sp>
    </p:spTree>
    <p:extLst>
      <p:ext uri="{BB962C8B-B14F-4D97-AF65-F5344CB8AC3E}">
        <p14:creationId xmlns:p14="http://schemas.microsoft.com/office/powerpoint/2010/main" val="2627672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 Conservation and dissipation of energy</a:t>
            </a:r>
          </a:p>
        </p:txBody>
      </p:sp>
      <p:sp>
        <p:nvSpPr>
          <p:cNvPr id="3" name="Content Placeholder 2"/>
          <p:cNvSpPr>
            <a:spLocks noGrp="1"/>
          </p:cNvSpPr>
          <p:nvPr>
            <p:ph sz="half" idx="1"/>
          </p:nvPr>
        </p:nvSpPr>
        <p:spPr>
          <a:xfrm>
            <a:off x="838200" y="1342103"/>
            <a:ext cx="5181600" cy="4834860"/>
          </a:xfrm>
        </p:spPr>
        <p:txBody>
          <a:bodyPr>
            <a:normAutofit lnSpcReduction="10000"/>
          </a:bodyPr>
          <a:lstStyle/>
          <a:p>
            <a:pPr marL="0" indent="0">
              <a:buNone/>
            </a:pPr>
            <a:r>
              <a:rPr lang="en-GB" dirty="0"/>
              <a:t>1.  An electric fan heater contains an electric heater and a fan driven by an electric motor.</a:t>
            </a:r>
          </a:p>
          <a:p>
            <a:pPr marL="0" indent="0">
              <a:buNone/>
            </a:pPr>
            <a:r>
              <a:rPr lang="en-GB" dirty="0"/>
              <a:t>a) </a:t>
            </a:r>
            <a:r>
              <a:rPr lang="en-GB" dirty="0">
                <a:solidFill>
                  <a:srgbClr val="FF0000"/>
                </a:solidFill>
              </a:rPr>
              <a:t>Operating normally:</a:t>
            </a:r>
          </a:p>
          <a:p>
            <a:pPr marL="0" indent="0">
              <a:buNone/>
            </a:pPr>
            <a:r>
              <a:rPr lang="en-GB" dirty="0">
                <a:solidFill>
                  <a:srgbClr val="FF0000"/>
                </a:solidFill>
              </a:rPr>
              <a:t>(heater) electricity =&gt; heat,</a:t>
            </a:r>
          </a:p>
          <a:p>
            <a:pPr marL="0" indent="0">
              <a:buNone/>
            </a:pPr>
            <a:r>
              <a:rPr lang="en-GB" dirty="0">
                <a:solidFill>
                  <a:srgbClr val="FF0000"/>
                </a:solidFill>
              </a:rPr>
              <a:t>(fan) electricity =&gt; kinetic energy &amp; sound</a:t>
            </a:r>
          </a:p>
          <a:p>
            <a:pPr marL="0" indent="0">
              <a:buNone/>
            </a:pPr>
            <a:r>
              <a:rPr lang="en-GB" dirty="0"/>
              <a:t>b) i) For the fan heater, </a:t>
            </a:r>
            <a:r>
              <a:rPr lang="en-GB" dirty="0">
                <a:solidFill>
                  <a:srgbClr val="FF0000"/>
                </a:solidFill>
              </a:rPr>
              <a:t>the useful energy is the heat and the movement (of the air).</a:t>
            </a:r>
          </a:p>
          <a:p>
            <a:pPr marL="0" indent="0">
              <a:buNone/>
            </a:pPr>
            <a:r>
              <a:rPr lang="en-GB" dirty="0"/>
              <a:t>ii)  </a:t>
            </a:r>
            <a:r>
              <a:rPr lang="en-GB" dirty="0">
                <a:solidFill>
                  <a:srgbClr val="FF0000"/>
                </a:solidFill>
              </a:rPr>
              <a:t>The wasted energy is the noise.</a:t>
            </a:r>
          </a:p>
        </p:txBody>
      </p:sp>
      <p:sp>
        <p:nvSpPr>
          <p:cNvPr id="4" name="Content Placeholder 3"/>
          <p:cNvSpPr>
            <a:spLocks noGrp="1"/>
          </p:cNvSpPr>
          <p:nvPr>
            <p:ph sz="half" idx="2"/>
          </p:nvPr>
        </p:nvSpPr>
        <p:spPr>
          <a:xfrm>
            <a:off x="6172200" y="1342103"/>
            <a:ext cx="5181600" cy="4834860"/>
          </a:xfrm>
        </p:spPr>
        <p:txBody>
          <a:bodyPr>
            <a:normAutofit lnSpcReduction="10000"/>
          </a:bodyPr>
          <a:lstStyle/>
          <a:p>
            <a:endParaRPr lang="en-GB" dirty="0"/>
          </a:p>
        </p:txBody>
      </p:sp>
    </p:spTree>
    <p:extLst>
      <p:ext uri="{BB962C8B-B14F-4D97-AF65-F5344CB8AC3E}">
        <p14:creationId xmlns:p14="http://schemas.microsoft.com/office/powerpoint/2010/main" val="2830920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9845" y="350273"/>
            <a:ext cx="9144000" cy="1401096"/>
          </a:xfrm>
        </p:spPr>
        <p:txBody>
          <a:bodyPr>
            <a:noAutofit/>
          </a:bodyPr>
          <a:lstStyle/>
          <a:p>
            <a:pPr algn="l"/>
            <a:r>
              <a:rPr lang="en-GB" sz="2000" dirty="0"/>
              <a:t>2.  A bungee jumper jumps, from a platform and transforms 12000J from his gravitational potential energy store before the rope attached to him becomes taut and starts to stretch.  He then transfers a further 24000J from his gravitational potential energy store before he stops falling and begins to rise</a:t>
            </a:r>
          </a:p>
        </p:txBody>
      </p:sp>
      <p:sp>
        <p:nvSpPr>
          <p:cNvPr id="5" name="Rectangle 4"/>
          <p:cNvSpPr/>
          <p:nvPr/>
        </p:nvSpPr>
        <p:spPr>
          <a:xfrm>
            <a:off x="2079523" y="3023419"/>
            <a:ext cx="855406" cy="1327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635910" y="3052916"/>
            <a:ext cx="855406" cy="1327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6826046" y="3052916"/>
            <a:ext cx="855406" cy="1327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9057969" y="3038168"/>
            <a:ext cx="855406" cy="1327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Heart 10"/>
          <p:cNvSpPr/>
          <p:nvPr/>
        </p:nvSpPr>
        <p:spPr>
          <a:xfrm rot="10800000" flipV="1">
            <a:off x="2424265" y="2518287"/>
            <a:ext cx="593623" cy="505132"/>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art 11"/>
          <p:cNvSpPr/>
          <p:nvPr/>
        </p:nvSpPr>
        <p:spPr>
          <a:xfrm rot="10800000">
            <a:off x="5491316" y="3782961"/>
            <a:ext cx="427703" cy="442452"/>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miley Face 3"/>
          <p:cNvSpPr/>
          <p:nvPr/>
        </p:nvSpPr>
        <p:spPr>
          <a:xfrm>
            <a:off x="2385551" y="2061087"/>
            <a:ext cx="671052" cy="49407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miley Face 13"/>
          <p:cNvSpPr/>
          <p:nvPr/>
        </p:nvSpPr>
        <p:spPr>
          <a:xfrm rot="10800000">
            <a:off x="5369641" y="4225413"/>
            <a:ext cx="671052" cy="49407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Heart 14"/>
          <p:cNvSpPr/>
          <p:nvPr/>
        </p:nvSpPr>
        <p:spPr>
          <a:xfrm rot="10800000">
            <a:off x="7502627" y="4719485"/>
            <a:ext cx="427703" cy="442452"/>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Smiley Face 15"/>
          <p:cNvSpPr/>
          <p:nvPr/>
        </p:nvSpPr>
        <p:spPr>
          <a:xfrm rot="10800000">
            <a:off x="7380952" y="5161937"/>
            <a:ext cx="671052" cy="49407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Heart 17"/>
          <p:cNvSpPr/>
          <p:nvPr/>
        </p:nvSpPr>
        <p:spPr>
          <a:xfrm rot="10800000">
            <a:off x="9721644" y="4188542"/>
            <a:ext cx="427703" cy="442452"/>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Smiley Face 18"/>
          <p:cNvSpPr/>
          <p:nvPr/>
        </p:nvSpPr>
        <p:spPr>
          <a:xfrm rot="10800000">
            <a:off x="9599969" y="4630994"/>
            <a:ext cx="671052" cy="49407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7"/>
          <p:cNvSpPr/>
          <p:nvPr/>
        </p:nvSpPr>
        <p:spPr>
          <a:xfrm>
            <a:off x="1945394" y="2639961"/>
            <a:ext cx="812554" cy="429816"/>
          </a:xfrm>
          <a:custGeom>
            <a:avLst/>
            <a:gdLst>
              <a:gd name="connsiteX0" fmla="*/ 812554 w 812554"/>
              <a:gd name="connsiteY0" fmla="*/ 353962 h 429816"/>
              <a:gd name="connsiteX1" fmla="*/ 738812 w 812554"/>
              <a:gd name="connsiteY1" fmla="*/ 412955 h 429816"/>
              <a:gd name="connsiteX2" fmla="*/ 429096 w 812554"/>
              <a:gd name="connsiteY2" fmla="*/ 368710 h 429816"/>
              <a:gd name="connsiteX3" fmla="*/ 325858 w 812554"/>
              <a:gd name="connsiteY3" fmla="*/ 235974 h 429816"/>
              <a:gd name="connsiteX4" fmla="*/ 325858 w 812554"/>
              <a:gd name="connsiteY4" fmla="*/ 73742 h 429816"/>
              <a:gd name="connsiteX5" fmla="*/ 414348 w 812554"/>
              <a:gd name="connsiteY5" fmla="*/ 88491 h 429816"/>
              <a:gd name="connsiteX6" fmla="*/ 458593 w 812554"/>
              <a:gd name="connsiteY6" fmla="*/ 117987 h 429816"/>
              <a:gd name="connsiteX7" fmla="*/ 488090 w 812554"/>
              <a:gd name="connsiteY7" fmla="*/ 162233 h 429816"/>
              <a:gd name="connsiteX8" fmla="*/ 517587 w 812554"/>
              <a:gd name="connsiteY8" fmla="*/ 294968 h 429816"/>
              <a:gd name="connsiteX9" fmla="*/ 414348 w 812554"/>
              <a:gd name="connsiteY9" fmla="*/ 368710 h 429816"/>
              <a:gd name="connsiteX10" fmla="*/ 370103 w 812554"/>
              <a:gd name="connsiteY10" fmla="*/ 383458 h 429816"/>
              <a:gd name="connsiteX11" fmla="*/ 237367 w 812554"/>
              <a:gd name="connsiteY11" fmla="*/ 368710 h 429816"/>
              <a:gd name="connsiteX12" fmla="*/ 193122 w 812554"/>
              <a:gd name="connsiteY12" fmla="*/ 353962 h 429816"/>
              <a:gd name="connsiteX13" fmla="*/ 163625 w 812554"/>
              <a:gd name="connsiteY13" fmla="*/ 309716 h 429816"/>
              <a:gd name="connsiteX14" fmla="*/ 163625 w 812554"/>
              <a:gd name="connsiteY14" fmla="*/ 88491 h 429816"/>
              <a:gd name="connsiteX15" fmla="*/ 178374 w 812554"/>
              <a:gd name="connsiteY15" fmla="*/ 44245 h 429816"/>
              <a:gd name="connsiteX16" fmla="*/ 266864 w 812554"/>
              <a:gd name="connsiteY16" fmla="*/ 0 h 429816"/>
              <a:gd name="connsiteX17" fmla="*/ 370103 w 812554"/>
              <a:gd name="connsiteY17" fmla="*/ 29497 h 429816"/>
              <a:gd name="connsiteX18" fmla="*/ 443845 w 812554"/>
              <a:gd name="connsiteY18" fmla="*/ 117987 h 429816"/>
              <a:gd name="connsiteX19" fmla="*/ 429096 w 812554"/>
              <a:gd name="connsiteY19" fmla="*/ 221226 h 429816"/>
              <a:gd name="connsiteX20" fmla="*/ 325858 w 812554"/>
              <a:gd name="connsiteY20" fmla="*/ 339213 h 429816"/>
              <a:gd name="connsiteX21" fmla="*/ 281612 w 812554"/>
              <a:gd name="connsiteY21" fmla="*/ 353962 h 429816"/>
              <a:gd name="connsiteX22" fmla="*/ 134129 w 812554"/>
              <a:gd name="connsiteY22" fmla="*/ 324465 h 429816"/>
              <a:gd name="connsiteX23" fmla="*/ 89883 w 812554"/>
              <a:gd name="connsiteY23" fmla="*/ 294968 h 429816"/>
              <a:gd name="connsiteX24" fmla="*/ 30890 w 812554"/>
              <a:gd name="connsiteY24" fmla="*/ 265471 h 429816"/>
              <a:gd name="connsiteX25" fmla="*/ 1393 w 812554"/>
              <a:gd name="connsiteY25" fmla="*/ 221226 h 429816"/>
              <a:gd name="connsiteX26" fmla="*/ 60387 w 812554"/>
              <a:gd name="connsiteY26" fmla="*/ 88491 h 429816"/>
              <a:gd name="connsiteX27" fmla="*/ 104632 w 812554"/>
              <a:gd name="connsiteY27" fmla="*/ 73742 h 429816"/>
              <a:gd name="connsiteX28" fmla="*/ 148877 w 812554"/>
              <a:gd name="connsiteY28" fmla="*/ 44245 h 429816"/>
              <a:gd name="connsiteX29" fmla="*/ 266864 w 812554"/>
              <a:gd name="connsiteY29" fmla="*/ 88491 h 429816"/>
              <a:gd name="connsiteX30" fmla="*/ 325858 w 812554"/>
              <a:gd name="connsiteY30" fmla="*/ 176981 h 429816"/>
              <a:gd name="connsiteX31" fmla="*/ 340606 w 812554"/>
              <a:gd name="connsiteY31" fmla="*/ 221226 h 429816"/>
              <a:gd name="connsiteX32" fmla="*/ 370103 w 812554"/>
              <a:gd name="connsiteY32" fmla="*/ 265471 h 429816"/>
              <a:gd name="connsiteX33" fmla="*/ 384851 w 812554"/>
              <a:gd name="connsiteY33" fmla="*/ 324465 h 429816"/>
              <a:gd name="connsiteX34" fmla="*/ 414348 w 812554"/>
              <a:gd name="connsiteY34" fmla="*/ 398207 h 429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812554" h="429816">
                <a:moveTo>
                  <a:pt x="812554" y="353962"/>
                </a:moveTo>
                <a:cubicBezTo>
                  <a:pt x="787973" y="373626"/>
                  <a:pt x="770026" y="408884"/>
                  <a:pt x="738812" y="412955"/>
                </a:cubicBezTo>
                <a:cubicBezTo>
                  <a:pt x="521714" y="441272"/>
                  <a:pt x="533868" y="438559"/>
                  <a:pt x="429096" y="368710"/>
                </a:cubicBezTo>
                <a:cubicBezTo>
                  <a:pt x="358533" y="262865"/>
                  <a:pt x="395170" y="305288"/>
                  <a:pt x="325858" y="235974"/>
                </a:cubicBezTo>
                <a:cubicBezTo>
                  <a:pt x="310022" y="188468"/>
                  <a:pt x="279996" y="119604"/>
                  <a:pt x="325858" y="73742"/>
                </a:cubicBezTo>
                <a:cubicBezTo>
                  <a:pt x="347003" y="52597"/>
                  <a:pt x="384851" y="83575"/>
                  <a:pt x="414348" y="88491"/>
                </a:cubicBezTo>
                <a:cubicBezTo>
                  <a:pt x="429096" y="98323"/>
                  <a:pt x="446059" y="105453"/>
                  <a:pt x="458593" y="117987"/>
                </a:cubicBezTo>
                <a:cubicBezTo>
                  <a:pt x="471127" y="130521"/>
                  <a:pt x="480163" y="146379"/>
                  <a:pt x="488090" y="162233"/>
                </a:cubicBezTo>
                <a:cubicBezTo>
                  <a:pt x="506242" y="198538"/>
                  <a:pt x="511923" y="260985"/>
                  <a:pt x="517587" y="294968"/>
                </a:cubicBezTo>
                <a:cubicBezTo>
                  <a:pt x="504230" y="304985"/>
                  <a:pt x="435910" y="357929"/>
                  <a:pt x="414348" y="368710"/>
                </a:cubicBezTo>
                <a:cubicBezTo>
                  <a:pt x="400443" y="375662"/>
                  <a:pt x="384851" y="378542"/>
                  <a:pt x="370103" y="383458"/>
                </a:cubicBezTo>
                <a:cubicBezTo>
                  <a:pt x="325858" y="378542"/>
                  <a:pt x="281279" y="376028"/>
                  <a:pt x="237367" y="368710"/>
                </a:cubicBezTo>
                <a:cubicBezTo>
                  <a:pt x="222032" y="366154"/>
                  <a:pt x="205261" y="363674"/>
                  <a:pt x="193122" y="353962"/>
                </a:cubicBezTo>
                <a:cubicBezTo>
                  <a:pt x="179281" y="342889"/>
                  <a:pt x="173457" y="324465"/>
                  <a:pt x="163625" y="309716"/>
                </a:cubicBezTo>
                <a:cubicBezTo>
                  <a:pt x="137959" y="207049"/>
                  <a:pt x="141011" y="246786"/>
                  <a:pt x="163625" y="88491"/>
                </a:cubicBezTo>
                <a:cubicBezTo>
                  <a:pt x="165824" y="73101"/>
                  <a:pt x="168662" y="56385"/>
                  <a:pt x="178374" y="44245"/>
                </a:cubicBezTo>
                <a:cubicBezTo>
                  <a:pt x="199165" y="18256"/>
                  <a:pt x="237719" y="9715"/>
                  <a:pt x="266864" y="0"/>
                </a:cubicBezTo>
                <a:cubicBezTo>
                  <a:pt x="274727" y="1966"/>
                  <a:pt x="357410" y="21035"/>
                  <a:pt x="370103" y="29497"/>
                </a:cubicBezTo>
                <a:cubicBezTo>
                  <a:pt x="404170" y="52208"/>
                  <a:pt x="422080" y="85340"/>
                  <a:pt x="443845" y="117987"/>
                </a:cubicBezTo>
                <a:cubicBezTo>
                  <a:pt x="438929" y="152400"/>
                  <a:pt x="441575" y="188781"/>
                  <a:pt x="429096" y="221226"/>
                </a:cubicBezTo>
                <a:cubicBezTo>
                  <a:pt x="408027" y="276005"/>
                  <a:pt x="375721" y="314281"/>
                  <a:pt x="325858" y="339213"/>
                </a:cubicBezTo>
                <a:cubicBezTo>
                  <a:pt x="311953" y="346166"/>
                  <a:pt x="296361" y="349046"/>
                  <a:pt x="281612" y="353962"/>
                </a:cubicBezTo>
                <a:cubicBezTo>
                  <a:pt x="243570" y="348527"/>
                  <a:pt x="175313" y="345057"/>
                  <a:pt x="134129" y="324465"/>
                </a:cubicBezTo>
                <a:cubicBezTo>
                  <a:pt x="118275" y="316538"/>
                  <a:pt x="105273" y="303762"/>
                  <a:pt x="89883" y="294968"/>
                </a:cubicBezTo>
                <a:cubicBezTo>
                  <a:pt x="70794" y="284060"/>
                  <a:pt x="50554" y="275303"/>
                  <a:pt x="30890" y="265471"/>
                </a:cubicBezTo>
                <a:cubicBezTo>
                  <a:pt x="21058" y="250723"/>
                  <a:pt x="3351" y="238843"/>
                  <a:pt x="1393" y="221226"/>
                </a:cubicBezTo>
                <a:cubicBezTo>
                  <a:pt x="-5404" y="160060"/>
                  <a:pt x="12415" y="120473"/>
                  <a:pt x="60387" y="88491"/>
                </a:cubicBezTo>
                <a:cubicBezTo>
                  <a:pt x="73322" y="79868"/>
                  <a:pt x="90727" y="80695"/>
                  <a:pt x="104632" y="73742"/>
                </a:cubicBezTo>
                <a:cubicBezTo>
                  <a:pt x="120486" y="65815"/>
                  <a:pt x="134129" y="54077"/>
                  <a:pt x="148877" y="44245"/>
                </a:cubicBezTo>
                <a:cubicBezTo>
                  <a:pt x="193501" y="53170"/>
                  <a:pt x="234641" y="51665"/>
                  <a:pt x="266864" y="88491"/>
                </a:cubicBezTo>
                <a:cubicBezTo>
                  <a:pt x="290209" y="115170"/>
                  <a:pt x="325858" y="176981"/>
                  <a:pt x="325858" y="176981"/>
                </a:cubicBezTo>
                <a:cubicBezTo>
                  <a:pt x="330774" y="191729"/>
                  <a:pt x="333654" y="207321"/>
                  <a:pt x="340606" y="221226"/>
                </a:cubicBezTo>
                <a:cubicBezTo>
                  <a:pt x="348533" y="237080"/>
                  <a:pt x="363121" y="249179"/>
                  <a:pt x="370103" y="265471"/>
                </a:cubicBezTo>
                <a:cubicBezTo>
                  <a:pt x="378088" y="284102"/>
                  <a:pt x="379282" y="304975"/>
                  <a:pt x="384851" y="324465"/>
                </a:cubicBezTo>
                <a:cubicBezTo>
                  <a:pt x="396999" y="366984"/>
                  <a:pt x="396945" y="363399"/>
                  <a:pt x="414348" y="398207"/>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reeform 9"/>
          <p:cNvSpPr/>
          <p:nvPr/>
        </p:nvSpPr>
        <p:spPr>
          <a:xfrm>
            <a:off x="5088194" y="2934929"/>
            <a:ext cx="811418" cy="884903"/>
          </a:xfrm>
          <a:custGeom>
            <a:avLst/>
            <a:gdLst>
              <a:gd name="connsiteX0" fmla="*/ 0 w 811418"/>
              <a:gd name="connsiteY0" fmla="*/ 103239 h 884903"/>
              <a:gd name="connsiteX1" fmla="*/ 73741 w 811418"/>
              <a:gd name="connsiteY1" fmla="*/ 44245 h 884903"/>
              <a:gd name="connsiteX2" fmla="*/ 117987 w 811418"/>
              <a:gd name="connsiteY2" fmla="*/ 29497 h 884903"/>
              <a:gd name="connsiteX3" fmla="*/ 162232 w 811418"/>
              <a:gd name="connsiteY3" fmla="*/ 0 h 884903"/>
              <a:gd name="connsiteX4" fmla="*/ 516193 w 811418"/>
              <a:gd name="connsiteY4" fmla="*/ 14748 h 884903"/>
              <a:gd name="connsiteX5" fmla="*/ 619432 w 811418"/>
              <a:gd name="connsiteY5" fmla="*/ 44245 h 884903"/>
              <a:gd name="connsiteX6" fmla="*/ 648929 w 811418"/>
              <a:gd name="connsiteY6" fmla="*/ 88490 h 884903"/>
              <a:gd name="connsiteX7" fmla="*/ 722671 w 811418"/>
              <a:gd name="connsiteY7" fmla="*/ 162232 h 884903"/>
              <a:gd name="connsiteX8" fmla="*/ 707922 w 811418"/>
              <a:gd name="connsiteY8" fmla="*/ 206477 h 884903"/>
              <a:gd name="connsiteX9" fmla="*/ 663677 w 811418"/>
              <a:gd name="connsiteY9" fmla="*/ 221226 h 884903"/>
              <a:gd name="connsiteX10" fmla="*/ 575187 w 811418"/>
              <a:gd name="connsiteY10" fmla="*/ 265471 h 884903"/>
              <a:gd name="connsiteX11" fmla="*/ 545690 w 811418"/>
              <a:gd name="connsiteY11" fmla="*/ 309716 h 884903"/>
              <a:gd name="connsiteX12" fmla="*/ 560438 w 811418"/>
              <a:gd name="connsiteY12" fmla="*/ 353961 h 884903"/>
              <a:gd name="connsiteX13" fmla="*/ 766916 w 811418"/>
              <a:gd name="connsiteY13" fmla="*/ 398206 h 884903"/>
              <a:gd name="connsiteX14" fmla="*/ 811161 w 811418"/>
              <a:gd name="connsiteY14" fmla="*/ 427703 h 884903"/>
              <a:gd name="connsiteX15" fmla="*/ 766916 w 811418"/>
              <a:gd name="connsiteY15" fmla="*/ 457200 h 884903"/>
              <a:gd name="connsiteX16" fmla="*/ 634180 w 811418"/>
              <a:gd name="connsiteY16" fmla="*/ 471948 h 884903"/>
              <a:gd name="connsiteX17" fmla="*/ 530941 w 811418"/>
              <a:gd name="connsiteY17" fmla="*/ 486697 h 884903"/>
              <a:gd name="connsiteX18" fmla="*/ 427703 w 811418"/>
              <a:gd name="connsiteY18" fmla="*/ 516194 h 884903"/>
              <a:gd name="connsiteX19" fmla="*/ 442451 w 811418"/>
              <a:gd name="connsiteY19" fmla="*/ 575187 h 884903"/>
              <a:gd name="connsiteX20" fmla="*/ 471948 w 811418"/>
              <a:gd name="connsiteY20" fmla="*/ 619432 h 884903"/>
              <a:gd name="connsiteX21" fmla="*/ 781664 w 811418"/>
              <a:gd name="connsiteY21" fmla="*/ 663677 h 884903"/>
              <a:gd name="connsiteX22" fmla="*/ 811161 w 811418"/>
              <a:gd name="connsiteY22" fmla="*/ 707923 h 884903"/>
              <a:gd name="connsiteX23" fmla="*/ 766916 w 811418"/>
              <a:gd name="connsiteY23" fmla="*/ 752168 h 884903"/>
              <a:gd name="connsiteX24" fmla="*/ 663677 w 811418"/>
              <a:gd name="connsiteY24" fmla="*/ 781665 h 884903"/>
              <a:gd name="connsiteX25" fmla="*/ 619432 w 811418"/>
              <a:gd name="connsiteY25" fmla="*/ 796413 h 884903"/>
              <a:gd name="connsiteX26" fmla="*/ 619432 w 811418"/>
              <a:gd name="connsiteY26" fmla="*/ 884903 h 884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1418" h="884903">
                <a:moveTo>
                  <a:pt x="0" y="103239"/>
                </a:moveTo>
                <a:cubicBezTo>
                  <a:pt x="24580" y="83574"/>
                  <a:pt x="47047" y="60929"/>
                  <a:pt x="73741" y="44245"/>
                </a:cubicBezTo>
                <a:cubicBezTo>
                  <a:pt x="86924" y="36005"/>
                  <a:pt x="104082" y="36449"/>
                  <a:pt x="117987" y="29497"/>
                </a:cubicBezTo>
                <a:cubicBezTo>
                  <a:pt x="133841" y="21570"/>
                  <a:pt x="147484" y="9832"/>
                  <a:pt x="162232" y="0"/>
                </a:cubicBezTo>
                <a:cubicBezTo>
                  <a:pt x="280219" y="4916"/>
                  <a:pt x="398404" y="6334"/>
                  <a:pt x="516193" y="14748"/>
                </a:cubicBezTo>
                <a:cubicBezTo>
                  <a:pt x="539759" y="16431"/>
                  <a:pt x="594696" y="36000"/>
                  <a:pt x="619432" y="44245"/>
                </a:cubicBezTo>
                <a:cubicBezTo>
                  <a:pt x="629264" y="58993"/>
                  <a:pt x="636395" y="75956"/>
                  <a:pt x="648929" y="88490"/>
                </a:cubicBezTo>
                <a:cubicBezTo>
                  <a:pt x="747252" y="186813"/>
                  <a:pt x="644012" y="44245"/>
                  <a:pt x="722671" y="162232"/>
                </a:cubicBezTo>
                <a:cubicBezTo>
                  <a:pt x="717755" y="176980"/>
                  <a:pt x="718915" y="195484"/>
                  <a:pt x="707922" y="206477"/>
                </a:cubicBezTo>
                <a:cubicBezTo>
                  <a:pt x="696929" y="217470"/>
                  <a:pt x="677582" y="214273"/>
                  <a:pt x="663677" y="221226"/>
                </a:cubicBezTo>
                <a:cubicBezTo>
                  <a:pt x="549325" y="278403"/>
                  <a:pt x="686391" y="228404"/>
                  <a:pt x="575187" y="265471"/>
                </a:cubicBezTo>
                <a:cubicBezTo>
                  <a:pt x="565355" y="280219"/>
                  <a:pt x="548604" y="292232"/>
                  <a:pt x="545690" y="309716"/>
                </a:cubicBezTo>
                <a:cubicBezTo>
                  <a:pt x="543134" y="325051"/>
                  <a:pt x="550727" y="341822"/>
                  <a:pt x="560438" y="353961"/>
                </a:cubicBezTo>
                <a:cubicBezTo>
                  <a:pt x="604859" y="409488"/>
                  <a:pt x="724900" y="394387"/>
                  <a:pt x="766916" y="398206"/>
                </a:cubicBezTo>
                <a:cubicBezTo>
                  <a:pt x="781664" y="408038"/>
                  <a:pt x="811161" y="409978"/>
                  <a:pt x="811161" y="427703"/>
                </a:cubicBezTo>
                <a:cubicBezTo>
                  <a:pt x="811161" y="445428"/>
                  <a:pt x="784112" y="452901"/>
                  <a:pt x="766916" y="457200"/>
                </a:cubicBezTo>
                <a:cubicBezTo>
                  <a:pt x="723728" y="467997"/>
                  <a:pt x="678354" y="466426"/>
                  <a:pt x="634180" y="471948"/>
                </a:cubicBezTo>
                <a:cubicBezTo>
                  <a:pt x="599686" y="476260"/>
                  <a:pt x="565143" y="480478"/>
                  <a:pt x="530941" y="486697"/>
                </a:cubicBezTo>
                <a:cubicBezTo>
                  <a:pt x="490194" y="494106"/>
                  <a:pt x="465616" y="503556"/>
                  <a:pt x="427703" y="516194"/>
                </a:cubicBezTo>
                <a:cubicBezTo>
                  <a:pt x="432619" y="535858"/>
                  <a:pt x="434466" y="556556"/>
                  <a:pt x="442451" y="575187"/>
                </a:cubicBezTo>
                <a:cubicBezTo>
                  <a:pt x="449433" y="591479"/>
                  <a:pt x="459414" y="606898"/>
                  <a:pt x="471948" y="619432"/>
                </a:cubicBezTo>
                <a:cubicBezTo>
                  <a:pt x="548293" y="695777"/>
                  <a:pt x="706702" y="659513"/>
                  <a:pt x="781664" y="663677"/>
                </a:cubicBezTo>
                <a:cubicBezTo>
                  <a:pt x="791496" y="678426"/>
                  <a:pt x="814075" y="690439"/>
                  <a:pt x="811161" y="707923"/>
                </a:cubicBezTo>
                <a:cubicBezTo>
                  <a:pt x="807732" y="728497"/>
                  <a:pt x="784270" y="740599"/>
                  <a:pt x="766916" y="752168"/>
                </a:cubicBezTo>
                <a:cubicBezTo>
                  <a:pt x="753658" y="761007"/>
                  <a:pt x="672277" y="779208"/>
                  <a:pt x="663677" y="781665"/>
                </a:cubicBezTo>
                <a:cubicBezTo>
                  <a:pt x="648729" y="785936"/>
                  <a:pt x="625556" y="782124"/>
                  <a:pt x="619432" y="796413"/>
                </a:cubicBezTo>
                <a:cubicBezTo>
                  <a:pt x="607813" y="823525"/>
                  <a:pt x="619432" y="855406"/>
                  <a:pt x="619432" y="88490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7344697" y="3008671"/>
            <a:ext cx="398207" cy="1710813"/>
          </a:xfrm>
          <a:custGeom>
            <a:avLst/>
            <a:gdLst>
              <a:gd name="connsiteX0" fmla="*/ 0 w 398207"/>
              <a:gd name="connsiteY0" fmla="*/ 73742 h 1710813"/>
              <a:gd name="connsiteX1" fmla="*/ 117987 w 398207"/>
              <a:gd name="connsiteY1" fmla="*/ 0 h 1710813"/>
              <a:gd name="connsiteX2" fmla="*/ 221226 w 398207"/>
              <a:gd name="connsiteY2" fmla="*/ 14748 h 1710813"/>
              <a:gd name="connsiteX3" fmla="*/ 265471 w 398207"/>
              <a:gd name="connsiteY3" fmla="*/ 44245 h 1710813"/>
              <a:gd name="connsiteX4" fmla="*/ 280219 w 398207"/>
              <a:gd name="connsiteY4" fmla="*/ 88490 h 1710813"/>
              <a:gd name="connsiteX5" fmla="*/ 309716 w 398207"/>
              <a:gd name="connsiteY5" fmla="*/ 132735 h 1710813"/>
              <a:gd name="connsiteX6" fmla="*/ 324464 w 398207"/>
              <a:gd name="connsiteY6" fmla="*/ 176981 h 1710813"/>
              <a:gd name="connsiteX7" fmla="*/ 353961 w 398207"/>
              <a:gd name="connsiteY7" fmla="*/ 221226 h 1710813"/>
              <a:gd name="connsiteX8" fmla="*/ 368709 w 398207"/>
              <a:gd name="connsiteY8" fmla="*/ 368710 h 1710813"/>
              <a:gd name="connsiteX9" fmla="*/ 353961 w 398207"/>
              <a:gd name="connsiteY9" fmla="*/ 1017639 h 1710813"/>
              <a:gd name="connsiteX10" fmla="*/ 339213 w 398207"/>
              <a:gd name="connsiteY10" fmla="*/ 1120877 h 1710813"/>
              <a:gd name="connsiteX11" fmla="*/ 353961 w 398207"/>
              <a:gd name="connsiteY11" fmla="*/ 1283110 h 1710813"/>
              <a:gd name="connsiteX12" fmla="*/ 383458 w 398207"/>
              <a:gd name="connsiteY12" fmla="*/ 1548581 h 1710813"/>
              <a:gd name="connsiteX13" fmla="*/ 398206 w 398207"/>
              <a:gd name="connsiteY13" fmla="*/ 1710813 h 1710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8207" h="1710813">
                <a:moveTo>
                  <a:pt x="0" y="73742"/>
                </a:moveTo>
                <a:cubicBezTo>
                  <a:pt x="23358" y="55055"/>
                  <a:pt x="74756" y="0"/>
                  <a:pt x="117987" y="0"/>
                </a:cubicBezTo>
                <a:cubicBezTo>
                  <a:pt x="152749" y="0"/>
                  <a:pt x="186813" y="9832"/>
                  <a:pt x="221226" y="14748"/>
                </a:cubicBezTo>
                <a:cubicBezTo>
                  <a:pt x="235974" y="24580"/>
                  <a:pt x="254398" y="30404"/>
                  <a:pt x="265471" y="44245"/>
                </a:cubicBezTo>
                <a:cubicBezTo>
                  <a:pt x="275182" y="56384"/>
                  <a:pt x="273267" y="74585"/>
                  <a:pt x="280219" y="88490"/>
                </a:cubicBezTo>
                <a:cubicBezTo>
                  <a:pt x="288146" y="104344"/>
                  <a:pt x="299884" y="117987"/>
                  <a:pt x="309716" y="132735"/>
                </a:cubicBezTo>
                <a:cubicBezTo>
                  <a:pt x="314632" y="147484"/>
                  <a:pt x="317512" y="163076"/>
                  <a:pt x="324464" y="176981"/>
                </a:cubicBezTo>
                <a:cubicBezTo>
                  <a:pt x="332391" y="192835"/>
                  <a:pt x="349975" y="203955"/>
                  <a:pt x="353961" y="221226"/>
                </a:cubicBezTo>
                <a:cubicBezTo>
                  <a:pt x="365070" y="269367"/>
                  <a:pt x="363793" y="319549"/>
                  <a:pt x="368709" y="368710"/>
                </a:cubicBezTo>
                <a:cubicBezTo>
                  <a:pt x="363793" y="585020"/>
                  <a:pt x="362439" y="801440"/>
                  <a:pt x="353961" y="1017639"/>
                </a:cubicBezTo>
                <a:cubicBezTo>
                  <a:pt x="352599" y="1052374"/>
                  <a:pt x="339213" y="1086115"/>
                  <a:pt x="339213" y="1120877"/>
                </a:cubicBezTo>
                <a:cubicBezTo>
                  <a:pt x="339213" y="1175178"/>
                  <a:pt x="349631" y="1228982"/>
                  <a:pt x="353961" y="1283110"/>
                </a:cubicBezTo>
                <a:cubicBezTo>
                  <a:pt x="373010" y="1521234"/>
                  <a:pt x="351134" y="1419289"/>
                  <a:pt x="383458" y="1548581"/>
                </a:cubicBezTo>
                <a:cubicBezTo>
                  <a:pt x="398695" y="1700956"/>
                  <a:pt x="398206" y="1646658"/>
                  <a:pt x="398206" y="171081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9792929" y="3023419"/>
            <a:ext cx="353961" cy="1209368"/>
          </a:xfrm>
          <a:custGeom>
            <a:avLst/>
            <a:gdLst>
              <a:gd name="connsiteX0" fmla="*/ 0 w 353961"/>
              <a:gd name="connsiteY0" fmla="*/ 14749 h 1209368"/>
              <a:gd name="connsiteX1" fmla="*/ 73742 w 353961"/>
              <a:gd name="connsiteY1" fmla="*/ 0 h 1209368"/>
              <a:gd name="connsiteX2" fmla="*/ 250723 w 353961"/>
              <a:gd name="connsiteY2" fmla="*/ 29497 h 1209368"/>
              <a:gd name="connsiteX3" fmla="*/ 294968 w 353961"/>
              <a:gd name="connsiteY3" fmla="*/ 58994 h 1209368"/>
              <a:gd name="connsiteX4" fmla="*/ 309716 w 353961"/>
              <a:gd name="connsiteY4" fmla="*/ 103239 h 1209368"/>
              <a:gd name="connsiteX5" fmla="*/ 339213 w 353961"/>
              <a:gd name="connsiteY5" fmla="*/ 147484 h 1209368"/>
              <a:gd name="connsiteX6" fmla="*/ 353961 w 353961"/>
              <a:gd name="connsiteY6" fmla="*/ 191729 h 1209368"/>
              <a:gd name="connsiteX7" fmla="*/ 309716 w 353961"/>
              <a:gd name="connsiteY7" fmla="*/ 427704 h 1209368"/>
              <a:gd name="connsiteX8" fmla="*/ 280219 w 353961"/>
              <a:gd name="connsiteY8" fmla="*/ 471949 h 1209368"/>
              <a:gd name="connsiteX9" fmla="*/ 265471 w 353961"/>
              <a:gd name="connsiteY9" fmla="*/ 516194 h 1209368"/>
              <a:gd name="connsiteX10" fmla="*/ 191729 w 353961"/>
              <a:gd name="connsiteY10" fmla="*/ 604684 h 1209368"/>
              <a:gd name="connsiteX11" fmla="*/ 162232 w 353961"/>
              <a:gd name="connsiteY11" fmla="*/ 693175 h 1209368"/>
              <a:gd name="connsiteX12" fmla="*/ 147484 w 353961"/>
              <a:gd name="connsiteY12" fmla="*/ 737420 h 1209368"/>
              <a:gd name="connsiteX13" fmla="*/ 132736 w 353961"/>
              <a:gd name="connsiteY13" fmla="*/ 796413 h 1209368"/>
              <a:gd name="connsiteX14" fmla="*/ 132736 w 353961"/>
              <a:gd name="connsiteY14" fmla="*/ 1194620 h 1209368"/>
              <a:gd name="connsiteX15" fmla="*/ 147484 w 353961"/>
              <a:gd name="connsiteY15" fmla="*/ 1209368 h 1209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53961" h="1209368">
                <a:moveTo>
                  <a:pt x="0" y="14749"/>
                </a:moveTo>
                <a:cubicBezTo>
                  <a:pt x="24581" y="9833"/>
                  <a:pt x="48675" y="0"/>
                  <a:pt x="73742" y="0"/>
                </a:cubicBezTo>
                <a:cubicBezTo>
                  <a:pt x="172528" y="0"/>
                  <a:pt x="181495" y="6422"/>
                  <a:pt x="250723" y="29497"/>
                </a:cubicBezTo>
                <a:cubicBezTo>
                  <a:pt x="265471" y="39329"/>
                  <a:pt x="283895" y="45153"/>
                  <a:pt x="294968" y="58994"/>
                </a:cubicBezTo>
                <a:cubicBezTo>
                  <a:pt x="304679" y="71133"/>
                  <a:pt x="302764" y="89334"/>
                  <a:pt x="309716" y="103239"/>
                </a:cubicBezTo>
                <a:cubicBezTo>
                  <a:pt x="317643" y="119093"/>
                  <a:pt x="329381" y="132736"/>
                  <a:pt x="339213" y="147484"/>
                </a:cubicBezTo>
                <a:cubicBezTo>
                  <a:pt x="344129" y="162232"/>
                  <a:pt x="353961" y="176183"/>
                  <a:pt x="353961" y="191729"/>
                </a:cubicBezTo>
                <a:cubicBezTo>
                  <a:pt x="353961" y="235842"/>
                  <a:pt x="343609" y="376866"/>
                  <a:pt x="309716" y="427704"/>
                </a:cubicBezTo>
                <a:lnTo>
                  <a:pt x="280219" y="471949"/>
                </a:lnTo>
                <a:cubicBezTo>
                  <a:pt x="275303" y="486697"/>
                  <a:pt x="272423" y="502289"/>
                  <a:pt x="265471" y="516194"/>
                </a:cubicBezTo>
                <a:cubicBezTo>
                  <a:pt x="244938" y="557259"/>
                  <a:pt x="224345" y="572068"/>
                  <a:pt x="191729" y="604684"/>
                </a:cubicBezTo>
                <a:lnTo>
                  <a:pt x="162232" y="693175"/>
                </a:lnTo>
                <a:cubicBezTo>
                  <a:pt x="157316" y="707923"/>
                  <a:pt x="151254" y="722338"/>
                  <a:pt x="147484" y="737420"/>
                </a:cubicBezTo>
                <a:lnTo>
                  <a:pt x="132736" y="796413"/>
                </a:lnTo>
                <a:cubicBezTo>
                  <a:pt x="114042" y="983346"/>
                  <a:pt x="107654" y="968886"/>
                  <a:pt x="132736" y="1194620"/>
                </a:cubicBezTo>
                <a:cubicBezTo>
                  <a:pt x="133504" y="1201530"/>
                  <a:pt x="142568" y="1204452"/>
                  <a:pt x="147484" y="120936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 name="Straight Arrow Connector 22"/>
          <p:cNvCxnSpPr/>
          <p:nvPr/>
        </p:nvCxnSpPr>
        <p:spPr>
          <a:xfrm>
            <a:off x="6179574" y="3406877"/>
            <a:ext cx="0" cy="7816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9599969" y="3782961"/>
            <a:ext cx="0" cy="7152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094405" y="2905798"/>
            <a:ext cx="1731093" cy="1754326"/>
          </a:xfrm>
          <a:prstGeom prst="rect">
            <a:avLst/>
          </a:prstGeom>
          <a:noFill/>
        </p:spPr>
        <p:txBody>
          <a:bodyPr wrap="square" rtlCol="0">
            <a:spAutoFit/>
          </a:bodyPr>
          <a:lstStyle/>
          <a:p>
            <a:r>
              <a:rPr lang="en-GB" dirty="0"/>
              <a:t>12000J of PE lost before rope even starts to stretch and store elastic energy</a:t>
            </a:r>
          </a:p>
        </p:txBody>
      </p:sp>
      <p:sp>
        <p:nvSpPr>
          <p:cNvPr id="32" name="TextBox 31"/>
          <p:cNvSpPr txBox="1"/>
          <p:nvPr/>
        </p:nvSpPr>
        <p:spPr>
          <a:xfrm>
            <a:off x="7787710" y="3262585"/>
            <a:ext cx="1731093" cy="1200329"/>
          </a:xfrm>
          <a:prstGeom prst="rect">
            <a:avLst/>
          </a:prstGeom>
          <a:noFill/>
        </p:spPr>
        <p:txBody>
          <a:bodyPr wrap="square" rtlCol="0">
            <a:spAutoFit/>
          </a:bodyPr>
          <a:lstStyle/>
          <a:p>
            <a:r>
              <a:rPr lang="en-GB" dirty="0"/>
              <a:t>Further 24000J</a:t>
            </a:r>
          </a:p>
          <a:p>
            <a:r>
              <a:rPr lang="en-GB" dirty="0"/>
              <a:t>of PE lost, but transferred into</a:t>
            </a:r>
          </a:p>
          <a:p>
            <a:r>
              <a:rPr lang="en-GB" dirty="0"/>
              <a:t>Elastic energy.</a:t>
            </a:r>
          </a:p>
        </p:txBody>
      </p:sp>
      <p:sp>
        <p:nvSpPr>
          <p:cNvPr id="33" name="TextBox 32"/>
          <p:cNvSpPr txBox="1"/>
          <p:nvPr/>
        </p:nvSpPr>
        <p:spPr>
          <a:xfrm>
            <a:off x="309845" y="4734234"/>
            <a:ext cx="6312310" cy="1754326"/>
          </a:xfrm>
          <a:prstGeom prst="rect">
            <a:avLst/>
          </a:prstGeom>
          <a:noFill/>
        </p:spPr>
        <p:txBody>
          <a:bodyPr wrap="square" rtlCol="0">
            <a:spAutoFit/>
          </a:bodyPr>
          <a:lstStyle/>
          <a:p>
            <a:r>
              <a:rPr lang="en-GB" dirty="0"/>
              <a:t>2ai) </a:t>
            </a:r>
            <a:r>
              <a:rPr lang="en-GB" dirty="0">
                <a:solidFill>
                  <a:srgbClr val="FF0000"/>
                </a:solidFill>
              </a:rPr>
              <a:t>GPE lost as KE gained as jumper descends.</a:t>
            </a:r>
          </a:p>
          <a:p>
            <a:r>
              <a:rPr lang="en-GB" dirty="0"/>
              <a:t>2aii)</a:t>
            </a:r>
            <a:r>
              <a:rPr lang="en-GB" dirty="0">
                <a:solidFill>
                  <a:srgbClr val="FF0000"/>
                </a:solidFill>
              </a:rPr>
              <a:t>  GPE continues to be lost as jumper descends, KE lost as (s)he slows, Elastic PE gained as bungee stretches, until no KE left, as stationary at bottom of flight.</a:t>
            </a:r>
          </a:p>
          <a:p>
            <a:r>
              <a:rPr lang="en-GB" dirty="0"/>
              <a:t>2b)  </a:t>
            </a:r>
            <a:r>
              <a:rPr lang="en-GB" dirty="0">
                <a:solidFill>
                  <a:srgbClr val="FF0000"/>
                </a:solidFill>
              </a:rPr>
              <a:t>Maximum KE = 12000J, as once elastic is taut, the jumper starts to slow down as KE converted to elastic potential energy.</a:t>
            </a:r>
          </a:p>
        </p:txBody>
      </p:sp>
    </p:spTree>
    <p:extLst>
      <p:ext uri="{BB962C8B-B14F-4D97-AF65-F5344CB8AC3E}">
        <p14:creationId xmlns:p14="http://schemas.microsoft.com/office/powerpoint/2010/main" val="1456101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EED93-B377-4F9E-A054-EE3AC835CF86}"/>
              </a:ext>
            </a:extLst>
          </p:cNvPr>
          <p:cNvSpPr>
            <a:spLocks noGrp="1"/>
          </p:cNvSpPr>
          <p:nvPr>
            <p:ph type="title"/>
          </p:nvPr>
        </p:nvSpPr>
        <p:spPr/>
        <p:txBody>
          <a:bodyPr/>
          <a:lstStyle/>
          <a:p>
            <a:r>
              <a:rPr lang="en-GB" dirty="0"/>
              <a:t>P1 Conservation and dissipation of energy</a:t>
            </a:r>
          </a:p>
        </p:txBody>
      </p:sp>
      <p:sp>
        <p:nvSpPr>
          <p:cNvPr id="3" name="Content Placeholder 2">
            <a:extLst>
              <a:ext uri="{FF2B5EF4-FFF2-40B4-BE49-F238E27FC236}">
                <a16:creationId xmlns:a16="http://schemas.microsoft.com/office/drawing/2014/main" id="{261858B8-95DA-4B00-9534-609ABA4A27E2}"/>
              </a:ext>
            </a:extLst>
          </p:cNvPr>
          <p:cNvSpPr>
            <a:spLocks noGrp="1"/>
          </p:cNvSpPr>
          <p:nvPr>
            <p:ph sz="half" idx="1"/>
          </p:nvPr>
        </p:nvSpPr>
        <p:spPr/>
        <p:txBody>
          <a:bodyPr>
            <a:normAutofit fontScale="77500" lnSpcReduction="20000"/>
          </a:bodyPr>
          <a:lstStyle/>
          <a:p>
            <a:pPr marL="0" indent="0">
              <a:buNone/>
            </a:pPr>
            <a:r>
              <a:rPr lang="en-GB" dirty="0"/>
              <a:t>3.  A train on a straight level track is pulled at a constant speed of 23m/s by an engine with an output power of 700kW.</a:t>
            </a:r>
          </a:p>
          <a:p>
            <a:pPr marL="0" indent="0">
              <a:buNone/>
            </a:pPr>
            <a:r>
              <a:rPr lang="en-GB" dirty="0"/>
              <a:t>3ai)  Calculate how much energy is transferred from the train to the surroundings in 300s.</a:t>
            </a:r>
          </a:p>
          <a:p>
            <a:pPr marL="0" indent="0">
              <a:buNone/>
            </a:pPr>
            <a:r>
              <a:rPr lang="en-GB" dirty="0"/>
              <a:t>ii)  Calculate how far the train travels in 300s.</a:t>
            </a:r>
          </a:p>
          <a:p>
            <a:pPr marL="0" indent="0">
              <a:buNone/>
            </a:pPr>
            <a:r>
              <a:rPr lang="en-GB" dirty="0"/>
              <a:t>iii)  Show that the resistive force of the engine is approximately equal to 30 000N.</a:t>
            </a:r>
          </a:p>
          <a:p>
            <a:pPr marL="0" indent="0">
              <a:buNone/>
            </a:pPr>
            <a:r>
              <a:rPr lang="en-GB" dirty="0"/>
              <a:t>iv)  Explain why the driving force of the engine is equal and opposite to the resistive force of the train.</a:t>
            </a:r>
          </a:p>
        </p:txBody>
      </p:sp>
      <p:sp>
        <p:nvSpPr>
          <p:cNvPr id="4" name="Content Placeholder 3">
            <a:extLst>
              <a:ext uri="{FF2B5EF4-FFF2-40B4-BE49-F238E27FC236}">
                <a16:creationId xmlns:a16="http://schemas.microsoft.com/office/drawing/2014/main" id="{0CC818A3-5474-4109-874F-BC2EBB60548D}"/>
              </a:ext>
            </a:extLst>
          </p:cNvPr>
          <p:cNvSpPr>
            <a:spLocks noGrp="1"/>
          </p:cNvSpPr>
          <p:nvPr>
            <p:ph sz="half" idx="2"/>
          </p:nvPr>
        </p:nvSpPr>
        <p:spPr/>
        <p:txBody>
          <a:bodyPr>
            <a:normAutofit fontScale="77500" lnSpcReduction="20000"/>
          </a:bodyPr>
          <a:lstStyle/>
          <a:p>
            <a:r>
              <a:rPr lang="en-GB" dirty="0"/>
              <a:t>3b)  The train moves onto an inclined section of the railway line where the track rises by 1m for every kilometre of track.  Explain why the output power of the engine needs to be increased to maintain the same speed of 23 m/s.</a:t>
            </a:r>
          </a:p>
        </p:txBody>
      </p:sp>
    </p:spTree>
    <p:extLst>
      <p:ext uri="{BB962C8B-B14F-4D97-AF65-F5344CB8AC3E}">
        <p14:creationId xmlns:p14="http://schemas.microsoft.com/office/powerpoint/2010/main" val="306775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EED93-B377-4F9E-A054-EE3AC835CF86}"/>
              </a:ext>
            </a:extLst>
          </p:cNvPr>
          <p:cNvSpPr>
            <a:spLocks noGrp="1"/>
          </p:cNvSpPr>
          <p:nvPr>
            <p:ph type="title"/>
          </p:nvPr>
        </p:nvSpPr>
        <p:spPr/>
        <p:txBody>
          <a:bodyPr/>
          <a:lstStyle/>
          <a:p>
            <a:r>
              <a:rPr lang="en-GB" dirty="0"/>
              <a:t>P1 Conservation and dissipation of energy</a:t>
            </a:r>
          </a:p>
        </p:txBody>
      </p:sp>
      <p:sp>
        <p:nvSpPr>
          <p:cNvPr id="3" name="Content Placeholder 2">
            <a:extLst>
              <a:ext uri="{FF2B5EF4-FFF2-40B4-BE49-F238E27FC236}">
                <a16:creationId xmlns:a16="http://schemas.microsoft.com/office/drawing/2014/main" id="{261858B8-95DA-4B00-9534-609ABA4A27E2}"/>
              </a:ext>
            </a:extLst>
          </p:cNvPr>
          <p:cNvSpPr>
            <a:spLocks noGrp="1"/>
          </p:cNvSpPr>
          <p:nvPr>
            <p:ph sz="half" idx="1"/>
          </p:nvPr>
        </p:nvSpPr>
        <p:spPr/>
        <p:txBody>
          <a:bodyPr>
            <a:normAutofit fontScale="77500" lnSpcReduction="20000"/>
          </a:bodyPr>
          <a:lstStyle/>
          <a:p>
            <a:pPr marL="0" indent="0">
              <a:buNone/>
            </a:pPr>
            <a:r>
              <a:rPr lang="en-GB" dirty="0"/>
              <a:t>3.  A train on a straight level track is pulled at a constant speed of 23m/s by an engine with an output power of 700kW.</a:t>
            </a:r>
          </a:p>
          <a:p>
            <a:pPr marL="0" indent="0">
              <a:buNone/>
            </a:pPr>
            <a:r>
              <a:rPr lang="en-GB" dirty="0"/>
              <a:t>3ai)  Calculate how much energy is transferred from the train to the surroundings in 300s.</a:t>
            </a:r>
          </a:p>
          <a:p>
            <a:pPr marL="0" indent="0">
              <a:buNone/>
            </a:pPr>
            <a:r>
              <a:rPr lang="en-GB" dirty="0">
                <a:solidFill>
                  <a:srgbClr val="FF0000"/>
                </a:solidFill>
              </a:rPr>
              <a:t>Energy = power x time</a:t>
            </a:r>
          </a:p>
          <a:p>
            <a:pPr marL="0" indent="0">
              <a:buNone/>
            </a:pPr>
            <a:r>
              <a:rPr lang="en-GB" dirty="0">
                <a:solidFill>
                  <a:srgbClr val="FF0000"/>
                </a:solidFill>
              </a:rPr>
              <a:t>E = 700 000 x 300 = 210 000 000J, or 210MJ</a:t>
            </a:r>
          </a:p>
          <a:p>
            <a:pPr marL="0" indent="0">
              <a:buNone/>
            </a:pPr>
            <a:endParaRPr lang="en-GB" dirty="0"/>
          </a:p>
          <a:p>
            <a:pPr marL="0" indent="0">
              <a:buNone/>
            </a:pPr>
            <a:r>
              <a:rPr lang="en-GB" dirty="0"/>
              <a:t>ii)  Calculate how far the train travels in 300s.</a:t>
            </a:r>
          </a:p>
          <a:p>
            <a:pPr marL="0" indent="0">
              <a:buNone/>
            </a:pPr>
            <a:r>
              <a:rPr lang="en-GB" dirty="0">
                <a:solidFill>
                  <a:srgbClr val="FF0000"/>
                </a:solidFill>
              </a:rPr>
              <a:t>Distance = speed x time</a:t>
            </a:r>
          </a:p>
          <a:p>
            <a:pPr marL="0" indent="0">
              <a:buNone/>
            </a:pPr>
            <a:r>
              <a:rPr lang="en-GB" dirty="0">
                <a:solidFill>
                  <a:srgbClr val="FF0000"/>
                </a:solidFill>
              </a:rPr>
              <a:t>s = v x t, s = 23m/s x 300s = 6900m</a:t>
            </a:r>
          </a:p>
          <a:p>
            <a:endParaRPr lang="en-GB" dirty="0"/>
          </a:p>
        </p:txBody>
      </p:sp>
      <p:sp>
        <p:nvSpPr>
          <p:cNvPr id="4" name="Content Placeholder 3">
            <a:extLst>
              <a:ext uri="{FF2B5EF4-FFF2-40B4-BE49-F238E27FC236}">
                <a16:creationId xmlns:a16="http://schemas.microsoft.com/office/drawing/2014/main" id="{0CC818A3-5474-4109-874F-BC2EBB60548D}"/>
              </a:ext>
            </a:extLst>
          </p:cNvPr>
          <p:cNvSpPr>
            <a:spLocks noGrp="1"/>
          </p:cNvSpPr>
          <p:nvPr>
            <p:ph sz="half" idx="2"/>
          </p:nvPr>
        </p:nvSpPr>
        <p:spPr/>
        <p:txBody>
          <a:bodyPr>
            <a:normAutofit fontScale="77500" lnSpcReduction="20000"/>
          </a:bodyPr>
          <a:lstStyle/>
          <a:p>
            <a:pPr marL="0" indent="0">
              <a:buNone/>
            </a:pPr>
            <a:r>
              <a:rPr lang="en-GB" dirty="0"/>
              <a:t>iii)  Show that the resistive force of the engine is approximately equal to 30 000N.</a:t>
            </a:r>
          </a:p>
          <a:p>
            <a:pPr marL="0" indent="0">
              <a:buNone/>
            </a:pPr>
            <a:r>
              <a:rPr lang="en-GB" dirty="0">
                <a:solidFill>
                  <a:srgbClr val="FF0000"/>
                </a:solidFill>
              </a:rPr>
              <a:t>Work done = F x d</a:t>
            </a:r>
          </a:p>
          <a:p>
            <a:pPr marL="0" indent="0">
              <a:buNone/>
            </a:pPr>
            <a:r>
              <a:rPr lang="en-GB" dirty="0">
                <a:solidFill>
                  <a:srgbClr val="FF0000"/>
                </a:solidFill>
              </a:rPr>
              <a:t>Since at a </a:t>
            </a:r>
            <a:r>
              <a:rPr lang="en-GB" u="sng" dirty="0">
                <a:solidFill>
                  <a:srgbClr val="FF0000"/>
                </a:solidFill>
              </a:rPr>
              <a:t>constant speed</a:t>
            </a:r>
            <a:r>
              <a:rPr lang="en-GB" dirty="0">
                <a:solidFill>
                  <a:srgbClr val="FF0000"/>
                </a:solidFill>
              </a:rPr>
              <a:t>, no net force must be acting forwards, so all the 700kW must be overcoming friction.</a:t>
            </a:r>
          </a:p>
          <a:p>
            <a:pPr marL="0" indent="0">
              <a:buNone/>
            </a:pPr>
            <a:r>
              <a:rPr lang="en-GB" dirty="0">
                <a:solidFill>
                  <a:srgbClr val="FF0000"/>
                </a:solidFill>
              </a:rPr>
              <a:t>So 210MJ = resistive force x 6900m</a:t>
            </a:r>
          </a:p>
          <a:p>
            <a:pPr marL="0" indent="0">
              <a:buNone/>
            </a:pPr>
            <a:r>
              <a:rPr lang="en-GB" dirty="0">
                <a:solidFill>
                  <a:srgbClr val="FF0000"/>
                </a:solidFill>
              </a:rPr>
              <a:t>Rearranging:  resistive force = 210 000 000/6900</a:t>
            </a:r>
          </a:p>
          <a:p>
            <a:pPr marL="0" indent="0">
              <a:buNone/>
            </a:pPr>
            <a:r>
              <a:rPr lang="en-GB" dirty="0">
                <a:solidFill>
                  <a:srgbClr val="FF0000"/>
                </a:solidFill>
              </a:rPr>
              <a:t>Resistive force = 30 434N, so approx. equal to 30 000N</a:t>
            </a:r>
          </a:p>
        </p:txBody>
      </p:sp>
    </p:spTree>
    <p:extLst>
      <p:ext uri="{BB962C8B-B14F-4D97-AF65-F5344CB8AC3E}">
        <p14:creationId xmlns:p14="http://schemas.microsoft.com/office/powerpoint/2010/main" val="1864913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EED93-B377-4F9E-A054-EE3AC835CF86}"/>
              </a:ext>
            </a:extLst>
          </p:cNvPr>
          <p:cNvSpPr>
            <a:spLocks noGrp="1"/>
          </p:cNvSpPr>
          <p:nvPr>
            <p:ph type="title"/>
          </p:nvPr>
        </p:nvSpPr>
        <p:spPr/>
        <p:txBody>
          <a:bodyPr/>
          <a:lstStyle/>
          <a:p>
            <a:r>
              <a:rPr lang="en-GB" dirty="0"/>
              <a:t>P1 Conservation and dissipation of energy</a:t>
            </a:r>
          </a:p>
        </p:txBody>
      </p:sp>
      <p:sp>
        <p:nvSpPr>
          <p:cNvPr id="3" name="Content Placeholder 2">
            <a:extLst>
              <a:ext uri="{FF2B5EF4-FFF2-40B4-BE49-F238E27FC236}">
                <a16:creationId xmlns:a16="http://schemas.microsoft.com/office/drawing/2014/main" id="{261858B8-95DA-4B00-9534-609ABA4A27E2}"/>
              </a:ext>
            </a:extLst>
          </p:cNvPr>
          <p:cNvSpPr>
            <a:spLocks noGrp="1"/>
          </p:cNvSpPr>
          <p:nvPr>
            <p:ph sz="half" idx="1"/>
          </p:nvPr>
        </p:nvSpPr>
        <p:spPr/>
        <p:txBody>
          <a:bodyPr>
            <a:normAutofit fontScale="85000" lnSpcReduction="20000"/>
          </a:bodyPr>
          <a:lstStyle/>
          <a:p>
            <a:pPr marL="0" indent="0">
              <a:buNone/>
            </a:pPr>
            <a:r>
              <a:rPr lang="en-GB" dirty="0"/>
              <a:t>3a iv) Explain why the driving force of the engine is equal and opposite to the resistive force of the train.</a:t>
            </a:r>
          </a:p>
          <a:p>
            <a:pPr marL="0" indent="0">
              <a:buNone/>
            </a:pPr>
            <a:r>
              <a:rPr lang="en-GB" dirty="0"/>
              <a:t>iv)</a:t>
            </a:r>
            <a:r>
              <a:rPr lang="en-GB" dirty="0">
                <a:solidFill>
                  <a:srgbClr val="FF0000"/>
                </a:solidFill>
              </a:rPr>
              <a:t>As the train is travelling at a constant speed, according to Newton’s first law of motion, there can be no net force acting.  To balance out the resistive force, and give no net force, the driving force must be equal and opposite to the resistive force acting against the train.</a:t>
            </a:r>
          </a:p>
          <a:p>
            <a:endParaRPr lang="en-GB" dirty="0"/>
          </a:p>
        </p:txBody>
      </p:sp>
      <p:sp>
        <p:nvSpPr>
          <p:cNvPr id="4" name="Content Placeholder 3">
            <a:extLst>
              <a:ext uri="{FF2B5EF4-FFF2-40B4-BE49-F238E27FC236}">
                <a16:creationId xmlns:a16="http://schemas.microsoft.com/office/drawing/2014/main" id="{0CC818A3-5474-4109-874F-BC2EBB60548D}"/>
              </a:ext>
            </a:extLst>
          </p:cNvPr>
          <p:cNvSpPr>
            <a:spLocks noGrp="1"/>
          </p:cNvSpPr>
          <p:nvPr>
            <p:ph sz="half" idx="2"/>
          </p:nvPr>
        </p:nvSpPr>
        <p:spPr/>
        <p:txBody>
          <a:bodyPr>
            <a:normAutofit fontScale="85000" lnSpcReduction="20000"/>
          </a:bodyPr>
          <a:lstStyle/>
          <a:p>
            <a:pPr marL="0" indent="0">
              <a:buNone/>
            </a:pPr>
            <a:r>
              <a:rPr lang="en-GB" dirty="0"/>
              <a:t>3b)  The train moves onto an inclined section of the railway line where the track rises by 1m for every kilometre of track.  Explain why the output power of the engine needs to be increased to maintain the same speed of 23 m/s.</a:t>
            </a:r>
          </a:p>
          <a:p>
            <a:pPr marL="0" indent="0">
              <a:buNone/>
            </a:pPr>
            <a:r>
              <a:rPr lang="en-GB" dirty="0">
                <a:solidFill>
                  <a:srgbClr val="FF0000"/>
                </a:solidFill>
              </a:rPr>
              <a:t>The train will now be gaining gravitational potential energy as well as working to overcome friction.  The addition GPE must be provided from the power supplied to the engine.  If the train is not to slow down, the additional energy gain must be provided by an increase of output energy from the engine.</a:t>
            </a:r>
          </a:p>
          <a:p>
            <a:endParaRPr lang="en-GB" dirty="0"/>
          </a:p>
        </p:txBody>
      </p:sp>
    </p:spTree>
    <p:extLst>
      <p:ext uri="{BB962C8B-B14F-4D97-AF65-F5344CB8AC3E}">
        <p14:creationId xmlns:p14="http://schemas.microsoft.com/office/powerpoint/2010/main" val="3139486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0309A-DEB5-44EE-8F6C-B7F4102E5F24}"/>
              </a:ext>
            </a:extLst>
          </p:cNvPr>
          <p:cNvSpPr>
            <a:spLocks noGrp="1"/>
          </p:cNvSpPr>
          <p:nvPr>
            <p:ph type="title"/>
          </p:nvPr>
        </p:nvSpPr>
        <p:spPr>
          <a:xfrm>
            <a:off x="838200" y="365125"/>
            <a:ext cx="10515600" cy="854075"/>
          </a:xfrm>
        </p:spPr>
        <p:txBody>
          <a:bodyPr>
            <a:normAutofit/>
          </a:bodyPr>
          <a:lstStyle/>
          <a:p>
            <a:r>
              <a:rPr lang="en-GB" sz="2800" dirty="0"/>
              <a:t>P1  Conservation and dissipation of energy.  Summary questions.</a:t>
            </a:r>
          </a:p>
        </p:txBody>
      </p:sp>
      <p:sp>
        <p:nvSpPr>
          <p:cNvPr id="3" name="Content Placeholder 2">
            <a:extLst>
              <a:ext uri="{FF2B5EF4-FFF2-40B4-BE49-F238E27FC236}">
                <a16:creationId xmlns:a16="http://schemas.microsoft.com/office/drawing/2014/main" id="{43EB931E-BB74-4E2A-B008-07C49F97C375}"/>
              </a:ext>
            </a:extLst>
          </p:cNvPr>
          <p:cNvSpPr>
            <a:spLocks noGrp="1"/>
          </p:cNvSpPr>
          <p:nvPr>
            <p:ph sz="half" idx="1"/>
          </p:nvPr>
        </p:nvSpPr>
        <p:spPr>
          <a:xfrm>
            <a:off x="838200" y="1219200"/>
            <a:ext cx="5181600" cy="4957763"/>
          </a:xfrm>
        </p:spPr>
        <p:txBody>
          <a:bodyPr>
            <a:normAutofit fontScale="92500" lnSpcReduction="20000"/>
          </a:bodyPr>
          <a:lstStyle/>
          <a:p>
            <a:pPr marL="0" indent="0">
              <a:buNone/>
            </a:pPr>
            <a:r>
              <a:rPr lang="en-GB" dirty="0"/>
              <a:t>4  A student pushes a trolley of weight 150N up a slope of length 20m.  The slope is 1.2m high.</a:t>
            </a:r>
          </a:p>
          <a:p>
            <a:pPr marL="0" indent="0">
              <a:buNone/>
            </a:pPr>
            <a:r>
              <a:rPr lang="en-GB" dirty="0"/>
              <a:t>a)  Calculate the increase in the gravitational potential energy store of the trolley.</a:t>
            </a:r>
          </a:p>
          <a:p>
            <a:pPr marL="0" indent="0">
              <a:buNone/>
            </a:pPr>
            <a:r>
              <a:rPr lang="en-GB" dirty="0"/>
              <a:t>b)  The student pushed the trolley up the slope with a force of 11N.  Show that the work done by the student was 220J.</a:t>
            </a:r>
          </a:p>
          <a:p>
            <a:pPr marL="0" indent="0">
              <a:buNone/>
            </a:pPr>
            <a:r>
              <a:rPr lang="en-GB" dirty="0"/>
              <a:t>c)  If the student pushed the trolley up the slope at constant speed, explain why all the work done by the student was not transferred to the gravitational potential energy store of the trolley</a:t>
            </a:r>
          </a:p>
        </p:txBody>
      </p:sp>
      <p:sp>
        <p:nvSpPr>
          <p:cNvPr id="4" name="Content Placeholder 3">
            <a:extLst>
              <a:ext uri="{FF2B5EF4-FFF2-40B4-BE49-F238E27FC236}">
                <a16:creationId xmlns:a16="http://schemas.microsoft.com/office/drawing/2014/main" id="{624B27AC-002E-480D-B49B-07D58C055EDF}"/>
              </a:ext>
            </a:extLst>
          </p:cNvPr>
          <p:cNvSpPr>
            <a:spLocks noGrp="1"/>
          </p:cNvSpPr>
          <p:nvPr>
            <p:ph sz="half" idx="2"/>
          </p:nvPr>
        </p:nvSpPr>
        <p:spPr>
          <a:xfrm>
            <a:off x="6172200" y="1219200"/>
            <a:ext cx="5181600" cy="4957763"/>
          </a:xfrm>
        </p:spPr>
        <p:txBody>
          <a:bodyPr>
            <a:normAutofit fontScale="92500" lnSpcReduction="20000"/>
          </a:bodyPr>
          <a:lstStyle/>
          <a:p>
            <a:endParaRPr lang="en-GB"/>
          </a:p>
        </p:txBody>
      </p:sp>
    </p:spTree>
    <p:extLst>
      <p:ext uri="{BB962C8B-B14F-4D97-AF65-F5344CB8AC3E}">
        <p14:creationId xmlns:p14="http://schemas.microsoft.com/office/powerpoint/2010/main" val="260121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0309A-DEB5-44EE-8F6C-B7F4102E5F24}"/>
              </a:ext>
            </a:extLst>
          </p:cNvPr>
          <p:cNvSpPr>
            <a:spLocks noGrp="1"/>
          </p:cNvSpPr>
          <p:nvPr>
            <p:ph type="title"/>
          </p:nvPr>
        </p:nvSpPr>
        <p:spPr>
          <a:xfrm>
            <a:off x="838200" y="365125"/>
            <a:ext cx="10515600" cy="854075"/>
          </a:xfrm>
        </p:spPr>
        <p:txBody>
          <a:bodyPr>
            <a:normAutofit/>
          </a:bodyPr>
          <a:lstStyle/>
          <a:p>
            <a:r>
              <a:rPr lang="en-GB" sz="2800" dirty="0"/>
              <a:t>P1  Conservation and dissipation of energy.  Summary questions.</a:t>
            </a:r>
          </a:p>
        </p:txBody>
      </p:sp>
      <p:sp>
        <p:nvSpPr>
          <p:cNvPr id="3" name="Content Placeholder 2">
            <a:extLst>
              <a:ext uri="{FF2B5EF4-FFF2-40B4-BE49-F238E27FC236}">
                <a16:creationId xmlns:a16="http://schemas.microsoft.com/office/drawing/2014/main" id="{43EB931E-BB74-4E2A-B008-07C49F97C375}"/>
              </a:ext>
            </a:extLst>
          </p:cNvPr>
          <p:cNvSpPr>
            <a:spLocks noGrp="1"/>
          </p:cNvSpPr>
          <p:nvPr>
            <p:ph sz="half" idx="1"/>
          </p:nvPr>
        </p:nvSpPr>
        <p:spPr>
          <a:xfrm>
            <a:off x="838200" y="1219200"/>
            <a:ext cx="5181600" cy="4957763"/>
          </a:xfrm>
        </p:spPr>
        <p:txBody>
          <a:bodyPr>
            <a:normAutofit fontScale="85000" lnSpcReduction="10000"/>
          </a:bodyPr>
          <a:lstStyle/>
          <a:p>
            <a:pPr marL="0" indent="0">
              <a:buNone/>
            </a:pPr>
            <a:r>
              <a:rPr lang="en-GB" dirty="0"/>
              <a:t>4  A student pushes a trolley of weight 150N up a slope of length 20m.  The slope is 1.2m high.</a:t>
            </a:r>
          </a:p>
          <a:p>
            <a:pPr marL="0" indent="0">
              <a:buNone/>
            </a:pPr>
            <a:r>
              <a:rPr lang="en-GB" dirty="0"/>
              <a:t>a)  Calculate the increase in the gravitational potential energy store of the trolley.</a:t>
            </a:r>
          </a:p>
          <a:p>
            <a:pPr marL="0" indent="0">
              <a:buNone/>
            </a:pPr>
            <a:r>
              <a:rPr lang="en-GB" dirty="0"/>
              <a:t>b)  The student pushed the trolley up the slope with a force of 11N.  Show that the work done by the student was 220J.</a:t>
            </a:r>
          </a:p>
          <a:p>
            <a:pPr marL="0" indent="0">
              <a:buNone/>
            </a:pPr>
            <a:r>
              <a:rPr lang="en-GB" dirty="0"/>
              <a:t>c)  If the student pushed the trolley up the slope at constant speed, explain why all the work done by the student was not transferred to the gravitational potential energy store of the trolley</a:t>
            </a:r>
          </a:p>
        </p:txBody>
      </p:sp>
      <p:sp>
        <p:nvSpPr>
          <p:cNvPr id="4" name="Content Placeholder 3">
            <a:extLst>
              <a:ext uri="{FF2B5EF4-FFF2-40B4-BE49-F238E27FC236}">
                <a16:creationId xmlns:a16="http://schemas.microsoft.com/office/drawing/2014/main" id="{624B27AC-002E-480D-B49B-07D58C055EDF}"/>
              </a:ext>
            </a:extLst>
          </p:cNvPr>
          <p:cNvSpPr>
            <a:spLocks noGrp="1"/>
          </p:cNvSpPr>
          <p:nvPr>
            <p:ph sz="half" idx="2"/>
          </p:nvPr>
        </p:nvSpPr>
        <p:spPr>
          <a:xfrm>
            <a:off x="6172200" y="1219200"/>
            <a:ext cx="5181600" cy="4957763"/>
          </a:xfrm>
        </p:spPr>
        <p:txBody>
          <a:bodyPr>
            <a:normAutofit fontScale="85000" lnSpcReduction="10000"/>
          </a:bodyPr>
          <a:lstStyle/>
          <a:p>
            <a:pPr marL="0" indent="0">
              <a:buNone/>
            </a:pPr>
            <a:r>
              <a:rPr lang="en-GB" dirty="0">
                <a:solidFill>
                  <a:srgbClr val="FF0000"/>
                </a:solidFill>
              </a:rPr>
              <a:t>a)  Potential energy gain = mg</a:t>
            </a:r>
            <a:r>
              <a:rPr lang="el-GR" dirty="0">
                <a:solidFill>
                  <a:srgbClr val="FF0000"/>
                </a:solidFill>
              </a:rPr>
              <a:t>Δ</a:t>
            </a:r>
            <a:r>
              <a:rPr lang="en-GB" dirty="0">
                <a:solidFill>
                  <a:srgbClr val="FF0000"/>
                </a:solidFill>
              </a:rPr>
              <a:t>h</a:t>
            </a:r>
          </a:p>
          <a:p>
            <a:pPr marL="0" indent="0">
              <a:buNone/>
            </a:pPr>
            <a:r>
              <a:rPr lang="en-GB" dirty="0">
                <a:solidFill>
                  <a:srgbClr val="FF0000"/>
                </a:solidFill>
              </a:rPr>
              <a:t>Where </a:t>
            </a:r>
            <a:r>
              <a:rPr lang="el-GR" dirty="0">
                <a:solidFill>
                  <a:srgbClr val="FF0000"/>
                </a:solidFill>
              </a:rPr>
              <a:t>Δ</a:t>
            </a:r>
            <a:r>
              <a:rPr lang="en-GB" dirty="0">
                <a:solidFill>
                  <a:srgbClr val="FF0000"/>
                </a:solidFill>
              </a:rPr>
              <a:t>h is the gain in height.</a:t>
            </a:r>
          </a:p>
          <a:p>
            <a:pPr marL="0" indent="0">
              <a:buNone/>
            </a:pPr>
            <a:r>
              <a:rPr lang="en-GB" dirty="0">
                <a:solidFill>
                  <a:srgbClr val="FF0000"/>
                </a:solidFill>
              </a:rPr>
              <a:t>PE  = 150 x 1.2 = 180J</a:t>
            </a:r>
          </a:p>
          <a:p>
            <a:pPr marL="0" indent="0">
              <a:buNone/>
            </a:pPr>
            <a:endParaRPr lang="en-GB" dirty="0"/>
          </a:p>
          <a:p>
            <a:pPr marL="0" indent="0">
              <a:buNone/>
            </a:pPr>
            <a:r>
              <a:rPr lang="en-GB" dirty="0">
                <a:solidFill>
                  <a:srgbClr val="FF0000"/>
                </a:solidFill>
              </a:rPr>
              <a:t>b)  Work done = Force x distance moved in direction of the force</a:t>
            </a:r>
          </a:p>
          <a:p>
            <a:pPr marL="0" indent="0">
              <a:buNone/>
            </a:pPr>
            <a:r>
              <a:rPr lang="en-GB" dirty="0">
                <a:solidFill>
                  <a:srgbClr val="FF0000"/>
                </a:solidFill>
              </a:rPr>
              <a:t>W = F x d</a:t>
            </a:r>
          </a:p>
          <a:p>
            <a:pPr marL="0" indent="0">
              <a:buNone/>
            </a:pPr>
            <a:r>
              <a:rPr lang="en-GB" dirty="0">
                <a:solidFill>
                  <a:srgbClr val="FF0000"/>
                </a:solidFill>
              </a:rPr>
              <a:t>W = 11 x 20 = 220J</a:t>
            </a:r>
          </a:p>
          <a:p>
            <a:pPr marL="0" indent="0">
              <a:buNone/>
            </a:pPr>
            <a:endParaRPr lang="en-GB" dirty="0"/>
          </a:p>
          <a:p>
            <a:pPr marL="0" indent="0">
              <a:buNone/>
            </a:pPr>
            <a:r>
              <a:rPr lang="en-GB" dirty="0">
                <a:solidFill>
                  <a:srgbClr val="FF0000"/>
                </a:solidFill>
              </a:rPr>
              <a:t>c)  The student did 220J of work to gain 180J of potential energy.  40J of energy must have been wasted as work done overcoming friction or as noise.</a:t>
            </a:r>
          </a:p>
          <a:p>
            <a:endParaRPr lang="en-GB" dirty="0"/>
          </a:p>
        </p:txBody>
      </p:sp>
    </p:spTree>
    <p:extLst>
      <p:ext uri="{BB962C8B-B14F-4D97-AF65-F5344CB8AC3E}">
        <p14:creationId xmlns:p14="http://schemas.microsoft.com/office/powerpoint/2010/main" val="31974792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0309A-DEB5-44EE-8F6C-B7F4102E5F24}"/>
              </a:ext>
            </a:extLst>
          </p:cNvPr>
          <p:cNvSpPr>
            <a:spLocks noGrp="1"/>
          </p:cNvSpPr>
          <p:nvPr>
            <p:ph type="title"/>
          </p:nvPr>
        </p:nvSpPr>
        <p:spPr>
          <a:xfrm>
            <a:off x="838200" y="365125"/>
            <a:ext cx="10515600" cy="854075"/>
          </a:xfrm>
        </p:spPr>
        <p:txBody>
          <a:bodyPr>
            <a:normAutofit/>
          </a:bodyPr>
          <a:lstStyle/>
          <a:p>
            <a:r>
              <a:rPr lang="en-GB" sz="2800" dirty="0"/>
              <a:t>P1  Conservation and dissipation of energy.  Summary questions.</a:t>
            </a:r>
          </a:p>
        </p:txBody>
      </p:sp>
      <p:sp>
        <p:nvSpPr>
          <p:cNvPr id="3" name="Content Placeholder 2">
            <a:extLst>
              <a:ext uri="{FF2B5EF4-FFF2-40B4-BE49-F238E27FC236}">
                <a16:creationId xmlns:a16="http://schemas.microsoft.com/office/drawing/2014/main" id="{43EB931E-BB74-4E2A-B008-07C49F97C375}"/>
              </a:ext>
            </a:extLst>
          </p:cNvPr>
          <p:cNvSpPr>
            <a:spLocks noGrp="1"/>
          </p:cNvSpPr>
          <p:nvPr>
            <p:ph sz="half" idx="1"/>
          </p:nvPr>
        </p:nvSpPr>
        <p:spPr>
          <a:xfrm>
            <a:off x="838200" y="1219200"/>
            <a:ext cx="5181600" cy="4957763"/>
          </a:xfrm>
        </p:spPr>
        <p:txBody>
          <a:bodyPr>
            <a:normAutofit fontScale="92500"/>
          </a:bodyPr>
          <a:lstStyle/>
          <a:p>
            <a:pPr marL="0" indent="0">
              <a:buNone/>
            </a:pPr>
            <a:r>
              <a:rPr lang="en-GB" dirty="0"/>
              <a:t>5a  A stone is fired into the air from a catapult and falls to the ground some distance away.  Describe the energy transfers that take place after the catapult is released.</a:t>
            </a:r>
          </a:p>
          <a:p>
            <a:endParaRPr lang="en-GB" dirty="0"/>
          </a:p>
          <a:p>
            <a:pPr marL="0" indent="0">
              <a:buNone/>
            </a:pPr>
            <a:r>
              <a:rPr lang="en-GB" dirty="0" err="1"/>
              <a:t>Youtube</a:t>
            </a:r>
            <a:r>
              <a:rPr lang="en-GB" dirty="0"/>
              <a:t> clip: very powerful catapult weapons </a:t>
            </a:r>
            <a:r>
              <a:rPr lang="en-GB" dirty="0">
                <a:hlinkClick r:id="rId2"/>
              </a:rPr>
              <a:t>https://www.youtube.com/watch?v=Bm5YOYrRejY</a:t>
            </a:r>
            <a:endParaRPr lang="en-GB" dirty="0"/>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624B27AC-002E-480D-B49B-07D58C055EDF}"/>
              </a:ext>
            </a:extLst>
          </p:cNvPr>
          <p:cNvSpPr>
            <a:spLocks noGrp="1"/>
          </p:cNvSpPr>
          <p:nvPr>
            <p:ph sz="half" idx="2"/>
          </p:nvPr>
        </p:nvSpPr>
        <p:spPr>
          <a:xfrm>
            <a:off x="6172200" y="1219200"/>
            <a:ext cx="5181600" cy="4957763"/>
          </a:xfrm>
        </p:spPr>
        <p:txBody>
          <a:bodyPr>
            <a:normAutofit fontScale="92500"/>
          </a:bodyPr>
          <a:lstStyle/>
          <a:p>
            <a:pPr marL="0" indent="0">
              <a:buNone/>
            </a:pPr>
            <a:r>
              <a:rPr lang="en-GB" dirty="0"/>
              <a:t>5b  A stone of mass 0.015kg is catapulted into the air at a speed of 25 m/s. It reaches a height of 20m before it descends and hits the ground some distance away.</a:t>
            </a:r>
          </a:p>
          <a:p>
            <a:pPr marL="0" indent="0">
              <a:buNone/>
            </a:pPr>
            <a:r>
              <a:rPr lang="en-GB" dirty="0"/>
              <a:t>i)  Calculate its initial kinetic energy.</a:t>
            </a:r>
          </a:p>
          <a:p>
            <a:pPr marL="0" indent="0">
              <a:buNone/>
            </a:pPr>
            <a:r>
              <a:rPr lang="en-GB" dirty="0"/>
              <a:t>ii)  Calculate the increase in the gravitational potential energy store of the stone when it reached its maximum height (g = 9.81 N/kg)</a:t>
            </a:r>
          </a:p>
          <a:p>
            <a:pPr marL="0" indent="0">
              <a:buNone/>
            </a:pPr>
            <a:r>
              <a:rPr lang="en-GB" dirty="0"/>
              <a:t>iii)  Estimate its speed when it was at its maximum height.</a:t>
            </a:r>
          </a:p>
        </p:txBody>
      </p:sp>
    </p:spTree>
    <p:extLst>
      <p:ext uri="{BB962C8B-B14F-4D97-AF65-F5344CB8AC3E}">
        <p14:creationId xmlns:p14="http://schemas.microsoft.com/office/powerpoint/2010/main" val="1162014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0309A-DEB5-44EE-8F6C-B7F4102E5F24}"/>
              </a:ext>
            </a:extLst>
          </p:cNvPr>
          <p:cNvSpPr>
            <a:spLocks noGrp="1"/>
          </p:cNvSpPr>
          <p:nvPr>
            <p:ph type="title"/>
          </p:nvPr>
        </p:nvSpPr>
        <p:spPr>
          <a:xfrm>
            <a:off x="838200" y="365125"/>
            <a:ext cx="10515600" cy="854075"/>
          </a:xfrm>
        </p:spPr>
        <p:txBody>
          <a:bodyPr>
            <a:normAutofit/>
          </a:bodyPr>
          <a:lstStyle/>
          <a:p>
            <a:r>
              <a:rPr lang="en-GB" sz="2800" dirty="0"/>
              <a:t>P1  Conservation and dissipation of energy.  Summary questions.</a:t>
            </a:r>
          </a:p>
        </p:txBody>
      </p:sp>
      <p:sp>
        <p:nvSpPr>
          <p:cNvPr id="3" name="Content Placeholder 2">
            <a:extLst>
              <a:ext uri="{FF2B5EF4-FFF2-40B4-BE49-F238E27FC236}">
                <a16:creationId xmlns:a16="http://schemas.microsoft.com/office/drawing/2014/main" id="{43EB931E-BB74-4E2A-B008-07C49F97C375}"/>
              </a:ext>
            </a:extLst>
          </p:cNvPr>
          <p:cNvSpPr>
            <a:spLocks noGrp="1"/>
          </p:cNvSpPr>
          <p:nvPr>
            <p:ph sz="half" idx="1"/>
          </p:nvPr>
        </p:nvSpPr>
        <p:spPr>
          <a:xfrm>
            <a:off x="838200" y="1219200"/>
            <a:ext cx="5181600" cy="4957763"/>
          </a:xfrm>
        </p:spPr>
        <p:txBody>
          <a:bodyPr>
            <a:normAutofit fontScale="62500" lnSpcReduction="20000"/>
          </a:bodyPr>
          <a:lstStyle/>
          <a:p>
            <a:pPr marL="0" indent="0">
              <a:buNone/>
            </a:pPr>
            <a:r>
              <a:rPr lang="en-GB" dirty="0"/>
              <a:t>5a  A stone is fired into the air from a catapult and falls to the ground some distance away.  Describe the energy transfers that take place after the catapult is released.</a:t>
            </a:r>
          </a:p>
          <a:p>
            <a:endParaRPr lang="en-GB" dirty="0"/>
          </a:p>
          <a:p>
            <a:pPr marL="0" indent="0">
              <a:buNone/>
            </a:pPr>
            <a:r>
              <a:rPr lang="en-GB" dirty="0">
                <a:solidFill>
                  <a:srgbClr val="FF0000"/>
                </a:solidFill>
              </a:rPr>
              <a:t>Elastic potential energy =&gt;  KE of the elastic band and the stone.</a:t>
            </a:r>
          </a:p>
          <a:p>
            <a:pPr marL="0" indent="0">
              <a:buNone/>
            </a:pPr>
            <a:r>
              <a:rPr lang="en-GB" dirty="0">
                <a:solidFill>
                  <a:srgbClr val="FF0000"/>
                </a:solidFill>
              </a:rPr>
              <a:t>Some KE of stone =&gt; GPE as it gains vertical height, losing some energy as heat due to wind resistance.</a:t>
            </a:r>
          </a:p>
          <a:p>
            <a:pPr marL="0" indent="0">
              <a:buNone/>
            </a:pPr>
            <a:endParaRPr lang="en-GB" dirty="0">
              <a:solidFill>
                <a:srgbClr val="FF0000"/>
              </a:solidFill>
            </a:endParaRPr>
          </a:p>
          <a:p>
            <a:pPr marL="0" indent="0">
              <a:buNone/>
            </a:pPr>
            <a:r>
              <a:rPr lang="en-GB" dirty="0">
                <a:solidFill>
                  <a:srgbClr val="FF0000"/>
                </a:solidFill>
              </a:rPr>
              <a:t>GPE =&gt; KE as stone passes through maximum height and falls back to the ground.</a:t>
            </a:r>
          </a:p>
          <a:p>
            <a:pPr marL="0" indent="0">
              <a:buNone/>
            </a:pPr>
            <a:endParaRPr lang="en-GB" dirty="0"/>
          </a:p>
        </p:txBody>
      </p:sp>
      <mc:AlternateContent xmlns:mc="http://schemas.openxmlformats.org/markup-compatibility/2006" xmlns:a14="http://schemas.microsoft.com/office/drawing/2010/main">
        <mc:Choice Requires="a14">
          <p:sp>
            <p:nvSpPr>
              <p:cNvPr id="4" name="Content Placeholder 3">
                <a:extLst>
                  <a:ext uri="{FF2B5EF4-FFF2-40B4-BE49-F238E27FC236}">
                    <a16:creationId xmlns:a16="http://schemas.microsoft.com/office/drawing/2014/main" id="{624B27AC-002E-480D-B49B-07D58C055EDF}"/>
                  </a:ext>
                </a:extLst>
              </p:cNvPr>
              <p:cNvSpPr>
                <a:spLocks noGrp="1"/>
              </p:cNvSpPr>
              <p:nvPr>
                <p:ph sz="half" idx="2"/>
              </p:nvPr>
            </p:nvSpPr>
            <p:spPr>
              <a:xfrm>
                <a:off x="6172200" y="1219200"/>
                <a:ext cx="5181600" cy="4957763"/>
              </a:xfrm>
            </p:spPr>
            <p:txBody>
              <a:bodyPr>
                <a:normAutofit fontScale="62500" lnSpcReduction="20000"/>
              </a:bodyPr>
              <a:lstStyle/>
              <a:p>
                <a:pPr marL="0" indent="0">
                  <a:buNone/>
                </a:pPr>
                <a:r>
                  <a:rPr lang="en-GB" dirty="0"/>
                  <a:t>5b  A stone of mass 0.015kg is catapulted into the air at a speed of 25 m/s. It reaches a height of 20m before it descends and hits the ground some distance away.</a:t>
                </a:r>
              </a:p>
              <a:p>
                <a:pPr marL="0" indent="0">
                  <a:buNone/>
                </a:pPr>
                <a:r>
                  <a:rPr lang="en-GB" dirty="0"/>
                  <a:t>i)  Calculate its initial kinetic energy.</a:t>
                </a:r>
              </a:p>
              <a:p>
                <a:pPr marL="0" indent="0">
                  <a:buNone/>
                </a:pPr>
                <a:r>
                  <a:rPr lang="en-GB" dirty="0">
                    <a:solidFill>
                      <a:srgbClr val="FF0000"/>
                    </a:solidFill>
                  </a:rPr>
                  <a:t>KE = ½ mv2 = ½ x 0.015 x 25</a:t>
                </a:r>
                <a:r>
                  <a:rPr lang="en-GB" baseline="30000" dirty="0">
                    <a:solidFill>
                      <a:srgbClr val="FF0000"/>
                    </a:solidFill>
                  </a:rPr>
                  <a:t>2</a:t>
                </a:r>
                <a:r>
                  <a:rPr lang="en-GB" dirty="0">
                    <a:solidFill>
                      <a:srgbClr val="FF0000"/>
                    </a:solidFill>
                  </a:rPr>
                  <a:t> = 4.7J</a:t>
                </a:r>
              </a:p>
              <a:p>
                <a:pPr marL="0" indent="0">
                  <a:buNone/>
                </a:pPr>
                <a:r>
                  <a:rPr lang="en-GB" dirty="0"/>
                  <a:t>ii)  Calculate the increase in the gravitational potential energy store of the stone when it reached its maximum height (g = 9.81 N/kg)</a:t>
                </a:r>
              </a:p>
              <a:p>
                <a:pPr marL="0" indent="0">
                  <a:buNone/>
                </a:pPr>
                <a:r>
                  <a:rPr lang="en-GB" dirty="0">
                    <a:solidFill>
                      <a:srgbClr val="FF0000"/>
                    </a:solidFill>
                  </a:rPr>
                  <a:t>PE = </a:t>
                </a:r>
                <a:r>
                  <a:rPr lang="en-GB" dirty="0" err="1">
                    <a:solidFill>
                      <a:srgbClr val="FF0000"/>
                    </a:solidFill>
                  </a:rPr>
                  <a:t>mgh</a:t>
                </a:r>
                <a:r>
                  <a:rPr lang="en-GB" dirty="0">
                    <a:solidFill>
                      <a:srgbClr val="FF0000"/>
                    </a:solidFill>
                  </a:rPr>
                  <a:t> = 0.015 x 9.81 x 20 = 2.9J</a:t>
                </a:r>
              </a:p>
              <a:p>
                <a:pPr marL="0" indent="0">
                  <a:buNone/>
                </a:pPr>
                <a:r>
                  <a:rPr lang="en-GB" dirty="0"/>
                  <a:t>iii)  Estimate its speed when it was at its maximum height.</a:t>
                </a:r>
              </a:p>
              <a:p>
                <a:pPr marL="0" indent="0">
                  <a:buNone/>
                </a:pPr>
                <a:r>
                  <a:rPr lang="en-GB" dirty="0">
                    <a:solidFill>
                      <a:srgbClr val="FF0000"/>
                    </a:solidFill>
                  </a:rPr>
                  <a:t>KE at max height = initial – GPE gain </a:t>
                </a:r>
              </a:p>
              <a:p>
                <a:pPr marL="0" indent="0">
                  <a:buNone/>
                </a:pPr>
                <a:r>
                  <a:rPr lang="en-GB" dirty="0">
                    <a:solidFill>
                      <a:srgbClr val="FF0000"/>
                    </a:solidFill>
                  </a:rPr>
                  <a:t>KE at max height = 4.7 – 2.9 = 1.8J</a:t>
                </a:r>
              </a:p>
              <a:p>
                <a:pPr marL="0" indent="0">
                  <a:buNone/>
                </a:pPr>
                <a:r>
                  <a:rPr lang="en-GB" dirty="0">
                    <a:solidFill>
                      <a:srgbClr val="FF0000"/>
                    </a:solidFill>
                  </a:rPr>
                  <a:t>1.8 = ½ mv</a:t>
                </a:r>
                <a:r>
                  <a:rPr lang="en-GB" baseline="30000" dirty="0">
                    <a:solidFill>
                      <a:srgbClr val="FF0000"/>
                    </a:solidFill>
                  </a:rPr>
                  <a:t>2</a:t>
                </a:r>
                <a:r>
                  <a:rPr lang="en-GB" dirty="0">
                    <a:solidFill>
                      <a:srgbClr val="FF0000"/>
                    </a:solidFill>
                  </a:rPr>
                  <a:t>, rearranging:  </a:t>
                </a:r>
              </a:p>
              <a:p>
                <a:pPr marL="0" indent="0">
                  <a:buNone/>
                </a:pPr>
                <a:r>
                  <a:rPr lang="en-GB" dirty="0">
                    <a:solidFill>
                      <a:srgbClr val="FF0000"/>
                    </a:solidFill>
                  </a:rPr>
                  <a:t>v = </a:t>
                </a:r>
                <a14:m>
                  <m:oMath xmlns:m="http://schemas.openxmlformats.org/officeDocument/2006/math">
                    <m:r>
                      <a:rPr lang="en-GB" i="1" smtClean="0">
                        <a:solidFill>
                          <a:srgbClr val="FF0000"/>
                        </a:solidFill>
                        <a:latin typeface="Cambria Math" panose="02040503050406030204" pitchFamily="18" charset="0"/>
                        <a:ea typeface="Cambria Math" panose="02040503050406030204" pitchFamily="18" charset="0"/>
                      </a:rPr>
                      <m:t>√</m:t>
                    </m:r>
                    <m:r>
                      <a:rPr lang="en-GB" b="0" i="1" smtClean="0">
                        <a:solidFill>
                          <a:srgbClr val="FF0000"/>
                        </a:solidFill>
                        <a:latin typeface="Cambria Math" panose="02040503050406030204" pitchFamily="18" charset="0"/>
                        <a:ea typeface="Cambria Math" panose="02040503050406030204" pitchFamily="18" charset="0"/>
                      </a:rPr>
                      <m:t>(</m:t>
                    </m:r>
                  </m:oMath>
                </a14:m>
                <a:r>
                  <a:rPr lang="en-GB" dirty="0">
                    <a:solidFill>
                      <a:srgbClr val="FF0000"/>
                    </a:solidFill>
                  </a:rPr>
                  <a:t> (1.8 x 2)/0.015)</a:t>
                </a:r>
              </a:p>
              <a:p>
                <a:pPr marL="0" indent="0">
                  <a:buNone/>
                </a:pPr>
                <a:r>
                  <a:rPr lang="en-GB" dirty="0">
                    <a:solidFill>
                      <a:srgbClr val="FF0000"/>
                    </a:solidFill>
                  </a:rPr>
                  <a:t> v = 15.5m/s</a:t>
                </a:r>
                <a:endParaRPr lang="en-GB" dirty="0"/>
              </a:p>
            </p:txBody>
          </p:sp>
        </mc:Choice>
        <mc:Fallback xmlns="">
          <p:sp>
            <p:nvSpPr>
              <p:cNvPr id="4" name="Content Placeholder 3">
                <a:extLst>
                  <a:ext uri="{FF2B5EF4-FFF2-40B4-BE49-F238E27FC236}">
                    <a16:creationId xmlns:a16="http://schemas.microsoft.com/office/drawing/2014/main" id="{624B27AC-002E-480D-B49B-07D58C055EDF}"/>
                  </a:ext>
                </a:extLst>
              </p:cNvPr>
              <p:cNvSpPr>
                <a:spLocks noGrp="1" noRot="1" noChangeAspect="1" noMove="1" noResize="1" noEditPoints="1" noAdjustHandles="1" noChangeArrowheads="1" noChangeShapeType="1" noTextEdit="1"/>
              </p:cNvSpPr>
              <p:nvPr>
                <p:ph sz="half" idx="2"/>
              </p:nvPr>
            </p:nvSpPr>
            <p:spPr>
              <a:xfrm>
                <a:off x="6172200" y="1219200"/>
                <a:ext cx="5181600" cy="4957763"/>
              </a:xfrm>
              <a:blipFill>
                <a:blip r:embed="rId2"/>
                <a:stretch>
                  <a:fillRect l="-1059" t="-1968" r="-1412"/>
                </a:stretch>
              </a:blipFill>
            </p:spPr>
            <p:txBody>
              <a:bodyPr/>
              <a:lstStyle/>
              <a:p>
                <a:r>
                  <a:rPr lang="en-GB">
                    <a:noFill/>
                  </a:rPr>
                  <a:t> </a:t>
                </a:r>
              </a:p>
            </p:txBody>
          </p:sp>
        </mc:Fallback>
      </mc:AlternateContent>
    </p:spTree>
    <p:extLst>
      <p:ext uri="{BB962C8B-B14F-4D97-AF65-F5344CB8AC3E}">
        <p14:creationId xmlns:p14="http://schemas.microsoft.com/office/powerpoint/2010/main" val="2898207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0309A-DEB5-44EE-8F6C-B7F4102E5F24}"/>
              </a:ext>
            </a:extLst>
          </p:cNvPr>
          <p:cNvSpPr>
            <a:spLocks noGrp="1"/>
          </p:cNvSpPr>
          <p:nvPr>
            <p:ph type="title"/>
          </p:nvPr>
        </p:nvSpPr>
        <p:spPr>
          <a:xfrm>
            <a:off x="838200" y="365125"/>
            <a:ext cx="10515600" cy="854075"/>
          </a:xfrm>
        </p:spPr>
        <p:txBody>
          <a:bodyPr>
            <a:normAutofit/>
          </a:bodyPr>
          <a:lstStyle/>
          <a:p>
            <a:r>
              <a:rPr lang="en-GB" sz="2800" dirty="0"/>
              <a:t>P1  Conservation and dissipation of energy.  Summary questions.</a:t>
            </a:r>
          </a:p>
        </p:txBody>
      </p:sp>
      <p:sp>
        <p:nvSpPr>
          <p:cNvPr id="3" name="Content Placeholder 2">
            <a:extLst>
              <a:ext uri="{FF2B5EF4-FFF2-40B4-BE49-F238E27FC236}">
                <a16:creationId xmlns:a16="http://schemas.microsoft.com/office/drawing/2014/main" id="{43EB931E-BB74-4E2A-B008-07C49F97C375}"/>
              </a:ext>
            </a:extLst>
          </p:cNvPr>
          <p:cNvSpPr>
            <a:spLocks noGrp="1"/>
          </p:cNvSpPr>
          <p:nvPr>
            <p:ph sz="half" idx="1"/>
          </p:nvPr>
        </p:nvSpPr>
        <p:spPr>
          <a:xfrm>
            <a:off x="838200" y="1219200"/>
            <a:ext cx="5181600" cy="4957763"/>
          </a:xfrm>
        </p:spPr>
        <p:txBody>
          <a:bodyPr>
            <a:normAutofit fontScale="92500" lnSpcReduction="20000"/>
          </a:bodyPr>
          <a:lstStyle/>
          <a:p>
            <a:pPr marL="0" indent="0">
              <a:buNone/>
            </a:pPr>
            <a:r>
              <a:rPr lang="en-GB" dirty="0"/>
              <a:t>6  A parachutist of total mass 75kg jumps from an aeroplane moving at a speed of 60m/s at a height of 900m above the ground.</a:t>
            </a:r>
          </a:p>
          <a:p>
            <a:pPr marL="0" indent="0">
              <a:buNone/>
            </a:pPr>
            <a:r>
              <a:rPr lang="en-GB" dirty="0"/>
              <a:t>a)  Calculate her kinetic energy when she left the aeroplane.</a:t>
            </a:r>
          </a:p>
          <a:p>
            <a:pPr marL="0" indent="0">
              <a:buNone/>
            </a:pPr>
            <a:r>
              <a:rPr lang="en-GB" dirty="0"/>
              <a:t>b)  Her parachute reduce her speed of descent to 5m/s.</a:t>
            </a:r>
          </a:p>
          <a:p>
            <a:pPr marL="0" indent="0">
              <a:buNone/>
            </a:pPr>
            <a:r>
              <a:rPr lang="en-GB" dirty="0"/>
              <a:t>i)  Calculate her kinetic energy at this speed.</a:t>
            </a:r>
          </a:p>
          <a:p>
            <a:pPr marL="0" indent="0">
              <a:buNone/>
            </a:pPr>
            <a:r>
              <a:rPr lang="en-GB" dirty="0"/>
              <a:t>ii  Calculate the decrease in her gravitational potential energy store as a result of her descent.</a:t>
            </a:r>
          </a:p>
          <a:p>
            <a:pPr marL="0" indent="0">
              <a:buNone/>
            </a:pPr>
            <a:r>
              <a:rPr lang="en-GB" dirty="0"/>
              <a:t>c)  Calculate the work done by air resistance during her descent.</a:t>
            </a:r>
          </a:p>
        </p:txBody>
      </p:sp>
      <p:sp>
        <p:nvSpPr>
          <p:cNvPr id="4" name="Content Placeholder 3">
            <a:extLst>
              <a:ext uri="{FF2B5EF4-FFF2-40B4-BE49-F238E27FC236}">
                <a16:creationId xmlns:a16="http://schemas.microsoft.com/office/drawing/2014/main" id="{624B27AC-002E-480D-B49B-07D58C055EDF}"/>
              </a:ext>
            </a:extLst>
          </p:cNvPr>
          <p:cNvSpPr>
            <a:spLocks noGrp="1"/>
          </p:cNvSpPr>
          <p:nvPr>
            <p:ph sz="half" idx="2"/>
          </p:nvPr>
        </p:nvSpPr>
        <p:spPr>
          <a:xfrm>
            <a:off x="6172200" y="1219200"/>
            <a:ext cx="5181600" cy="4957763"/>
          </a:xfrm>
        </p:spPr>
        <p:txBody>
          <a:bodyPr>
            <a:normAutofit fontScale="92500" lnSpcReduction="20000"/>
          </a:bodyPr>
          <a:lstStyle/>
          <a:p>
            <a:endParaRPr lang="en-GB"/>
          </a:p>
        </p:txBody>
      </p:sp>
    </p:spTree>
    <p:extLst>
      <p:ext uri="{BB962C8B-B14F-4D97-AF65-F5344CB8AC3E}">
        <p14:creationId xmlns:p14="http://schemas.microsoft.com/office/powerpoint/2010/main" val="403059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0309A-DEB5-44EE-8F6C-B7F4102E5F24}"/>
              </a:ext>
            </a:extLst>
          </p:cNvPr>
          <p:cNvSpPr>
            <a:spLocks noGrp="1"/>
          </p:cNvSpPr>
          <p:nvPr>
            <p:ph type="title"/>
          </p:nvPr>
        </p:nvSpPr>
        <p:spPr>
          <a:xfrm>
            <a:off x="838200" y="365125"/>
            <a:ext cx="10515600" cy="854075"/>
          </a:xfrm>
        </p:spPr>
        <p:txBody>
          <a:bodyPr>
            <a:normAutofit/>
          </a:bodyPr>
          <a:lstStyle/>
          <a:p>
            <a:r>
              <a:rPr lang="en-GB" sz="2800" dirty="0"/>
              <a:t>P1  Conservation and dissipation of energy.  Summary questions.</a:t>
            </a:r>
          </a:p>
        </p:txBody>
      </p:sp>
      <p:sp>
        <p:nvSpPr>
          <p:cNvPr id="3" name="Content Placeholder 2">
            <a:extLst>
              <a:ext uri="{FF2B5EF4-FFF2-40B4-BE49-F238E27FC236}">
                <a16:creationId xmlns:a16="http://schemas.microsoft.com/office/drawing/2014/main" id="{43EB931E-BB74-4E2A-B008-07C49F97C375}"/>
              </a:ext>
            </a:extLst>
          </p:cNvPr>
          <p:cNvSpPr>
            <a:spLocks noGrp="1"/>
          </p:cNvSpPr>
          <p:nvPr>
            <p:ph sz="half" idx="1"/>
          </p:nvPr>
        </p:nvSpPr>
        <p:spPr>
          <a:xfrm>
            <a:off x="838200" y="1219200"/>
            <a:ext cx="5181600" cy="4957763"/>
          </a:xfrm>
        </p:spPr>
        <p:txBody>
          <a:bodyPr>
            <a:normAutofit fontScale="77500" lnSpcReduction="20000"/>
          </a:bodyPr>
          <a:lstStyle/>
          <a:p>
            <a:pPr marL="0" indent="0">
              <a:buNone/>
            </a:pPr>
            <a:r>
              <a:rPr lang="en-GB" dirty="0"/>
              <a:t>6  A parachutist of total mass 75kg jumps from an aeroplane moving at a speed of 60m/s at a height of 900m above the ground.</a:t>
            </a:r>
          </a:p>
          <a:p>
            <a:pPr marL="0" indent="0">
              <a:buNone/>
            </a:pPr>
            <a:r>
              <a:rPr lang="en-GB" dirty="0"/>
              <a:t>a)  Calculate her kinetic energy when she left the aeroplane.</a:t>
            </a:r>
          </a:p>
          <a:p>
            <a:pPr marL="0" indent="0">
              <a:buNone/>
            </a:pPr>
            <a:r>
              <a:rPr lang="en-GB" dirty="0"/>
              <a:t>b)  Her parachute reduced her speed of descent to 5m/s.</a:t>
            </a:r>
          </a:p>
          <a:p>
            <a:pPr marL="0" indent="0">
              <a:buNone/>
            </a:pPr>
            <a:r>
              <a:rPr lang="en-GB" dirty="0"/>
              <a:t>i)  Calculate her kinetic energy at this speed.</a:t>
            </a:r>
          </a:p>
          <a:p>
            <a:pPr marL="0" indent="0">
              <a:buNone/>
            </a:pPr>
            <a:r>
              <a:rPr lang="en-GB" dirty="0"/>
              <a:t>ii  Calculate the decrease in her gravitational potential energy store as a result of her descent.</a:t>
            </a:r>
          </a:p>
          <a:p>
            <a:pPr marL="0" indent="0">
              <a:buNone/>
            </a:pPr>
            <a:r>
              <a:rPr lang="en-GB" dirty="0"/>
              <a:t>c  Calculate the work done by air resistance during her descent.</a:t>
            </a:r>
          </a:p>
        </p:txBody>
      </p:sp>
      <p:sp>
        <p:nvSpPr>
          <p:cNvPr id="4" name="Content Placeholder 3">
            <a:extLst>
              <a:ext uri="{FF2B5EF4-FFF2-40B4-BE49-F238E27FC236}">
                <a16:creationId xmlns:a16="http://schemas.microsoft.com/office/drawing/2014/main" id="{624B27AC-002E-480D-B49B-07D58C055EDF}"/>
              </a:ext>
            </a:extLst>
          </p:cNvPr>
          <p:cNvSpPr>
            <a:spLocks noGrp="1"/>
          </p:cNvSpPr>
          <p:nvPr>
            <p:ph sz="half" idx="2"/>
          </p:nvPr>
        </p:nvSpPr>
        <p:spPr>
          <a:xfrm>
            <a:off x="6172200" y="1219200"/>
            <a:ext cx="5181600" cy="4957763"/>
          </a:xfrm>
        </p:spPr>
        <p:txBody>
          <a:bodyPr>
            <a:normAutofit fontScale="77500" lnSpcReduction="20000"/>
          </a:bodyPr>
          <a:lstStyle/>
          <a:p>
            <a:pPr marL="0" indent="0">
              <a:buNone/>
            </a:pPr>
            <a:r>
              <a:rPr lang="en-GB" dirty="0"/>
              <a:t>a)  </a:t>
            </a:r>
            <a:r>
              <a:rPr lang="en-GB" dirty="0">
                <a:solidFill>
                  <a:srgbClr val="FF0000"/>
                </a:solidFill>
              </a:rPr>
              <a:t>KE = ½ mv</a:t>
            </a:r>
            <a:r>
              <a:rPr lang="en-GB" baseline="30000" dirty="0">
                <a:solidFill>
                  <a:srgbClr val="FF0000"/>
                </a:solidFill>
              </a:rPr>
              <a:t>2</a:t>
            </a:r>
            <a:r>
              <a:rPr lang="en-GB" dirty="0">
                <a:solidFill>
                  <a:srgbClr val="FF0000"/>
                </a:solidFill>
              </a:rPr>
              <a:t>, horizontal KE</a:t>
            </a:r>
          </a:p>
          <a:p>
            <a:pPr marL="0" indent="0">
              <a:buNone/>
            </a:pPr>
            <a:r>
              <a:rPr lang="en-GB" dirty="0">
                <a:solidFill>
                  <a:srgbClr val="FF0000"/>
                </a:solidFill>
              </a:rPr>
              <a:t>KE = ½ x 75 x 60</a:t>
            </a:r>
            <a:r>
              <a:rPr lang="en-GB" baseline="30000" dirty="0">
                <a:solidFill>
                  <a:srgbClr val="FF0000"/>
                </a:solidFill>
              </a:rPr>
              <a:t>2</a:t>
            </a:r>
            <a:r>
              <a:rPr lang="en-GB" dirty="0">
                <a:solidFill>
                  <a:srgbClr val="FF0000"/>
                </a:solidFill>
              </a:rPr>
              <a:t> = 135 000J</a:t>
            </a:r>
          </a:p>
          <a:p>
            <a:pPr marL="0" indent="0">
              <a:buNone/>
            </a:pPr>
            <a:endParaRPr lang="en-GB" dirty="0">
              <a:solidFill>
                <a:srgbClr val="FF0000"/>
              </a:solidFill>
            </a:endParaRPr>
          </a:p>
          <a:p>
            <a:pPr marL="0" indent="0">
              <a:buNone/>
            </a:pPr>
            <a:r>
              <a:rPr lang="en-GB" dirty="0"/>
              <a:t>bi) </a:t>
            </a:r>
            <a:r>
              <a:rPr lang="en-GB" dirty="0">
                <a:solidFill>
                  <a:srgbClr val="FF0000"/>
                </a:solidFill>
              </a:rPr>
              <a:t>KE = ½ mv</a:t>
            </a:r>
            <a:r>
              <a:rPr lang="en-GB" baseline="30000" dirty="0">
                <a:solidFill>
                  <a:srgbClr val="FF0000"/>
                </a:solidFill>
              </a:rPr>
              <a:t>2</a:t>
            </a:r>
            <a:r>
              <a:rPr lang="en-GB" dirty="0">
                <a:solidFill>
                  <a:srgbClr val="FF0000"/>
                </a:solidFill>
              </a:rPr>
              <a:t>, vertical KE</a:t>
            </a:r>
          </a:p>
          <a:p>
            <a:pPr marL="0" indent="0">
              <a:buNone/>
            </a:pPr>
            <a:r>
              <a:rPr lang="en-GB" dirty="0">
                <a:solidFill>
                  <a:srgbClr val="FF0000"/>
                </a:solidFill>
              </a:rPr>
              <a:t>KE = ½ x 75 x 5</a:t>
            </a:r>
            <a:r>
              <a:rPr lang="en-GB" baseline="30000" dirty="0">
                <a:solidFill>
                  <a:srgbClr val="FF0000"/>
                </a:solidFill>
              </a:rPr>
              <a:t>2</a:t>
            </a:r>
            <a:r>
              <a:rPr lang="en-GB" dirty="0">
                <a:solidFill>
                  <a:srgbClr val="FF0000"/>
                </a:solidFill>
              </a:rPr>
              <a:t> = 938J</a:t>
            </a:r>
          </a:p>
          <a:p>
            <a:pPr marL="0" indent="0">
              <a:buNone/>
            </a:pPr>
            <a:r>
              <a:rPr lang="en-GB" dirty="0" err="1"/>
              <a:t>bii</a:t>
            </a:r>
            <a:r>
              <a:rPr lang="en-GB" dirty="0"/>
              <a:t>)  When she was at 900m,</a:t>
            </a:r>
          </a:p>
          <a:p>
            <a:pPr marL="0" indent="0">
              <a:buNone/>
            </a:pPr>
            <a:r>
              <a:rPr lang="en-GB" dirty="0">
                <a:solidFill>
                  <a:srgbClr val="FF0000"/>
                </a:solidFill>
              </a:rPr>
              <a:t>GPE = </a:t>
            </a:r>
            <a:r>
              <a:rPr lang="en-GB" dirty="0" err="1">
                <a:solidFill>
                  <a:srgbClr val="FF0000"/>
                </a:solidFill>
              </a:rPr>
              <a:t>mgh</a:t>
            </a:r>
            <a:r>
              <a:rPr lang="en-GB" dirty="0">
                <a:solidFill>
                  <a:srgbClr val="FF0000"/>
                </a:solidFill>
              </a:rPr>
              <a:t>,</a:t>
            </a:r>
          </a:p>
          <a:p>
            <a:pPr marL="0" indent="0">
              <a:buNone/>
            </a:pPr>
            <a:r>
              <a:rPr lang="en-GB" dirty="0">
                <a:solidFill>
                  <a:srgbClr val="FF0000"/>
                </a:solidFill>
              </a:rPr>
              <a:t>= 75kg x 10N/kg x 900m = 675 000J</a:t>
            </a:r>
          </a:p>
          <a:p>
            <a:pPr marL="0" indent="0">
              <a:buNone/>
            </a:pPr>
            <a:r>
              <a:rPr lang="en-GB" dirty="0">
                <a:solidFill>
                  <a:srgbClr val="FF0000"/>
                </a:solidFill>
              </a:rPr>
              <a:t>And zero once she reached the ground.</a:t>
            </a:r>
          </a:p>
          <a:p>
            <a:pPr marL="0" indent="0">
              <a:buNone/>
            </a:pPr>
            <a:endParaRPr lang="en-GB" dirty="0"/>
          </a:p>
          <a:p>
            <a:pPr marL="0" indent="0">
              <a:buNone/>
            </a:pPr>
            <a:r>
              <a:rPr lang="en-GB" dirty="0"/>
              <a:t>c)  </a:t>
            </a:r>
            <a:r>
              <a:rPr lang="en-GB" dirty="0">
                <a:solidFill>
                  <a:srgbClr val="FF0000"/>
                </a:solidFill>
              </a:rPr>
              <a:t>Work done by air resistance covered her loss of her initial KE, loss of her initial GPE =&gt; leaving only her final KE at landing.</a:t>
            </a:r>
          </a:p>
          <a:p>
            <a:pPr marL="0" indent="0">
              <a:buNone/>
            </a:pPr>
            <a:r>
              <a:rPr lang="en-GB" dirty="0">
                <a:solidFill>
                  <a:srgbClr val="FF0000"/>
                </a:solidFill>
              </a:rPr>
              <a:t>135000J + 675000J – 938J = 809062J.</a:t>
            </a:r>
          </a:p>
          <a:p>
            <a:endParaRPr lang="en-GB" dirty="0"/>
          </a:p>
          <a:p>
            <a:endParaRPr lang="en-GB" dirty="0"/>
          </a:p>
        </p:txBody>
      </p:sp>
    </p:spTree>
    <p:extLst>
      <p:ext uri="{BB962C8B-B14F-4D97-AF65-F5344CB8AC3E}">
        <p14:creationId xmlns:p14="http://schemas.microsoft.com/office/powerpoint/2010/main" val="830791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0309A-DEB5-44EE-8F6C-B7F4102E5F24}"/>
              </a:ext>
            </a:extLst>
          </p:cNvPr>
          <p:cNvSpPr>
            <a:spLocks noGrp="1"/>
          </p:cNvSpPr>
          <p:nvPr>
            <p:ph type="title"/>
          </p:nvPr>
        </p:nvSpPr>
        <p:spPr>
          <a:xfrm>
            <a:off x="838200" y="365125"/>
            <a:ext cx="10515600" cy="854075"/>
          </a:xfrm>
        </p:spPr>
        <p:txBody>
          <a:bodyPr>
            <a:normAutofit/>
          </a:bodyPr>
          <a:lstStyle/>
          <a:p>
            <a:r>
              <a:rPr lang="en-GB" sz="2800" dirty="0"/>
              <a:t>P1  Conservation and dissipation of energy.  Summary questions.</a:t>
            </a:r>
          </a:p>
        </p:txBody>
      </p:sp>
      <p:sp>
        <p:nvSpPr>
          <p:cNvPr id="3" name="Content Placeholder 2">
            <a:extLst>
              <a:ext uri="{FF2B5EF4-FFF2-40B4-BE49-F238E27FC236}">
                <a16:creationId xmlns:a16="http://schemas.microsoft.com/office/drawing/2014/main" id="{43EB931E-BB74-4E2A-B008-07C49F97C375}"/>
              </a:ext>
            </a:extLst>
          </p:cNvPr>
          <p:cNvSpPr>
            <a:spLocks noGrp="1"/>
          </p:cNvSpPr>
          <p:nvPr>
            <p:ph sz="half" idx="1"/>
          </p:nvPr>
        </p:nvSpPr>
        <p:spPr>
          <a:xfrm>
            <a:off x="838200" y="1219200"/>
            <a:ext cx="5181600" cy="4957763"/>
          </a:xfrm>
        </p:spPr>
        <p:txBody>
          <a:bodyPr>
            <a:normAutofit fontScale="92500" lnSpcReduction="20000"/>
          </a:bodyPr>
          <a:lstStyle/>
          <a:p>
            <a:pPr marL="0" indent="0">
              <a:buNone/>
            </a:pPr>
            <a:r>
              <a:rPr lang="en-GB" dirty="0"/>
              <a:t>7  On a building site, a 600W electric winch and a pulley were used to lift bricks from the ground.  The winch raised a load of 500N through a vertical height of 3.0m in 25s.  During this time, the average power supplied to the winch was 600W.</a:t>
            </a:r>
          </a:p>
          <a:p>
            <a:pPr marL="0" indent="0">
              <a:buNone/>
            </a:pPr>
            <a:r>
              <a:rPr lang="en-GB" dirty="0"/>
              <a:t>ai)  Calculate how much useful energy was transferred by the motor.</a:t>
            </a:r>
          </a:p>
          <a:p>
            <a:pPr marL="0" indent="0">
              <a:buNone/>
            </a:pPr>
            <a:r>
              <a:rPr lang="en-GB" dirty="0"/>
              <a:t>ii)  Calculate the percentage efficiency of the system.</a:t>
            </a:r>
          </a:p>
          <a:p>
            <a:pPr marL="0" indent="0">
              <a:buNone/>
            </a:pPr>
            <a:r>
              <a:rPr lang="en-GB" dirty="0"/>
              <a:t>b)  Explain why the efficiency of a winch can never be as much as 100%.</a:t>
            </a:r>
          </a:p>
        </p:txBody>
      </p:sp>
      <p:sp>
        <p:nvSpPr>
          <p:cNvPr id="4" name="Content Placeholder 3">
            <a:extLst>
              <a:ext uri="{FF2B5EF4-FFF2-40B4-BE49-F238E27FC236}">
                <a16:creationId xmlns:a16="http://schemas.microsoft.com/office/drawing/2014/main" id="{624B27AC-002E-480D-B49B-07D58C055EDF}"/>
              </a:ext>
            </a:extLst>
          </p:cNvPr>
          <p:cNvSpPr>
            <a:spLocks noGrp="1"/>
          </p:cNvSpPr>
          <p:nvPr>
            <p:ph sz="half" idx="2"/>
          </p:nvPr>
        </p:nvSpPr>
        <p:spPr>
          <a:xfrm>
            <a:off x="6172200" y="1219200"/>
            <a:ext cx="5181600" cy="4957763"/>
          </a:xfrm>
        </p:spPr>
        <p:txBody>
          <a:bodyPr>
            <a:normAutofit fontScale="92500" lnSpcReduction="20000"/>
          </a:bodyPr>
          <a:lstStyle/>
          <a:p>
            <a:pPr marL="0" indent="0">
              <a:buNone/>
            </a:pPr>
            <a:r>
              <a:rPr lang="en-GB" dirty="0"/>
              <a:t>ai)  </a:t>
            </a:r>
            <a:r>
              <a:rPr lang="en-GB" dirty="0">
                <a:solidFill>
                  <a:srgbClr val="FF0000"/>
                </a:solidFill>
              </a:rPr>
              <a:t>GPE = </a:t>
            </a:r>
            <a:r>
              <a:rPr lang="en-GB" dirty="0" err="1">
                <a:solidFill>
                  <a:srgbClr val="FF0000"/>
                </a:solidFill>
              </a:rPr>
              <a:t>mgh</a:t>
            </a:r>
            <a:endParaRPr lang="en-GB" dirty="0">
              <a:solidFill>
                <a:srgbClr val="FF0000"/>
              </a:solidFill>
            </a:endParaRPr>
          </a:p>
          <a:p>
            <a:pPr marL="0" indent="0">
              <a:buNone/>
            </a:pPr>
            <a:r>
              <a:rPr lang="en-GB" dirty="0">
                <a:solidFill>
                  <a:srgbClr val="FF0000"/>
                </a:solidFill>
              </a:rPr>
              <a:t>GPE = 500 x 3.0 = 1500J</a:t>
            </a:r>
          </a:p>
          <a:p>
            <a:pPr marL="0" indent="0">
              <a:buNone/>
            </a:pPr>
            <a:endParaRPr lang="en-GB" dirty="0"/>
          </a:p>
          <a:p>
            <a:pPr marL="0" indent="0">
              <a:buNone/>
            </a:pPr>
            <a:r>
              <a:rPr lang="en-GB" dirty="0" err="1"/>
              <a:t>aii</a:t>
            </a:r>
            <a:r>
              <a:rPr lang="en-GB" dirty="0"/>
              <a:t>) </a:t>
            </a:r>
            <a:r>
              <a:rPr lang="en-GB" dirty="0">
                <a:solidFill>
                  <a:srgbClr val="FF0000"/>
                </a:solidFill>
              </a:rPr>
              <a:t>efficiency = useful gained/total</a:t>
            </a:r>
          </a:p>
          <a:p>
            <a:pPr marL="0" indent="0">
              <a:buNone/>
            </a:pPr>
            <a:r>
              <a:rPr lang="el-GR" dirty="0">
                <a:solidFill>
                  <a:srgbClr val="FF0000"/>
                </a:solidFill>
              </a:rPr>
              <a:t>η</a:t>
            </a:r>
            <a:r>
              <a:rPr lang="en-GB" dirty="0">
                <a:solidFill>
                  <a:srgbClr val="FF0000"/>
                </a:solidFill>
              </a:rPr>
              <a:t> = 1500/(600 x 25)</a:t>
            </a:r>
          </a:p>
          <a:p>
            <a:pPr marL="0" indent="0">
              <a:buNone/>
            </a:pPr>
            <a:r>
              <a:rPr lang="el-GR" dirty="0">
                <a:solidFill>
                  <a:srgbClr val="FF0000"/>
                </a:solidFill>
              </a:rPr>
              <a:t>η</a:t>
            </a:r>
            <a:r>
              <a:rPr lang="en-GB" dirty="0">
                <a:solidFill>
                  <a:srgbClr val="FF0000"/>
                </a:solidFill>
              </a:rPr>
              <a:t> = 0.1, or 10%</a:t>
            </a:r>
          </a:p>
          <a:p>
            <a:pPr marL="0" indent="0">
              <a:buNone/>
            </a:pPr>
            <a:endParaRPr lang="en-GB" dirty="0"/>
          </a:p>
          <a:p>
            <a:pPr marL="0" indent="0">
              <a:buNone/>
            </a:pPr>
            <a:r>
              <a:rPr lang="en-GB" dirty="0"/>
              <a:t>b) </a:t>
            </a:r>
            <a:r>
              <a:rPr lang="en-GB" dirty="0">
                <a:solidFill>
                  <a:srgbClr val="FF0000"/>
                </a:solidFill>
              </a:rPr>
              <a:t>All winches will have some friction between the moving wheel and the fixings of the axle to the frame.  Consequently some energy will be wasted overcoming friction and lost as heat to the atmosphere.</a:t>
            </a:r>
          </a:p>
        </p:txBody>
      </p:sp>
    </p:spTree>
    <p:extLst>
      <p:ext uri="{BB962C8B-B14F-4D97-AF65-F5344CB8AC3E}">
        <p14:creationId xmlns:p14="http://schemas.microsoft.com/office/powerpoint/2010/main" val="7161775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92C25C4-2D01-4B2B-BB8F-65C199006BE0}"/>
</file>

<file path=customXml/itemProps2.xml><?xml version="1.0" encoding="utf-8"?>
<ds:datastoreItem xmlns:ds="http://schemas.openxmlformats.org/officeDocument/2006/customXml" ds:itemID="{C5B680D2-677D-4521-941E-8133F8A797DC}"/>
</file>

<file path=customXml/itemProps3.xml><?xml version="1.0" encoding="utf-8"?>
<ds:datastoreItem xmlns:ds="http://schemas.openxmlformats.org/officeDocument/2006/customXml" ds:itemID="{92107B0E-1412-4EC0-A1B1-E0BD9A4B82E8}"/>
</file>

<file path=docProps/app.xml><?xml version="1.0" encoding="utf-8"?>
<Properties xmlns="http://schemas.openxmlformats.org/officeDocument/2006/extended-properties" xmlns:vt="http://schemas.openxmlformats.org/officeDocument/2006/docPropsVTypes">
  <Template/>
  <TotalTime>2393</TotalTime>
  <Words>2094</Words>
  <Application>Microsoft Office PowerPoint</Application>
  <PresentationFormat>Widescreen</PresentationFormat>
  <Paragraphs>140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Cambria Math</vt:lpstr>
      <vt:lpstr>Office Theme</vt:lpstr>
      <vt:lpstr>P1 Conservation and dissipation of energy</vt:lpstr>
      <vt:lpstr>P1 Conservation and dissipation of energy</vt:lpstr>
      <vt:lpstr>2.  A bungee jumper jumps, from a platform and transforms 12000J from his gravitational potential energy store before the rope attached to him becomes taut and starts to stretch.  He then transfers a further 24000J from his gravitational potential energy store before he stops falling and begins to rise</vt:lpstr>
      <vt:lpstr>P1 Conservation and dissipation of energy</vt:lpstr>
      <vt:lpstr>P1 Conservation and dissipation of energy</vt:lpstr>
      <vt:lpstr>P1 Conservation and dissipation of energy</vt:lpstr>
      <vt:lpstr>P1  Conservation and dissipation of energy.  Summary questions.</vt:lpstr>
      <vt:lpstr>P1  Conservation and dissipation of energy.  Summary questions.</vt:lpstr>
      <vt:lpstr>P1  Conservation and dissipation of energy.  Summary questions.</vt:lpstr>
      <vt:lpstr>P1  Conservation and dissipation of energy.  Summary questions.</vt:lpstr>
      <vt:lpstr>P1  Conservation and dissipation of energy.  Summary questions.</vt:lpstr>
      <vt:lpstr>P1  Conservation and dissipation of energy.  Summary questions.</vt:lpstr>
      <vt:lpstr>P1  Conservation and dissipation of energy.  Summary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Physics for GCSE Combined Science…problems solved to cover ‘getting to know you’ start</dc:title>
  <dc:creator>Peter Walker</dc:creator>
  <cp:lastModifiedBy>Peter Walker</cp:lastModifiedBy>
  <cp:revision>99</cp:revision>
  <dcterms:created xsi:type="dcterms:W3CDTF">2016-09-29T19:06:02Z</dcterms:created>
  <dcterms:modified xsi:type="dcterms:W3CDTF">2020-10-17T18:47:00Z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