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</p:sldMasterIdLst>
  <p:notesMasterIdLst>
    <p:notesMasterId r:id="rId23"/>
  </p:notesMasterIdLst>
  <p:handoutMasterIdLst>
    <p:handoutMasterId r:id="rId24"/>
  </p:handoutMasterIdLst>
  <p:sldIdLst>
    <p:sldId id="294" r:id="rId5"/>
    <p:sldId id="274" r:id="rId6"/>
    <p:sldId id="312" r:id="rId7"/>
    <p:sldId id="262" r:id="rId8"/>
    <p:sldId id="304" r:id="rId9"/>
    <p:sldId id="299" r:id="rId10"/>
    <p:sldId id="313" r:id="rId11"/>
    <p:sldId id="314" r:id="rId12"/>
    <p:sldId id="295" r:id="rId13"/>
    <p:sldId id="311" r:id="rId14"/>
    <p:sldId id="277" r:id="rId15"/>
    <p:sldId id="302" r:id="rId16"/>
    <p:sldId id="317" r:id="rId17"/>
    <p:sldId id="319" r:id="rId18"/>
    <p:sldId id="320" r:id="rId19"/>
    <p:sldId id="315" r:id="rId20"/>
    <p:sldId id="316" r:id="rId21"/>
    <p:sldId id="318" r:id="rId22"/>
  </p:sldIdLst>
  <p:sldSz cx="9144000" cy="6858000" type="screen4x3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7">
          <p15:clr>
            <a:srgbClr val="A4A3A4"/>
          </p15:clr>
        </p15:guide>
        <p15:guide id="2" pos="2878">
          <p15:clr>
            <a:srgbClr val="A4A3A4"/>
          </p15:clr>
        </p15:guide>
        <p15:guide id="3" orient="horz" pos="859">
          <p15:clr>
            <a:srgbClr val="A4A3A4"/>
          </p15:clr>
        </p15:guide>
        <p15:guide id="4" pos="33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73AF"/>
    <a:srgbClr val="783C2D"/>
    <a:srgbClr val="DC7D28"/>
    <a:srgbClr val="6464A0"/>
    <a:srgbClr val="325F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82892" autoAdjust="0"/>
  </p:normalViewPr>
  <p:slideViewPr>
    <p:cSldViewPr snapToGrid="0" snapToObjects="1" showGuides="1">
      <p:cViewPr varScale="1">
        <p:scale>
          <a:sx n="68" d="100"/>
          <a:sy n="68" d="100"/>
        </p:scale>
        <p:origin x="1362" y="72"/>
      </p:cViewPr>
      <p:guideLst>
        <p:guide orient="horz" pos="2157"/>
        <p:guide pos="2878"/>
        <p:guide orient="horz" pos="859"/>
        <p:guide pos="334"/>
      </p:guideLst>
    </p:cSldViewPr>
  </p:slideViewPr>
  <p:outlineViewPr>
    <p:cViewPr>
      <p:scale>
        <a:sx n="33" d="100"/>
        <a:sy n="33" d="100"/>
      </p:scale>
      <p:origin x="0" y="-607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738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A457E0-B7E6-E24E-BA12-0ABEC3185120}" type="datetimeFigureOut">
              <a:rPr lang="en-US" smtClean="0"/>
              <a:t>10/18/2020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155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738" y="9442155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88A59E-FE67-3043-A00A-EF9E0FCBDE4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8722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8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8A8347-8DF1-B348-8F41-6E1345D82D34}" type="datetimeFigureOut">
              <a:rPr lang="en-US" smtClean="0"/>
              <a:t>10/18/2020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80" y="4721940"/>
            <a:ext cx="5447030" cy="4473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5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8" y="9442155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A5C70C-4F3D-A24C-BE6B-90E4410CB3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8459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70C-4F3D-A24C-BE6B-90E4410CB34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450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70C-4F3D-A24C-BE6B-90E4410CB34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6460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70C-4F3D-A24C-BE6B-90E4410CB343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0846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70C-4F3D-A24C-BE6B-90E4410CB343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954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4153" y="6246646"/>
            <a:ext cx="8796168" cy="16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892053"/>
            <a:ext cx="8796168" cy="16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40000" y="1303334"/>
            <a:ext cx="4114551" cy="968675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3600" baseline="0">
                <a:solidFill>
                  <a:schemeClr val="tx2"/>
                </a:solidFill>
                <a:latin typeface="AQA Chevin Pro Light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40000" y="2611489"/>
            <a:ext cx="4114551" cy="37831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ts val="2600"/>
              </a:lnSpc>
              <a:buNone/>
              <a:defRPr sz="2400" b="0" i="0">
                <a:solidFill>
                  <a:schemeClr val="tx2"/>
                </a:solidFill>
                <a:latin typeface="AQA Chevin Pro Light"/>
                <a:cs typeface="AQA Chevin Pro Ligh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Presented by</a:t>
            </a:r>
            <a:br>
              <a:rPr lang="en-US" dirty="0"/>
            </a:b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0" y="1191693"/>
            <a:ext cx="4645025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0" y="2433050"/>
            <a:ext cx="4645025" cy="0"/>
          </a:xfrm>
          <a:prstGeom prst="line">
            <a:avLst/>
          </a:prstGeom>
          <a:ln w="3810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0" y="6339600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 userDrawn="1"/>
        </p:nvSpPr>
        <p:spPr>
          <a:xfrm>
            <a:off x="7825042" y="6455753"/>
            <a:ext cx="971126" cy="40224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2" hasCustomPrompt="1"/>
          </p:nvPr>
        </p:nvSpPr>
        <p:spPr>
          <a:xfrm>
            <a:off x="539750" y="3058062"/>
            <a:ext cx="4114801" cy="338138"/>
          </a:xfrm>
        </p:spPr>
        <p:txBody>
          <a:bodyPr rIns="0"/>
          <a:lstStyle>
            <a:lvl1pPr marL="0" indent="0">
              <a:lnSpc>
                <a:spcPts val="2600"/>
              </a:lnSpc>
              <a:buFontTx/>
              <a:buNone/>
              <a:defRPr sz="2400" b="0" i="0">
                <a:solidFill>
                  <a:schemeClr val="tx2"/>
                </a:solidFill>
                <a:latin typeface="AQA Chevin Pro Light"/>
                <a:cs typeface="AQA Chevin Pro Light"/>
              </a:defRPr>
            </a:lvl1pPr>
          </a:lstStyle>
          <a:p>
            <a:pPr lvl="0"/>
            <a:r>
              <a:rPr lang="en-US" dirty="0"/>
              <a:t>Date &lt;</a:t>
            </a:r>
            <a:r>
              <a:rPr lang="en-US" dirty="0" err="1"/>
              <a:t>dd</a:t>
            </a:r>
            <a:r>
              <a:rPr lang="en-US" dirty="0"/>
              <a:t>/mm/</a:t>
            </a:r>
            <a:r>
              <a:rPr lang="en-US" dirty="0" err="1"/>
              <a:t>yyyy</a:t>
            </a:r>
            <a:r>
              <a:rPr lang="en-US" dirty="0"/>
              <a:t>&gt;</a:t>
            </a:r>
          </a:p>
        </p:txBody>
      </p:sp>
      <p:pic>
        <p:nvPicPr>
          <p:cNvPr id="7" name="Picture 6" descr="AQA_New_logo_no_strapline_RGB_1.5cm_deep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78675"/>
            <a:ext cx="1618488" cy="557784"/>
          </a:xfrm>
          <a:prstGeom prst="rect">
            <a:avLst/>
          </a:prstGeom>
        </p:spPr>
      </p:pic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ts val="1000"/>
              </a:lnSpc>
              <a:defRPr sz="800" b="0" i="0">
                <a:solidFill>
                  <a:schemeClr val="tx1"/>
                </a:solidFill>
                <a:latin typeface="+mn-lt"/>
                <a:cs typeface="AQA Chevin Pro Light"/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975207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ts val="1000"/>
              </a:lnSpc>
              <a:defRPr sz="800" b="0" i="0">
                <a:solidFill>
                  <a:schemeClr val="tx1"/>
                </a:solidFill>
                <a:latin typeface="+mn-lt"/>
                <a:cs typeface="AQA Chevin Pro Light"/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83587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Contents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3803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Section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462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540000" y="1731600"/>
            <a:ext cx="8046000" cy="4406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946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/>
              <a:t>Insert video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183467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0000" y="1727271"/>
            <a:ext cx="4546350" cy="4406400"/>
          </a:xfrm>
        </p:spPr>
        <p:txBody>
          <a:bodyPr rIns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000"/>
            </a:lvl5pPr>
            <a:lvl6pPr>
              <a:defRPr sz="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394324" y="1727199"/>
            <a:ext cx="3190875" cy="4406400"/>
          </a:xfrm>
        </p:spPr>
        <p:txBody>
          <a:bodyPr rIns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Insert image or graphic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104452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899455"/>
            <a:ext cx="8768155" cy="22116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540000" y="1666873"/>
            <a:ext cx="4028825" cy="494942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3600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0" y="1191600"/>
            <a:ext cx="4645025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0" y="2309805"/>
            <a:ext cx="4645025" cy="0"/>
          </a:xfrm>
          <a:prstGeom prst="line">
            <a:avLst/>
          </a:prstGeom>
          <a:ln w="3810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 userDrawn="1"/>
        </p:nvSpPr>
        <p:spPr>
          <a:xfrm>
            <a:off x="7780867" y="6458400"/>
            <a:ext cx="829733" cy="3651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 descr="AQA_New_logo_no_strapline_RGB_1.5cm_deep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78675"/>
            <a:ext cx="1618488" cy="55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16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Dark Blu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481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Orang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94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Turquois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778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Pink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8779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Gree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853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Violet">
    <p:bg>
      <p:bgPr>
        <a:solidFill>
          <a:srgbClr val="6464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6464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77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Teal">
    <p:bg>
      <p:bgPr>
        <a:solidFill>
          <a:srgbClr val="325F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325F7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063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Yellow">
    <p:bg>
      <p:bgPr>
        <a:solidFill>
          <a:srgbClr val="DC7D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DC7D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016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Brick">
    <p:bg>
      <p:bgPr>
        <a:solidFill>
          <a:srgbClr val="783C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783C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65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0000" y="441132"/>
            <a:ext cx="8045200" cy="431181"/>
          </a:xfrm>
          <a:prstGeom prst="rect">
            <a:avLst/>
          </a:prstGeom>
        </p:spPr>
        <p:txBody>
          <a:bodyPr vert="horz" lIns="0" tIns="0" rIns="91440" bIns="0" rtlCol="0" anchor="t" anchorCtr="0">
            <a:noAutofit/>
          </a:bodyPr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0000" y="1731713"/>
            <a:ext cx="8045200" cy="4406804"/>
          </a:xfrm>
          <a:prstGeom prst="rect">
            <a:avLst/>
          </a:prstGeom>
        </p:spPr>
        <p:txBody>
          <a:bodyPr vert="horz" lIns="0" tIns="0" rIns="9144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962025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0" y="6340475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QA_New_logo_20mm_no_strapline_RGB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0000" y="6415200"/>
            <a:ext cx="14364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80DAB091-367A-9141-A74C-3AA754BCBACD}" type="slidenum">
              <a:rPr lang="en-US" sz="800" smtClean="0"/>
              <a:t>‹#›</a:t>
            </a:fld>
            <a:r>
              <a:rPr lang="en-US" sz="800" dirty="0"/>
              <a:t> of 18</a:t>
            </a:r>
          </a:p>
        </p:txBody>
      </p:sp>
      <p:sp>
        <p:nvSpPr>
          <p:cNvPr id="12" name="Footer Placeholder 3"/>
          <p:cNvSpPr txBox="1">
            <a:spLocks/>
          </p:cNvSpPr>
          <p:nvPr userDrawn="1"/>
        </p:nvSpPr>
        <p:spPr>
          <a:xfrm>
            <a:off x="54339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457200" rtl="0" eaLnBrk="1" latinLnBrk="0" hangingPunct="1">
              <a:lnSpc>
                <a:spcPts val="1000"/>
              </a:lnSpc>
              <a:defRPr sz="800" b="0" i="0" kern="1200">
                <a:solidFill>
                  <a:schemeClr val="tx1"/>
                </a:solidFill>
                <a:latin typeface="+mn-lt"/>
                <a:ea typeface="+mn-ea"/>
                <a:cs typeface="AQA Chevin Pro Ligh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/>
              <a:t>Copyright © AQA and its licensors. All rights reserved.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71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77" r:id="rId3"/>
    <p:sldLayoutId id="2147483680" r:id="rId4"/>
    <p:sldLayoutId id="2147483667" r:id="rId5"/>
    <p:sldLayoutId id="2147483662" r:id="rId6"/>
    <p:sldLayoutId id="2147483664" r:id="rId7"/>
    <p:sldLayoutId id="2147483665" r:id="rId8"/>
    <p:sldLayoutId id="2147483678" r:id="rId9"/>
    <p:sldLayoutId id="2147483669" r:id="rId10"/>
    <p:sldLayoutId id="2147483670" r:id="rId11"/>
    <p:sldLayoutId id="2147483671" r:id="rId12"/>
    <p:sldLayoutId id="2147483672" r:id="rId13"/>
    <p:sldLayoutId id="2147483674" r:id="rId14"/>
    <p:sldLayoutId id="2147483673" r:id="rId15"/>
    <p:sldLayoutId id="2147483675" r:id="rId16"/>
    <p:sldLayoutId id="2147483676" r:id="rId17"/>
  </p:sldLayoutIdLst>
  <p:hf sldNum="0" hdr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600" b="0" i="0" kern="1200">
          <a:solidFill>
            <a:schemeClr val="tx2"/>
          </a:solidFill>
          <a:latin typeface="AQA Chevin Pro Light"/>
          <a:ea typeface="+mj-ea"/>
          <a:cs typeface="AQA Chevin Pro Light"/>
        </a:defRPr>
      </a:lvl1pPr>
    </p:titleStyle>
    <p:bodyStyle>
      <a:lvl1pPr marL="342900" indent="-3429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indent="0" algn="l" defTabSz="457200" rtl="0" eaLnBrk="1" latinLnBrk="0" hangingPunct="1">
        <a:spcBef>
          <a:spcPct val="20000"/>
        </a:spcBef>
        <a:buFont typeface="Arial"/>
        <a:buNone/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indent="0" algn="l" defTabSz="457200" rtl="0" eaLnBrk="1" latinLnBrk="0" hangingPunct="1">
        <a:spcBef>
          <a:spcPct val="20000"/>
        </a:spcBef>
        <a:buFont typeface="Arial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1303334"/>
            <a:ext cx="7181600" cy="968675"/>
          </a:xfrm>
        </p:spPr>
        <p:txBody>
          <a:bodyPr/>
          <a:lstStyle/>
          <a:p>
            <a:r>
              <a:rPr lang="en-US" dirty="0"/>
              <a:t>Estimates and significant figures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999" y="2611489"/>
            <a:ext cx="7181601" cy="378312"/>
          </a:xfrm>
        </p:spPr>
        <p:txBody>
          <a:bodyPr/>
          <a:lstStyle/>
          <a:p>
            <a:r>
              <a:rPr lang="en-US" dirty="0"/>
              <a:t>Mathematics for GCSE Science</a:t>
            </a:r>
            <a:br>
              <a:rPr lang="en-US" dirty="0"/>
            </a:b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40000" y="3687182"/>
            <a:ext cx="6549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This presentation covers these Maths skills: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make estimates of the results of simple calculations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 an appropriate number of significant figures.</a:t>
            </a:r>
          </a:p>
        </p:txBody>
      </p:sp>
    </p:spTree>
    <p:extLst>
      <p:ext uri="{BB962C8B-B14F-4D97-AF65-F5344CB8AC3E}">
        <p14:creationId xmlns:p14="http://schemas.microsoft.com/office/powerpoint/2010/main" val="1085555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we round?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9477" y="1994037"/>
            <a:ext cx="8045200" cy="4406804"/>
          </a:xfrm>
        </p:spPr>
        <p:txBody>
          <a:bodyPr/>
          <a:lstStyle/>
          <a:p>
            <a:r>
              <a:rPr lang="en-US" dirty="0"/>
              <a:t>To avoid writing irrelevant figures. </a:t>
            </a:r>
          </a:p>
          <a:p>
            <a:endParaRPr lang="en-US" dirty="0"/>
          </a:p>
          <a:p>
            <a:r>
              <a:rPr lang="en-US" dirty="0"/>
              <a:t>For simplicity, when greater precision is not necessary, e.g. for large numbers such as populations.</a:t>
            </a:r>
          </a:p>
          <a:p>
            <a:endParaRPr lang="en-US" dirty="0"/>
          </a:p>
          <a:p>
            <a:r>
              <a:rPr lang="en-US" dirty="0"/>
              <a:t>To make large or complicated calculations easier (usually when calculators are not available).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40000" y="1319514"/>
            <a:ext cx="5594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Any suggestions?</a:t>
            </a:r>
          </a:p>
        </p:txBody>
      </p:sp>
      <p:sp>
        <p:nvSpPr>
          <p:cNvPr id="5" name="Rectangle 4"/>
          <p:cNvSpPr/>
          <p:nvPr/>
        </p:nvSpPr>
        <p:spPr>
          <a:xfrm>
            <a:off x="539477" y="4333917"/>
            <a:ext cx="78137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Rounding and estimating are two ways to make numbers easier to manage. </a:t>
            </a:r>
          </a:p>
          <a:p>
            <a:endParaRPr lang="en-US" b="1" dirty="0"/>
          </a:p>
          <a:p>
            <a:r>
              <a:rPr lang="en-US" dirty="0"/>
              <a:t>Rounding is a useful tool in estimation of large or difficult problems, and plays a part in finding significant figures.</a:t>
            </a:r>
          </a:p>
        </p:txBody>
      </p:sp>
    </p:spTree>
    <p:extLst>
      <p:ext uri="{BB962C8B-B14F-4D97-AF65-F5344CB8AC3E}">
        <p14:creationId xmlns:p14="http://schemas.microsoft.com/office/powerpoint/2010/main" val="67916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rules?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22245" y="3338215"/>
            <a:ext cx="804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3.13 rounds to 3.1, to 1 decimal place, as it is nearer 3.1 than 3.2.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2925" y="1263001"/>
            <a:ext cx="8042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You use a number line to see which end is nearer. </a:t>
            </a:r>
          </a:p>
          <a:p>
            <a:r>
              <a:rPr lang="en-US" sz="2000" dirty="0"/>
              <a:t>38 rounds to 40 to the nearest 10 as it is nearer 40 than 30.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426" y="3926319"/>
            <a:ext cx="7539148" cy="882301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40000" y="4955167"/>
            <a:ext cx="79531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3.15 rounds to 3.2, to 1 decimal place, because we have a convention that says round up for the halfway point. That way everybody does the same thing.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439" y="2117435"/>
            <a:ext cx="7427122" cy="807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0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sz="quarter" idx="12"/>
          </p:nvPr>
        </p:nvSpPr>
        <p:spPr>
          <a:xfrm>
            <a:off x="540000" y="1507864"/>
            <a:ext cx="8046000" cy="44064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 number’s significant figures are the ones that affect the size of the number most – the significant ones in terms of its size!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Non-zero digits are </a:t>
            </a:r>
            <a:r>
              <a:rPr lang="en-US" b="1" dirty="0"/>
              <a:t>ALWAYS</a:t>
            </a:r>
            <a:r>
              <a:rPr lang="en-US" dirty="0"/>
              <a:t> significant</a:t>
            </a:r>
          </a:p>
          <a:p>
            <a:endParaRPr lang="en-US" b="1" dirty="0"/>
          </a:p>
          <a:p>
            <a:r>
              <a:rPr lang="en-US" dirty="0"/>
              <a:t>Zeroes </a:t>
            </a:r>
            <a:r>
              <a:rPr lang="en-US" b="1" dirty="0"/>
              <a:t>BETWEEN</a:t>
            </a:r>
            <a:r>
              <a:rPr lang="en-US" dirty="0"/>
              <a:t> non-zero digits are significant.</a:t>
            </a:r>
          </a:p>
          <a:p>
            <a:endParaRPr lang="en-US" dirty="0"/>
          </a:p>
          <a:p>
            <a:r>
              <a:rPr lang="en-US" dirty="0"/>
              <a:t>Leading zeroes are </a:t>
            </a:r>
            <a:r>
              <a:rPr lang="en-US" b="1" dirty="0"/>
              <a:t>NEVER</a:t>
            </a:r>
            <a:r>
              <a:rPr lang="en-US" dirty="0"/>
              <a:t> significant.</a:t>
            </a:r>
          </a:p>
          <a:p>
            <a:endParaRPr lang="en-US" dirty="0"/>
          </a:p>
          <a:p>
            <a:r>
              <a:rPr lang="en-US" dirty="0"/>
              <a:t>Zeroes </a:t>
            </a:r>
            <a:r>
              <a:rPr lang="en-US" b="1" dirty="0"/>
              <a:t>TO THE RIGHT</a:t>
            </a:r>
            <a:r>
              <a:rPr lang="en-US" dirty="0"/>
              <a:t> of the last non-zero digit can be significant.</a:t>
            </a:r>
          </a:p>
          <a:p>
            <a:endParaRPr lang="en-US" dirty="0"/>
          </a:p>
          <a:p>
            <a:r>
              <a:rPr lang="en-US" dirty="0"/>
              <a:t>We will be applying these rules in the following slides, so make a note…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9" name="Title 8"/>
          <p:cNvSpPr txBox="1">
            <a:spLocks noGrp="1"/>
          </p:cNvSpPr>
          <p:nvPr>
            <p:ph type="title"/>
          </p:nvPr>
        </p:nvSpPr>
        <p:spPr>
          <a:xfrm>
            <a:off x="540000" y="441132"/>
            <a:ext cx="4175182" cy="3590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What is a significant figure?</a:t>
            </a:r>
          </a:p>
        </p:txBody>
      </p:sp>
    </p:spTree>
    <p:extLst>
      <p:ext uri="{BB962C8B-B14F-4D97-AF65-F5344CB8AC3E}">
        <p14:creationId xmlns:p14="http://schemas.microsoft.com/office/powerpoint/2010/main" val="174136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Identifying significant figures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97981" y="1885951"/>
            <a:ext cx="29456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3.28034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468038" y="2725141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218745" y="3688576"/>
            <a:ext cx="2745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0.00760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71345" y="3135918"/>
            <a:ext cx="657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baseline="30000" dirty="0"/>
              <a:t>st</a:t>
            </a:r>
            <a:r>
              <a:rPr lang="en-US" dirty="0"/>
              <a:t>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713528" y="3135918"/>
            <a:ext cx="657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  <a:r>
              <a:rPr lang="en-US" baseline="30000" dirty="0"/>
              <a:t>nd</a:t>
            </a:r>
            <a:r>
              <a:rPr lang="en-US" dirty="0"/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97894" y="3135918"/>
            <a:ext cx="657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  <a:r>
              <a:rPr lang="en-US" baseline="30000" dirty="0"/>
              <a:t>th</a:t>
            </a:r>
            <a:r>
              <a:rPr lang="en-US" dirty="0"/>
              <a:t>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40077" y="3135918"/>
            <a:ext cx="657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</a:t>
            </a:r>
            <a:r>
              <a:rPr lang="en-US" baseline="30000" dirty="0"/>
              <a:t>th</a:t>
            </a:r>
            <a:r>
              <a:rPr lang="en-US" dirty="0"/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155711" y="3135918"/>
            <a:ext cx="657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</a:t>
            </a:r>
          </a:p>
        </p:txBody>
      </p:sp>
      <p:cxnSp>
        <p:nvCxnSpPr>
          <p:cNvPr id="68" name="Straight Arrow Connector 67"/>
          <p:cNvCxnSpPr/>
          <p:nvPr/>
        </p:nvCxnSpPr>
        <p:spPr>
          <a:xfrm>
            <a:off x="4318822" y="2725141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3893430" y="2725141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5594997" y="2725141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>
            <a:off x="4744214" y="2725141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>
            <a:off x="5169606" y="2725141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5482259" y="3135918"/>
            <a:ext cx="657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  <a:r>
              <a:rPr lang="en-US" baseline="30000" dirty="0"/>
              <a:t>th</a:t>
            </a:r>
            <a:r>
              <a:rPr lang="en-US" dirty="0"/>
              <a:t> 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531456" y="4926445"/>
            <a:ext cx="657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baseline="30000" dirty="0"/>
              <a:t>st</a:t>
            </a:r>
            <a:r>
              <a:rPr lang="en-US" dirty="0"/>
              <a:t> 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4983192" y="4926445"/>
            <a:ext cx="657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  <a:r>
              <a:rPr lang="en-US" baseline="30000" dirty="0"/>
              <a:t>nd</a:t>
            </a:r>
            <a:r>
              <a:rPr lang="en-US" dirty="0"/>
              <a:t> 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5423034" y="4926445"/>
            <a:ext cx="657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  <a:r>
              <a:rPr lang="en-US" baseline="30000" dirty="0"/>
              <a:t>rd</a:t>
            </a:r>
            <a:r>
              <a:rPr lang="en-US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0000" y="1436914"/>
            <a:ext cx="4946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Can you number the significant figures?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0287" y="3427472"/>
            <a:ext cx="4335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What about this one?</a:t>
            </a:r>
          </a:p>
        </p:txBody>
      </p:sp>
      <p:sp>
        <p:nvSpPr>
          <p:cNvPr id="9" name="&quot;No&quot; Symbol 8"/>
          <p:cNvSpPr/>
          <p:nvPr/>
        </p:nvSpPr>
        <p:spPr>
          <a:xfrm>
            <a:off x="4163924" y="4947975"/>
            <a:ext cx="288000" cy="288000"/>
          </a:xfrm>
          <a:prstGeom prst="noSmoking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1" name="&quot;No&quot; Symbol 30"/>
          <p:cNvSpPr/>
          <p:nvPr/>
        </p:nvSpPr>
        <p:spPr>
          <a:xfrm>
            <a:off x="3737498" y="4947975"/>
            <a:ext cx="288000" cy="288000"/>
          </a:xfrm>
          <a:prstGeom prst="noSmoking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2" name="&quot;No&quot; Symbol 31"/>
          <p:cNvSpPr/>
          <p:nvPr/>
        </p:nvSpPr>
        <p:spPr>
          <a:xfrm>
            <a:off x="3327884" y="4947975"/>
            <a:ext cx="288000" cy="288000"/>
          </a:xfrm>
          <a:prstGeom prst="noSmoking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4318822" y="4514285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4744214" y="4514285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5169606" y="4514285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5594997" y="4514285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3893430" y="4514285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3468038" y="4514285"/>
            <a:ext cx="0" cy="3895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309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" grpId="0"/>
      <p:bldP spid="25" grpId="0"/>
      <p:bldP spid="26" grpId="0"/>
      <p:bldP spid="27" grpId="0"/>
      <p:bldP spid="28" grpId="0"/>
      <p:bldP spid="75" grpId="0"/>
      <p:bldP spid="76" grpId="0"/>
      <p:bldP spid="77" grpId="0"/>
      <p:bldP spid="78" grpId="0"/>
      <p:bldP spid="6" grpId="0"/>
      <p:bldP spid="9" grpId="0" animBg="1"/>
      <p:bldP spid="31" grpId="0" animBg="1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Rounding in practice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2"/>
          </p:nvPr>
        </p:nvSpPr>
        <p:spPr>
          <a:xfrm>
            <a:off x="547082" y="1328570"/>
            <a:ext cx="8046000" cy="544401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/>
              <a:t>Round 2.837076 to </a:t>
            </a:r>
            <a:r>
              <a:rPr lang="en-US" sz="2000" b="1" dirty="0">
                <a:solidFill>
                  <a:schemeClr val="accent1"/>
                </a:solidFill>
              </a:rPr>
              <a:t>3 </a:t>
            </a:r>
            <a:r>
              <a:rPr lang="en-US" sz="2000" b="1" dirty="0" err="1">
                <a:solidFill>
                  <a:schemeClr val="accent1"/>
                </a:solidFill>
              </a:rPr>
              <a:t>s.f.</a:t>
            </a:r>
            <a:endParaRPr lang="en-US" sz="2000" b="1" dirty="0"/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832094" y="2051300"/>
            <a:ext cx="24145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2.837076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2723" y="2992326"/>
            <a:ext cx="681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2.8</a:t>
            </a:r>
            <a:r>
              <a:rPr lang="en-US" b="1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62648" y="301686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2.8</a:t>
            </a:r>
            <a:r>
              <a:rPr lang="en-US" b="1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8173" y="2742079"/>
            <a:ext cx="2730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There are two options: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779325" y="2715405"/>
            <a:ext cx="260062" cy="3145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4526512" y="2712256"/>
            <a:ext cx="250368" cy="33389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290213" y="3465497"/>
            <a:ext cx="34975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need to look at the following figure</a:t>
            </a:r>
            <a:r>
              <a:rPr lang="is-IS" dirty="0"/>
              <a:t> – that tells us which end the number is nearer.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4902924" y="1980207"/>
            <a:ext cx="298718" cy="760350"/>
          </a:xfrm>
          <a:prstGeom prst="ellipse">
            <a:avLst/>
          </a:prstGeom>
          <a:noFill/>
          <a:ln w="44450">
            <a:solidFill>
              <a:schemeClr val="accent6">
                <a:lumMod val="60000"/>
                <a:lumOff val="40000"/>
                <a:alpha val="7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40000" y="5256206"/>
            <a:ext cx="5250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it is nearer 2.84, so we choose the right-hand end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7082" y="5742205"/>
            <a:ext cx="3085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2.837076 to 3 </a:t>
            </a:r>
            <a:r>
              <a:rPr lang="en-US" b="1" dirty="0" err="1">
                <a:solidFill>
                  <a:schemeClr val="accent1"/>
                </a:solidFill>
              </a:rPr>
              <a:t>s.f.</a:t>
            </a:r>
            <a:r>
              <a:rPr lang="en-US" b="1" dirty="0">
                <a:solidFill>
                  <a:schemeClr val="accent1"/>
                </a:solidFill>
              </a:rPr>
              <a:t> is 2.84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856992" y="1926662"/>
            <a:ext cx="2544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1</a:t>
            </a:r>
            <a:r>
              <a:rPr lang="en-US" b="1" baseline="30000" dirty="0">
                <a:solidFill>
                  <a:schemeClr val="accent1"/>
                </a:solidFill>
              </a:rPr>
              <a:t>st</a:t>
            </a:r>
            <a:r>
              <a:rPr lang="en-US" b="1" dirty="0">
                <a:solidFill>
                  <a:schemeClr val="accent1"/>
                </a:solidFill>
              </a:rPr>
              <a:t> 2</a:t>
            </a:r>
            <a:r>
              <a:rPr lang="en-US" b="1" baseline="30000" dirty="0">
                <a:solidFill>
                  <a:schemeClr val="accent1"/>
                </a:solidFill>
              </a:rPr>
              <a:t>nd </a:t>
            </a:r>
            <a:r>
              <a:rPr lang="en-US" b="1" dirty="0">
                <a:solidFill>
                  <a:schemeClr val="accent1"/>
                </a:solidFill>
              </a:rPr>
              <a:t>3</a:t>
            </a:r>
            <a:r>
              <a:rPr lang="en-US" b="1" baseline="30000" dirty="0">
                <a:solidFill>
                  <a:schemeClr val="accent1"/>
                </a:solidFill>
              </a:rPr>
              <a:t>rd</a:t>
            </a:r>
            <a:r>
              <a:rPr lang="en-US" baseline="30000" dirty="0">
                <a:solidFill>
                  <a:schemeClr val="accent1"/>
                </a:solidFill>
              </a:rPr>
              <a:t> </a:t>
            </a:r>
            <a:r>
              <a:rPr lang="en-US" dirty="0"/>
              <a:t>4</a:t>
            </a:r>
            <a:r>
              <a:rPr lang="en-US" baseline="30000" dirty="0"/>
              <a:t>th </a:t>
            </a:r>
            <a:r>
              <a:rPr lang="en-US" dirty="0"/>
              <a:t>5</a:t>
            </a:r>
            <a:r>
              <a:rPr lang="en-US" baseline="30000" dirty="0"/>
              <a:t>th</a:t>
            </a:r>
            <a:r>
              <a:rPr lang="en-US" dirty="0"/>
              <a:t> 6</a:t>
            </a:r>
            <a:r>
              <a:rPr lang="en-US" baseline="30000" dirty="0"/>
              <a:t>th</a:t>
            </a:r>
            <a:r>
              <a:rPr lang="en-US" dirty="0"/>
              <a:t> 7</a:t>
            </a:r>
            <a:r>
              <a:rPr lang="en-US" baseline="30000" dirty="0"/>
              <a:t>th</a:t>
            </a:r>
            <a:r>
              <a:rPr lang="en-US" dirty="0"/>
              <a:t>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57183" y="1260330"/>
            <a:ext cx="3865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Number the significant figures</a:t>
            </a:r>
          </a:p>
        </p:txBody>
      </p:sp>
      <p:cxnSp>
        <p:nvCxnSpPr>
          <p:cNvPr id="27" name="Curved Connector 26"/>
          <p:cNvCxnSpPr/>
          <p:nvPr/>
        </p:nvCxnSpPr>
        <p:spPr>
          <a:xfrm rot="10800000">
            <a:off x="5144457" y="2633161"/>
            <a:ext cx="2127767" cy="731622"/>
          </a:xfrm>
          <a:prstGeom prst="curvedConnector3">
            <a:avLst>
              <a:gd name="adj1" fmla="val -14005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5" name="Group 24"/>
          <p:cNvGrpSpPr/>
          <p:nvPr/>
        </p:nvGrpSpPr>
        <p:grpSpPr>
          <a:xfrm>
            <a:off x="540000" y="3528575"/>
            <a:ext cx="5159269" cy="1018102"/>
            <a:chOff x="540000" y="3149371"/>
            <a:chExt cx="3096711" cy="787866"/>
          </a:xfrm>
        </p:grpSpPr>
        <p:sp>
          <p:nvSpPr>
            <p:cNvPr id="26" name="TextBox 25"/>
            <p:cNvSpPr txBox="1"/>
            <p:nvPr/>
          </p:nvSpPr>
          <p:spPr>
            <a:xfrm>
              <a:off x="540000" y="3149371"/>
              <a:ext cx="3096711" cy="285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REMEMBER: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40000" y="3437069"/>
              <a:ext cx="3096711" cy="5001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Imagine 2.837076 on a number line</a:t>
              </a:r>
            </a:p>
            <a:p>
              <a:r>
                <a:rPr lang="en-US" dirty="0"/>
                <a:t>It lies between 2.83 and 2.84.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945" y="4676384"/>
            <a:ext cx="4062992" cy="44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46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3" grpId="0" animBg="1"/>
      <p:bldP spid="17" grpId="0"/>
      <p:bldP spid="18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Rounding in practice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2"/>
          </p:nvPr>
        </p:nvSpPr>
        <p:spPr>
          <a:xfrm>
            <a:off x="547082" y="1328570"/>
            <a:ext cx="8046000" cy="4406400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/>
              <a:t>Round 0.03601 to </a:t>
            </a:r>
            <a:r>
              <a:rPr lang="en-US" sz="2000" b="1" dirty="0">
                <a:solidFill>
                  <a:schemeClr val="accent1"/>
                </a:solidFill>
              </a:rPr>
              <a:t>3 </a:t>
            </a:r>
            <a:r>
              <a:rPr lang="en-US" sz="2000" b="1" dirty="0" err="1">
                <a:solidFill>
                  <a:schemeClr val="accent1"/>
                </a:solidFill>
              </a:rPr>
              <a:t>s.f.</a:t>
            </a:r>
            <a:endParaRPr lang="en-US" sz="2000" b="1" dirty="0">
              <a:solidFill>
                <a:schemeClr val="accent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59134" y="2037652"/>
            <a:ext cx="24145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0.03601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99658" y="3022459"/>
            <a:ext cx="947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0.036</a:t>
            </a:r>
            <a:r>
              <a:rPr lang="en-US" b="1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30211" y="3046993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0.036</a:t>
            </a:r>
            <a:r>
              <a:rPr lang="en-US" b="1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2038" y="2726683"/>
            <a:ext cx="2635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There are two options: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046888" y="2745538"/>
            <a:ext cx="260062" cy="3145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4794075" y="2742389"/>
            <a:ext cx="250368" cy="33389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94126" y="3553383"/>
            <a:ext cx="34549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need to look at the following figure </a:t>
            </a:r>
            <a:r>
              <a:rPr lang="is-IS" dirty="0"/>
              <a:t>– that tells us which end the number is nearer.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205370" y="2033954"/>
            <a:ext cx="298718" cy="760350"/>
          </a:xfrm>
          <a:prstGeom prst="ellipse">
            <a:avLst/>
          </a:prstGeom>
          <a:noFill/>
          <a:ln w="44450">
            <a:solidFill>
              <a:schemeClr val="accent6">
                <a:lumMod val="60000"/>
                <a:lumOff val="40000"/>
                <a:alpha val="7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47082" y="5324694"/>
            <a:ext cx="4019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It is nearer 0.0360, so we choose that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7082" y="5764926"/>
            <a:ext cx="501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0.03601 to 3s.f. is 0.0360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253552" y="1882953"/>
            <a:ext cx="2544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1</a:t>
            </a:r>
            <a:r>
              <a:rPr lang="en-US" b="1" baseline="30000" dirty="0">
                <a:solidFill>
                  <a:schemeClr val="accent1"/>
                </a:solidFill>
              </a:rPr>
              <a:t>st</a:t>
            </a:r>
            <a:r>
              <a:rPr lang="en-US" b="1" dirty="0">
                <a:solidFill>
                  <a:schemeClr val="accent1"/>
                </a:solidFill>
              </a:rPr>
              <a:t> 2</a:t>
            </a:r>
            <a:r>
              <a:rPr lang="en-US" b="1" baseline="30000" dirty="0">
                <a:solidFill>
                  <a:schemeClr val="accent1"/>
                </a:solidFill>
              </a:rPr>
              <a:t>nd </a:t>
            </a:r>
            <a:r>
              <a:rPr lang="en-US" b="1" dirty="0">
                <a:solidFill>
                  <a:schemeClr val="accent1"/>
                </a:solidFill>
              </a:rPr>
              <a:t>3</a:t>
            </a:r>
            <a:r>
              <a:rPr lang="en-US" b="1" baseline="30000" dirty="0">
                <a:solidFill>
                  <a:schemeClr val="accent1"/>
                </a:solidFill>
              </a:rPr>
              <a:t>rd</a:t>
            </a:r>
            <a:r>
              <a:rPr lang="en-US" baseline="30000" dirty="0">
                <a:solidFill>
                  <a:schemeClr val="accent1"/>
                </a:solidFill>
              </a:rPr>
              <a:t> </a:t>
            </a:r>
            <a:r>
              <a:rPr lang="en-US" dirty="0"/>
              <a:t>4</a:t>
            </a:r>
            <a:r>
              <a:rPr lang="en-US" baseline="30000" dirty="0"/>
              <a:t>th 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3858337" y="1264236"/>
            <a:ext cx="3865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Number the significant figures</a:t>
            </a:r>
            <a:r>
              <a:rPr lang="is-IS" dirty="0"/>
              <a:t>…</a:t>
            </a:r>
            <a:endParaRPr lang="en-US" dirty="0"/>
          </a:p>
        </p:txBody>
      </p:sp>
      <p:cxnSp>
        <p:nvCxnSpPr>
          <p:cNvPr id="27" name="Curved Connector 26"/>
          <p:cNvCxnSpPr/>
          <p:nvPr/>
        </p:nvCxnSpPr>
        <p:spPr>
          <a:xfrm rot="10800000">
            <a:off x="5504089" y="2619513"/>
            <a:ext cx="1495177" cy="731623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62531" y="3541479"/>
            <a:ext cx="3096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REMEMBER: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48883" y="3915194"/>
            <a:ext cx="5159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Imagine 0.03601 on a number line</a:t>
            </a:r>
          </a:p>
          <a:p>
            <a:r>
              <a:rPr lang="en-US" dirty="0"/>
              <a:t>It lies between 0.0360 and 0.0361.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549" y="4666057"/>
            <a:ext cx="4884033" cy="56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5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3" grpId="0" animBg="1"/>
      <p:bldP spid="17" grpId="0"/>
      <p:bldP spid="18" grpId="0"/>
      <p:bldP spid="23" grpId="0"/>
      <p:bldP spid="24" grpId="0"/>
      <p:bldP spid="26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Rounding in practice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2"/>
          </p:nvPr>
        </p:nvSpPr>
        <p:spPr>
          <a:xfrm>
            <a:off x="547082" y="1328570"/>
            <a:ext cx="8046000" cy="4406400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/>
              <a:t>Round 0.009909 to </a:t>
            </a:r>
            <a:r>
              <a:rPr lang="en-US" sz="2000" b="1" dirty="0">
                <a:solidFill>
                  <a:schemeClr val="accent1"/>
                </a:solidFill>
              </a:rPr>
              <a:t>3 </a:t>
            </a:r>
            <a:r>
              <a:rPr lang="en-US" sz="2000" b="1" dirty="0" err="1">
                <a:solidFill>
                  <a:schemeClr val="accent1"/>
                </a:solidFill>
              </a:rPr>
              <a:t>s.f.</a:t>
            </a:r>
            <a:endParaRPr lang="en-US" sz="2000" b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endParaRPr lang="en-US" sz="2400" b="1" dirty="0"/>
          </a:p>
          <a:p>
            <a:endParaRPr lang="en-US" sz="2400" b="1" dirty="0"/>
          </a:p>
          <a:p>
            <a:endParaRPr 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559134" y="1983060"/>
            <a:ext cx="24145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0.009909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07424" y="2984019"/>
            <a:ext cx="1119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0.0099</a:t>
            </a:r>
            <a:r>
              <a:rPr lang="en-US" b="1" dirty="0">
                <a:solidFill>
                  <a:schemeClr val="accent1"/>
                </a:solidFill>
              </a:rPr>
              <a:t>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10671" y="3008553"/>
            <a:ext cx="1131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0.0099</a:t>
            </a:r>
            <a:r>
              <a:rPr lang="en-US" b="1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2038" y="2755727"/>
            <a:ext cx="2828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There are two options: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27349" y="2707098"/>
            <a:ext cx="260062" cy="3145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5074536" y="2703949"/>
            <a:ext cx="250368" cy="33389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31882" y="3464708"/>
            <a:ext cx="3481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need to look at the following figure</a:t>
            </a:r>
            <a:r>
              <a:rPr lang="is-IS" dirty="0"/>
              <a:t>– that tells us which end the number is nearer.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5455203" y="2008908"/>
            <a:ext cx="298718" cy="760350"/>
          </a:xfrm>
          <a:prstGeom prst="ellipse">
            <a:avLst/>
          </a:prstGeom>
          <a:noFill/>
          <a:ln w="44450">
            <a:solidFill>
              <a:schemeClr val="accent6">
                <a:lumMod val="60000"/>
                <a:lumOff val="40000"/>
                <a:alpha val="7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62531" y="5320376"/>
            <a:ext cx="4160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It is nearer 0.00991, so we choose that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3689" y="5764926"/>
            <a:ext cx="501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0.009909 to 3s.f. is 0.00991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18816" y="1824242"/>
            <a:ext cx="2544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1</a:t>
            </a:r>
            <a:r>
              <a:rPr lang="en-US" b="1" baseline="30000" dirty="0">
                <a:solidFill>
                  <a:schemeClr val="accent1"/>
                </a:solidFill>
              </a:rPr>
              <a:t>st</a:t>
            </a:r>
            <a:r>
              <a:rPr lang="en-US" b="1" dirty="0">
                <a:solidFill>
                  <a:schemeClr val="accent1"/>
                </a:solidFill>
              </a:rPr>
              <a:t> 2</a:t>
            </a:r>
            <a:r>
              <a:rPr lang="en-US" b="1" baseline="30000" dirty="0">
                <a:solidFill>
                  <a:schemeClr val="accent1"/>
                </a:solidFill>
              </a:rPr>
              <a:t>nd </a:t>
            </a:r>
            <a:r>
              <a:rPr lang="en-US" b="1" dirty="0">
                <a:solidFill>
                  <a:schemeClr val="accent1"/>
                </a:solidFill>
              </a:rPr>
              <a:t>3</a:t>
            </a:r>
            <a:r>
              <a:rPr lang="en-US" b="1" baseline="30000" dirty="0">
                <a:solidFill>
                  <a:schemeClr val="accent1"/>
                </a:solidFill>
              </a:rPr>
              <a:t>rd</a:t>
            </a:r>
            <a:r>
              <a:rPr lang="en-US" baseline="30000" dirty="0">
                <a:solidFill>
                  <a:schemeClr val="accent1"/>
                </a:solidFill>
              </a:rPr>
              <a:t> </a:t>
            </a:r>
            <a:r>
              <a:rPr lang="en-US" dirty="0"/>
              <a:t>4</a:t>
            </a:r>
            <a:r>
              <a:rPr lang="en-US" baseline="30000" dirty="0"/>
              <a:t>th 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3858337" y="1250588"/>
            <a:ext cx="3865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Number the significant figures</a:t>
            </a:r>
            <a:r>
              <a:rPr lang="is-IS" dirty="0"/>
              <a:t>…</a:t>
            </a:r>
            <a:endParaRPr lang="en-US" dirty="0"/>
          </a:p>
        </p:txBody>
      </p:sp>
      <p:cxnSp>
        <p:nvCxnSpPr>
          <p:cNvPr id="27" name="Curved Connector 26"/>
          <p:cNvCxnSpPr>
            <a:stCxn id="9" idx="0"/>
          </p:cNvCxnSpPr>
          <p:nvPr/>
        </p:nvCxnSpPr>
        <p:spPr>
          <a:xfrm rot="16200000" flipV="1">
            <a:off x="5764963" y="2457213"/>
            <a:ext cx="1019030" cy="995960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62531" y="3523761"/>
            <a:ext cx="3096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REMEMBER: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48883" y="3965716"/>
            <a:ext cx="3972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Imagine 0.009909 on a number line</a:t>
            </a:r>
          </a:p>
          <a:p>
            <a:r>
              <a:rPr lang="en-US" dirty="0"/>
              <a:t>It lies between 0.00990 and 0.00991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530" y="4675478"/>
            <a:ext cx="4959075" cy="53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52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3" grpId="0" animBg="1"/>
      <p:bldP spid="17" grpId="0"/>
      <p:bldP spid="18" grpId="0"/>
      <p:bldP spid="23" grpId="0"/>
      <p:bldP spid="2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 we estimate?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27834" y="1363663"/>
            <a:ext cx="8045200" cy="978332"/>
          </a:xfrm>
        </p:spPr>
        <p:txBody>
          <a:bodyPr/>
          <a:lstStyle/>
          <a:p>
            <a:r>
              <a:rPr lang="en-US" dirty="0"/>
              <a:t>We estimate to generate an answer, precise enough to be useful.</a:t>
            </a:r>
          </a:p>
          <a:p>
            <a:r>
              <a:rPr lang="en-US" dirty="0"/>
              <a:t>It is not the same as guessing!</a:t>
            </a:r>
          </a:p>
          <a:p>
            <a:r>
              <a:rPr lang="en-US" dirty="0"/>
              <a:t>In a field full of sheep which are fairly evenly distributed</a:t>
            </a:r>
            <a:r>
              <a:rPr lang="is-IS" dirty="0"/>
              <a:t>…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40246" y="2723587"/>
            <a:ext cx="3935392" cy="3395317"/>
          </a:xfrm>
          <a:prstGeom prst="rect">
            <a:avLst/>
          </a:prstGeom>
          <a:solidFill>
            <a:schemeClr val="accent6"/>
          </a:solidFill>
          <a:ln w="571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loud 5"/>
          <p:cNvSpPr/>
          <p:nvPr/>
        </p:nvSpPr>
        <p:spPr>
          <a:xfrm>
            <a:off x="3065068" y="4838927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Cloud 6"/>
          <p:cNvSpPr/>
          <p:nvPr/>
        </p:nvSpPr>
        <p:spPr>
          <a:xfrm>
            <a:off x="3371759" y="4607433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Cloud 7"/>
          <p:cNvSpPr/>
          <p:nvPr/>
        </p:nvSpPr>
        <p:spPr>
          <a:xfrm>
            <a:off x="3816033" y="3096227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Cloud 8"/>
          <p:cNvSpPr/>
          <p:nvPr/>
        </p:nvSpPr>
        <p:spPr>
          <a:xfrm>
            <a:off x="3460111" y="2911032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loud 9"/>
          <p:cNvSpPr/>
          <p:nvPr/>
        </p:nvSpPr>
        <p:spPr>
          <a:xfrm>
            <a:off x="3524159" y="4759833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loud 10"/>
          <p:cNvSpPr/>
          <p:nvPr/>
        </p:nvSpPr>
        <p:spPr>
          <a:xfrm flipV="1">
            <a:off x="3676558" y="4656469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Cloud 11"/>
          <p:cNvSpPr/>
          <p:nvPr/>
        </p:nvSpPr>
        <p:spPr>
          <a:xfrm rot="10467323" flipH="1">
            <a:off x="3994654" y="4567146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Cloud 12"/>
          <p:cNvSpPr/>
          <p:nvPr/>
        </p:nvSpPr>
        <p:spPr>
          <a:xfrm flipH="1">
            <a:off x="3371759" y="5024121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Cloud 13"/>
          <p:cNvSpPr/>
          <p:nvPr/>
        </p:nvSpPr>
        <p:spPr>
          <a:xfrm>
            <a:off x="3721745" y="5073263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Cloud 14"/>
          <p:cNvSpPr/>
          <p:nvPr/>
        </p:nvSpPr>
        <p:spPr>
          <a:xfrm flipV="1">
            <a:off x="3927665" y="4762841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Cloud 15"/>
          <p:cNvSpPr/>
          <p:nvPr/>
        </p:nvSpPr>
        <p:spPr>
          <a:xfrm>
            <a:off x="1544932" y="4080763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Cloud 16"/>
          <p:cNvSpPr/>
          <p:nvPr/>
        </p:nvSpPr>
        <p:spPr>
          <a:xfrm>
            <a:off x="1851623" y="3849269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Cloud 17"/>
          <p:cNvSpPr/>
          <p:nvPr/>
        </p:nvSpPr>
        <p:spPr>
          <a:xfrm>
            <a:off x="2004023" y="4001669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Cloud 18"/>
          <p:cNvSpPr/>
          <p:nvPr/>
        </p:nvSpPr>
        <p:spPr>
          <a:xfrm flipV="1">
            <a:off x="2156422" y="3898305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Cloud 19"/>
          <p:cNvSpPr/>
          <p:nvPr/>
        </p:nvSpPr>
        <p:spPr>
          <a:xfrm rot="10467323" flipH="1">
            <a:off x="2474518" y="3808982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Cloud 20"/>
          <p:cNvSpPr/>
          <p:nvPr/>
        </p:nvSpPr>
        <p:spPr>
          <a:xfrm flipH="1">
            <a:off x="1851623" y="4265957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Cloud 21"/>
          <p:cNvSpPr/>
          <p:nvPr/>
        </p:nvSpPr>
        <p:spPr>
          <a:xfrm>
            <a:off x="2156423" y="4154069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Cloud 22"/>
          <p:cNvSpPr/>
          <p:nvPr/>
        </p:nvSpPr>
        <p:spPr>
          <a:xfrm flipV="1">
            <a:off x="2308822" y="4101676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Cloud 23"/>
          <p:cNvSpPr/>
          <p:nvPr/>
        </p:nvSpPr>
        <p:spPr>
          <a:xfrm rot="11316362">
            <a:off x="2017338" y="341416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Cloud 24"/>
          <p:cNvSpPr/>
          <p:nvPr/>
        </p:nvSpPr>
        <p:spPr>
          <a:xfrm rot="11316362">
            <a:off x="2324029" y="3182666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Cloud 25"/>
          <p:cNvSpPr/>
          <p:nvPr/>
        </p:nvSpPr>
        <p:spPr>
          <a:xfrm rot="11316362">
            <a:off x="2476429" y="3335066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Cloud 26"/>
          <p:cNvSpPr/>
          <p:nvPr/>
        </p:nvSpPr>
        <p:spPr>
          <a:xfrm rot="11316362" flipV="1">
            <a:off x="2628828" y="3231702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Cloud 27"/>
          <p:cNvSpPr/>
          <p:nvPr/>
        </p:nvSpPr>
        <p:spPr>
          <a:xfrm rot="183685" flipH="1">
            <a:off x="2946924" y="3142379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Cloud 28"/>
          <p:cNvSpPr/>
          <p:nvPr/>
        </p:nvSpPr>
        <p:spPr>
          <a:xfrm rot="11316362" flipH="1">
            <a:off x="2324029" y="3599354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Cloud 29"/>
          <p:cNvSpPr/>
          <p:nvPr/>
        </p:nvSpPr>
        <p:spPr>
          <a:xfrm rot="11316362">
            <a:off x="2628829" y="3487466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Cloud 30"/>
          <p:cNvSpPr/>
          <p:nvPr/>
        </p:nvSpPr>
        <p:spPr>
          <a:xfrm rot="11316362" flipV="1">
            <a:off x="2781228" y="3435073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Cloud 31"/>
          <p:cNvSpPr/>
          <p:nvPr/>
        </p:nvSpPr>
        <p:spPr>
          <a:xfrm rot="1936941">
            <a:off x="2830512" y="357644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Cloud 32"/>
          <p:cNvSpPr/>
          <p:nvPr/>
        </p:nvSpPr>
        <p:spPr>
          <a:xfrm rot="1936941">
            <a:off x="3137203" y="3344946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Cloud 33"/>
          <p:cNvSpPr/>
          <p:nvPr/>
        </p:nvSpPr>
        <p:spPr>
          <a:xfrm rot="1936941">
            <a:off x="3289603" y="3497346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Cloud 34"/>
          <p:cNvSpPr/>
          <p:nvPr/>
        </p:nvSpPr>
        <p:spPr>
          <a:xfrm rot="1936941" flipV="1">
            <a:off x="3442002" y="3393982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Cloud 35"/>
          <p:cNvSpPr/>
          <p:nvPr/>
        </p:nvSpPr>
        <p:spPr>
          <a:xfrm rot="12404264" flipH="1">
            <a:off x="3760098" y="3304659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Cloud 36"/>
          <p:cNvSpPr/>
          <p:nvPr/>
        </p:nvSpPr>
        <p:spPr>
          <a:xfrm rot="1936941" flipH="1">
            <a:off x="3137203" y="3761634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Cloud 37"/>
          <p:cNvSpPr/>
          <p:nvPr/>
        </p:nvSpPr>
        <p:spPr>
          <a:xfrm rot="1936941">
            <a:off x="3442003" y="3649746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Cloud 38"/>
          <p:cNvSpPr/>
          <p:nvPr/>
        </p:nvSpPr>
        <p:spPr>
          <a:xfrm rot="1936941" flipV="1">
            <a:off x="3594402" y="3597353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Cloud 39"/>
          <p:cNvSpPr/>
          <p:nvPr/>
        </p:nvSpPr>
        <p:spPr>
          <a:xfrm>
            <a:off x="2588240" y="4269025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Cloud 40"/>
          <p:cNvSpPr/>
          <p:nvPr/>
        </p:nvSpPr>
        <p:spPr>
          <a:xfrm>
            <a:off x="2894931" y="403753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Cloud 41"/>
          <p:cNvSpPr/>
          <p:nvPr/>
        </p:nvSpPr>
        <p:spPr>
          <a:xfrm>
            <a:off x="3047331" y="418993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Cloud 42"/>
          <p:cNvSpPr/>
          <p:nvPr/>
        </p:nvSpPr>
        <p:spPr>
          <a:xfrm flipV="1">
            <a:off x="3199730" y="4086567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Cloud 43"/>
          <p:cNvSpPr/>
          <p:nvPr/>
        </p:nvSpPr>
        <p:spPr>
          <a:xfrm rot="10467323" flipH="1">
            <a:off x="3517826" y="3997244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Cloud 44"/>
          <p:cNvSpPr/>
          <p:nvPr/>
        </p:nvSpPr>
        <p:spPr>
          <a:xfrm flipH="1">
            <a:off x="2894931" y="4454219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Cloud 45"/>
          <p:cNvSpPr/>
          <p:nvPr/>
        </p:nvSpPr>
        <p:spPr>
          <a:xfrm>
            <a:off x="3199731" y="434233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Cloud 46"/>
          <p:cNvSpPr/>
          <p:nvPr/>
        </p:nvSpPr>
        <p:spPr>
          <a:xfrm flipV="1">
            <a:off x="3352130" y="4289938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Cloud 47"/>
          <p:cNvSpPr/>
          <p:nvPr/>
        </p:nvSpPr>
        <p:spPr>
          <a:xfrm rot="20702346">
            <a:off x="3210756" y="3877119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Cloud 48"/>
          <p:cNvSpPr/>
          <p:nvPr/>
        </p:nvSpPr>
        <p:spPr>
          <a:xfrm rot="20702346">
            <a:off x="3517447" y="3645625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Cloud 49"/>
          <p:cNvSpPr/>
          <p:nvPr/>
        </p:nvSpPr>
        <p:spPr>
          <a:xfrm rot="20702346">
            <a:off x="3669847" y="3798025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Cloud 50"/>
          <p:cNvSpPr/>
          <p:nvPr/>
        </p:nvSpPr>
        <p:spPr>
          <a:xfrm rot="20702346" flipV="1">
            <a:off x="3822246" y="3694661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Cloud 51"/>
          <p:cNvSpPr/>
          <p:nvPr/>
        </p:nvSpPr>
        <p:spPr>
          <a:xfrm rot="9569669" flipH="1">
            <a:off x="4140342" y="3605338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Cloud 52"/>
          <p:cNvSpPr/>
          <p:nvPr/>
        </p:nvSpPr>
        <p:spPr>
          <a:xfrm rot="20702346" flipH="1">
            <a:off x="3517447" y="4062313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Cloud 53"/>
          <p:cNvSpPr/>
          <p:nvPr/>
        </p:nvSpPr>
        <p:spPr>
          <a:xfrm rot="20702346">
            <a:off x="3822247" y="3950425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Cloud 54"/>
          <p:cNvSpPr/>
          <p:nvPr/>
        </p:nvSpPr>
        <p:spPr>
          <a:xfrm rot="20702346" flipV="1">
            <a:off x="3974646" y="3898032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Cloud 55"/>
          <p:cNvSpPr/>
          <p:nvPr/>
        </p:nvSpPr>
        <p:spPr>
          <a:xfrm>
            <a:off x="2053745" y="4027706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Cloud 56"/>
          <p:cNvSpPr/>
          <p:nvPr/>
        </p:nvSpPr>
        <p:spPr>
          <a:xfrm>
            <a:off x="2360436" y="3796212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Cloud 57"/>
          <p:cNvSpPr/>
          <p:nvPr/>
        </p:nvSpPr>
        <p:spPr>
          <a:xfrm>
            <a:off x="2512836" y="3948612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Cloud 58"/>
          <p:cNvSpPr/>
          <p:nvPr/>
        </p:nvSpPr>
        <p:spPr>
          <a:xfrm flipV="1">
            <a:off x="2665235" y="3845248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Cloud 59"/>
          <p:cNvSpPr/>
          <p:nvPr/>
        </p:nvSpPr>
        <p:spPr>
          <a:xfrm rot="10467323" flipH="1">
            <a:off x="2983331" y="3755925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Cloud 60"/>
          <p:cNvSpPr/>
          <p:nvPr/>
        </p:nvSpPr>
        <p:spPr>
          <a:xfrm flipH="1">
            <a:off x="2360436" y="4212900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Cloud 61"/>
          <p:cNvSpPr/>
          <p:nvPr/>
        </p:nvSpPr>
        <p:spPr>
          <a:xfrm>
            <a:off x="2665236" y="4101012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Cloud 62"/>
          <p:cNvSpPr/>
          <p:nvPr/>
        </p:nvSpPr>
        <p:spPr>
          <a:xfrm flipV="1">
            <a:off x="2817635" y="4048619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Cloud 63"/>
          <p:cNvSpPr/>
          <p:nvPr/>
        </p:nvSpPr>
        <p:spPr>
          <a:xfrm rot="1678880">
            <a:off x="3087671" y="5507185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Cloud 64"/>
          <p:cNvSpPr/>
          <p:nvPr/>
        </p:nvSpPr>
        <p:spPr>
          <a:xfrm rot="1678880">
            <a:off x="3394362" y="527569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Cloud 65"/>
          <p:cNvSpPr/>
          <p:nvPr/>
        </p:nvSpPr>
        <p:spPr>
          <a:xfrm rot="1678880">
            <a:off x="3546762" y="542809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7" name="Cloud 66"/>
          <p:cNvSpPr/>
          <p:nvPr/>
        </p:nvSpPr>
        <p:spPr>
          <a:xfrm rot="1678880" flipV="1">
            <a:off x="3699161" y="5324727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8" name="Cloud 67"/>
          <p:cNvSpPr/>
          <p:nvPr/>
        </p:nvSpPr>
        <p:spPr>
          <a:xfrm rot="12146203" flipH="1">
            <a:off x="4017257" y="5235404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9" name="Cloud 68"/>
          <p:cNvSpPr/>
          <p:nvPr/>
        </p:nvSpPr>
        <p:spPr>
          <a:xfrm rot="1678880" flipH="1">
            <a:off x="3394362" y="5692379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Cloud 69"/>
          <p:cNvSpPr/>
          <p:nvPr/>
        </p:nvSpPr>
        <p:spPr>
          <a:xfrm rot="1678880">
            <a:off x="3699162" y="558049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Cloud 70"/>
          <p:cNvSpPr/>
          <p:nvPr/>
        </p:nvSpPr>
        <p:spPr>
          <a:xfrm rot="1678880" flipV="1">
            <a:off x="3851561" y="5528098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" name="Cloud 71"/>
          <p:cNvSpPr/>
          <p:nvPr/>
        </p:nvSpPr>
        <p:spPr>
          <a:xfrm>
            <a:off x="1238241" y="5024122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Cloud 72"/>
          <p:cNvSpPr/>
          <p:nvPr/>
        </p:nvSpPr>
        <p:spPr>
          <a:xfrm>
            <a:off x="1544932" y="4792628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Cloud 73"/>
          <p:cNvSpPr/>
          <p:nvPr/>
        </p:nvSpPr>
        <p:spPr>
          <a:xfrm>
            <a:off x="1697332" y="4945028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Cloud 74"/>
          <p:cNvSpPr/>
          <p:nvPr/>
        </p:nvSpPr>
        <p:spPr>
          <a:xfrm flipV="1">
            <a:off x="1849731" y="4841664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Cloud 75"/>
          <p:cNvSpPr/>
          <p:nvPr/>
        </p:nvSpPr>
        <p:spPr>
          <a:xfrm rot="10467323" flipH="1">
            <a:off x="2167827" y="4752341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Cloud 76"/>
          <p:cNvSpPr/>
          <p:nvPr/>
        </p:nvSpPr>
        <p:spPr>
          <a:xfrm flipH="1">
            <a:off x="1544932" y="5209316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Cloud 77"/>
          <p:cNvSpPr/>
          <p:nvPr/>
        </p:nvSpPr>
        <p:spPr>
          <a:xfrm>
            <a:off x="1849732" y="5097428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Cloud 78"/>
          <p:cNvSpPr/>
          <p:nvPr/>
        </p:nvSpPr>
        <p:spPr>
          <a:xfrm flipV="1">
            <a:off x="2002131" y="5045035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Cloud 79"/>
          <p:cNvSpPr/>
          <p:nvPr/>
        </p:nvSpPr>
        <p:spPr>
          <a:xfrm>
            <a:off x="1923552" y="5465725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1" name="Cloud 80"/>
          <p:cNvSpPr/>
          <p:nvPr/>
        </p:nvSpPr>
        <p:spPr>
          <a:xfrm>
            <a:off x="2230243" y="523423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Cloud 81"/>
          <p:cNvSpPr/>
          <p:nvPr/>
        </p:nvSpPr>
        <p:spPr>
          <a:xfrm>
            <a:off x="2382643" y="538663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3" name="Cloud 82"/>
          <p:cNvSpPr/>
          <p:nvPr/>
        </p:nvSpPr>
        <p:spPr>
          <a:xfrm flipV="1">
            <a:off x="2535042" y="5283267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4" name="Cloud 83"/>
          <p:cNvSpPr/>
          <p:nvPr/>
        </p:nvSpPr>
        <p:spPr>
          <a:xfrm rot="10467323" flipH="1">
            <a:off x="2780181" y="5148901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5" name="Cloud 84"/>
          <p:cNvSpPr/>
          <p:nvPr/>
        </p:nvSpPr>
        <p:spPr>
          <a:xfrm flipH="1">
            <a:off x="2230243" y="5650919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6" name="Cloud 85"/>
          <p:cNvSpPr/>
          <p:nvPr/>
        </p:nvSpPr>
        <p:spPr>
          <a:xfrm>
            <a:off x="2535043" y="553903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7" name="Cloud 86"/>
          <p:cNvSpPr/>
          <p:nvPr/>
        </p:nvSpPr>
        <p:spPr>
          <a:xfrm flipV="1">
            <a:off x="2687442" y="5486638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8" name="Cloud 87"/>
          <p:cNvSpPr/>
          <p:nvPr/>
        </p:nvSpPr>
        <p:spPr>
          <a:xfrm>
            <a:off x="846094" y="3487445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9" name="Cloud 88"/>
          <p:cNvSpPr/>
          <p:nvPr/>
        </p:nvSpPr>
        <p:spPr>
          <a:xfrm>
            <a:off x="1152785" y="325595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0" name="Cloud 89"/>
          <p:cNvSpPr/>
          <p:nvPr/>
        </p:nvSpPr>
        <p:spPr>
          <a:xfrm>
            <a:off x="1305185" y="340835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1" name="Cloud 90"/>
          <p:cNvSpPr/>
          <p:nvPr/>
        </p:nvSpPr>
        <p:spPr>
          <a:xfrm flipV="1">
            <a:off x="1457584" y="3304987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" name="Cloud 91"/>
          <p:cNvSpPr/>
          <p:nvPr/>
        </p:nvSpPr>
        <p:spPr>
          <a:xfrm rot="10467323" flipH="1">
            <a:off x="1775680" y="3215664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3" name="Cloud 92"/>
          <p:cNvSpPr/>
          <p:nvPr/>
        </p:nvSpPr>
        <p:spPr>
          <a:xfrm flipH="1">
            <a:off x="1152785" y="3672639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4" name="Cloud 93"/>
          <p:cNvSpPr/>
          <p:nvPr/>
        </p:nvSpPr>
        <p:spPr>
          <a:xfrm>
            <a:off x="1457585" y="3560751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5" name="Cloud 94"/>
          <p:cNvSpPr/>
          <p:nvPr/>
        </p:nvSpPr>
        <p:spPr>
          <a:xfrm flipV="1">
            <a:off x="1609984" y="3508358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6" name="Cloud 95"/>
          <p:cNvSpPr/>
          <p:nvPr/>
        </p:nvSpPr>
        <p:spPr>
          <a:xfrm>
            <a:off x="591958" y="4411098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7" name="Cloud 96"/>
          <p:cNvSpPr/>
          <p:nvPr/>
        </p:nvSpPr>
        <p:spPr>
          <a:xfrm>
            <a:off x="898649" y="4179604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8" name="Cloud 97"/>
          <p:cNvSpPr/>
          <p:nvPr/>
        </p:nvSpPr>
        <p:spPr>
          <a:xfrm>
            <a:off x="1051049" y="4332004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9" name="Cloud 98"/>
          <p:cNvSpPr/>
          <p:nvPr/>
        </p:nvSpPr>
        <p:spPr>
          <a:xfrm flipV="1">
            <a:off x="1203448" y="4228640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0" name="Cloud 99"/>
          <p:cNvSpPr/>
          <p:nvPr/>
        </p:nvSpPr>
        <p:spPr>
          <a:xfrm rot="10467323" flipH="1">
            <a:off x="1521544" y="4139317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Cloud 100"/>
          <p:cNvSpPr/>
          <p:nvPr/>
        </p:nvSpPr>
        <p:spPr>
          <a:xfrm flipH="1">
            <a:off x="898649" y="4596292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Cloud 101"/>
          <p:cNvSpPr/>
          <p:nvPr/>
        </p:nvSpPr>
        <p:spPr>
          <a:xfrm>
            <a:off x="1203449" y="4484404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" name="Cloud 102"/>
          <p:cNvSpPr/>
          <p:nvPr/>
        </p:nvSpPr>
        <p:spPr>
          <a:xfrm flipV="1">
            <a:off x="1355848" y="4432011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Cloud 103"/>
          <p:cNvSpPr/>
          <p:nvPr/>
        </p:nvSpPr>
        <p:spPr>
          <a:xfrm>
            <a:off x="2201251" y="4759237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Cloud 104"/>
          <p:cNvSpPr/>
          <p:nvPr/>
        </p:nvSpPr>
        <p:spPr>
          <a:xfrm>
            <a:off x="2507942" y="4527743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6" name="Cloud 105"/>
          <p:cNvSpPr/>
          <p:nvPr/>
        </p:nvSpPr>
        <p:spPr>
          <a:xfrm>
            <a:off x="2660342" y="4680143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7" name="Cloud 106"/>
          <p:cNvSpPr/>
          <p:nvPr/>
        </p:nvSpPr>
        <p:spPr>
          <a:xfrm flipV="1">
            <a:off x="2812741" y="4576779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8" name="Cloud 107"/>
          <p:cNvSpPr/>
          <p:nvPr/>
        </p:nvSpPr>
        <p:spPr>
          <a:xfrm rot="10467323" flipH="1">
            <a:off x="3130837" y="4487456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9" name="Cloud 108"/>
          <p:cNvSpPr/>
          <p:nvPr/>
        </p:nvSpPr>
        <p:spPr>
          <a:xfrm flipH="1">
            <a:off x="2507942" y="4944431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" name="Cloud 109"/>
          <p:cNvSpPr/>
          <p:nvPr/>
        </p:nvSpPr>
        <p:spPr>
          <a:xfrm>
            <a:off x="2812742" y="4832543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1" name="Cloud 110"/>
          <p:cNvSpPr/>
          <p:nvPr/>
        </p:nvSpPr>
        <p:spPr>
          <a:xfrm flipV="1">
            <a:off x="2965141" y="4780150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" name="Cloud 111"/>
          <p:cNvSpPr/>
          <p:nvPr/>
        </p:nvSpPr>
        <p:spPr>
          <a:xfrm rot="1534712">
            <a:off x="661838" y="5651066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3" name="Cloud 112"/>
          <p:cNvSpPr/>
          <p:nvPr/>
        </p:nvSpPr>
        <p:spPr>
          <a:xfrm rot="1534712">
            <a:off x="968529" y="5419572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4" name="Cloud 113"/>
          <p:cNvSpPr/>
          <p:nvPr/>
        </p:nvSpPr>
        <p:spPr>
          <a:xfrm rot="1534712">
            <a:off x="1120929" y="5571972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5" name="Cloud 114"/>
          <p:cNvSpPr/>
          <p:nvPr/>
        </p:nvSpPr>
        <p:spPr>
          <a:xfrm rot="1534712" flipV="1">
            <a:off x="1273328" y="5468608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6" name="Cloud 115"/>
          <p:cNvSpPr/>
          <p:nvPr/>
        </p:nvSpPr>
        <p:spPr>
          <a:xfrm rot="12002035" flipH="1">
            <a:off x="1591424" y="5379285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7" name="Cloud 116"/>
          <p:cNvSpPr/>
          <p:nvPr/>
        </p:nvSpPr>
        <p:spPr>
          <a:xfrm rot="1534712" flipH="1">
            <a:off x="968529" y="5836260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8" name="Cloud 117"/>
          <p:cNvSpPr/>
          <p:nvPr/>
        </p:nvSpPr>
        <p:spPr>
          <a:xfrm rot="1534712">
            <a:off x="1273329" y="5724372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9" name="Cloud 118"/>
          <p:cNvSpPr/>
          <p:nvPr/>
        </p:nvSpPr>
        <p:spPr>
          <a:xfrm rot="1534712" flipV="1">
            <a:off x="1425728" y="5671979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0" name="Cloud 119"/>
          <p:cNvSpPr/>
          <p:nvPr/>
        </p:nvSpPr>
        <p:spPr>
          <a:xfrm>
            <a:off x="638435" y="4876494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1" name="Cloud 120"/>
          <p:cNvSpPr/>
          <p:nvPr/>
        </p:nvSpPr>
        <p:spPr>
          <a:xfrm>
            <a:off x="945126" y="464500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2" name="Cloud 121"/>
          <p:cNvSpPr/>
          <p:nvPr/>
        </p:nvSpPr>
        <p:spPr>
          <a:xfrm>
            <a:off x="1097526" y="479740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" name="Cloud 122"/>
          <p:cNvSpPr/>
          <p:nvPr/>
        </p:nvSpPr>
        <p:spPr>
          <a:xfrm flipV="1">
            <a:off x="1249925" y="4694036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4" name="Cloud 123"/>
          <p:cNvSpPr/>
          <p:nvPr/>
        </p:nvSpPr>
        <p:spPr>
          <a:xfrm rot="10467323" flipH="1">
            <a:off x="1568021" y="4604713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5" name="Cloud 124"/>
          <p:cNvSpPr/>
          <p:nvPr/>
        </p:nvSpPr>
        <p:spPr>
          <a:xfrm flipH="1">
            <a:off x="945126" y="5061688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6" name="Cloud 125"/>
          <p:cNvSpPr/>
          <p:nvPr/>
        </p:nvSpPr>
        <p:spPr>
          <a:xfrm>
            <a:off x="1249926" y="494980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7" name="Cloud 126"/>
          <p:cNvSpPr/>
          <p:nvPr/>
        </p:nvSpPr>
        <p:spPr>
          <a:xfrm flipV="1">
            <a:off x="1402325" y="4897407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8" name="Cloud 127"/>
          <p:cNvSpPr/>
          <p:nvPr/>
        </p:nvSpPr>
        <p:spPr>
          <a:xfrm rot="2447208">
            <a:off x="778394" y="3093084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9" name="Cloud 128"/>
          <p:cNvSpPr/>
          <p:nvPr/>
        </p:nvSpPr>
        <p:spPr>
          <a:xfrm rot="2447208">
            <a:off x="1085085" y="286159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0" name="Cloud 129"/>
          <p:cNvSpPr/>
          <p:nvPr/>
        </p:nvSpPr>
        <p:spPr>
          <a:xfrm rot="2447208">
            <a:off x="1237485" y="301399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1" name="Cloud 130"/>
          <p:cNvSpPr/>
          <p:nvPr/>
        </p:nvSpPr>
        <p:spPr>
          <a:xfrm rot="2447208" flipV="1">
            <a:off x="1389884" y="2910626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2" name="Cloud 131"/>
          <p:cNvSpPr/>
          <p:nvPr/>
        </p:nvSpPr>
        <p:spPr>
          <a:xfrm rot="12914531" flipH="1">
            <a:off x="1707980" y="2821303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3" name="Cloud 132"/>
          <p:cNvSpPr/>
          <p:nvPr/>
        </p:nvSpPr>
        <p:spPr>
          <a:xfrm rot="2447208" flipH="1">
            <a:off x="1085085" y="3278278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4" name="Cloud 133"/>
          <p:cNvSpPr/>
          <p:nvPr/>
        </p:nvSpPr>
        <p:spPr>
          <a:xfrm rot="2447208">
            <a:off x="1389885" y="316639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5" name="Cloud 134"/>
          <p:cNvSpPr/>
          <p:nvPr/>
        </p:nvSpPr>
        <p:spPr>
          <a:xfrm rot="2447208" flipV="1">
            <a:off x="1542284" y="3113997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6" name="Cloud 135"/>
          <p:cNvSpPr/>
          <p:nvPr/>
        </p:nvSpPr>
        <p:spPr>
          <a:xfrm>
            <a:off x="695089" y="3903488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7" name="Cloud 136"/>
          <p:cNvSpPr/>
          <p:nvPr/>
        </p:nvSpPr>
        <p:spPr>
          <a:xfrm>
            <a:off x="1001780" y="3671994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8" name="Cloud 137"/>
          <p:cNvSpPr/>
          <p:nvPr/>
        </p:nvSpPr>
        <p:spPr>
          <a:xfrm>
            <a:off x="1154180" y="3824394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9" name="Cloud 138"/>
          <p:cNvSpPr/>
          <p:nvPr/>
        </p:nvSpPr>
        <p:spPr>
          <a:xfrm flipV="1">
            <a:off x="1306579" y="3721030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0" name="Cloud 139"/>
          <p:cNvSpPr/>
          <p:nvPr/>
        </p:nvSpPr>
        <p:spPr>
          <a:xfrm rot="10467323" flipH="1">
            <a:off x="1624675" y="3631707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1" name="Cloud 140"/>
          <p:cNvSpPr/>
          <p:nvPr/>
        </p:nvSpPr>
        <p:spPr>
          <a:xfrm flipH="1">
            <a:off x="1001780" y="4088682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2" name="Cloud 141"/>
          <p:cNvSpPr/>
          <p:nvPr/>
        </p:nvSpPr>
        <p:spPr>
          <a:xfrm>
            <a:off x="1306580" y="3976794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3" name="Cloud 142"/>
          <p:cNvSpPr/>
          <p:nvPr/>
        </p:nvSpPr>
        <p:spPr>
          <a:xfrm flipV="1">
            <a:off x="1458979" y="3924401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4" name="Cloud 143"/>
          <p:cNvSpPr/>
          <p:nvPr/>
        </p:nvSpPr>
        <p:spPr>
          <a:xfrm>
            <a:off x="1542026" y="4597319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5" name="Cloud 144"/>
          <p:cNvSpPr/>
          <p:nvPr/>
        </p:nvSpPr>
        <p:spPr>
          <a:xfrm>
            <a:off x="1848717" y="4365825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6" name="Cloud 145"/>
          <p:cNvSpPr/>
          <p:nvPr/>
        </p:nvSpPr>
        <p:spPr>
          <a:xfrm>
            <a:off x="2001117" y="4518225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7" name="Cloud 146"/>
          <p:cNvSpPr/>
          <p:nvPr/>
        </p:nvSpPr>
        <p:spPr>
          <a:xfrm flipV="1">
            <a:off x="2153516" y="4414861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8" name="Cloud 147"/>
          <p:cNvSpPr/>
          <p:nvPr/>
        </p:nvSpPr>
        <p:spPr>
          <a:xfrm rot="10467323" flipH="1">
            <a:off x="2471612" y="4325538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9" name="Cloud 148"/>
          <p:cNvSpPr/>
          <p:nvPr/>
        </p:nvSpPr>
        <p:spPr>
          <a:xfrm flipH="1">
            <a:off x="1848717" y="4782513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0" name="Cloud 149"/>
          <p:cNvSpPr/>
          <p:nvPr/>
        </p:nvSpPr>
        <p:spPr>
          <a:xfrm>
            <a:off x="2153517" y="4670625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1" name="Cloud 150"/>
          <p:cNvSpPr/>
          <p:nvPr/>
        </p:nvSpPr>
        <p:spPr>
          <a:xfrm flipV="1">
            <a:off x="2305916" y="4618232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2" name="Cloud 151"/>
          <p:cNvSpPr/>
          <p:nvPr/>
        </p:nvSpPr>
        <p:spPr>
          <a:xfrm>
            <a:off x="1900817" y="3092974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3" name="Cloud 152"/>
          <p:cNvSpPr/>
          <p:nvPr/>
        </p:nvSpPr>
        <p:spPr>
          <a:xfrm>
            <a:off x="2207508" y="286148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4" name="Cloud 153"/>
          <p:cNvSpPr/>
          <p:nvPr/>
        </p:nvSpPr>
        <p:spPr>
          <a:xfrm>
            <a:off x="2359908" y="301388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5" name="Cloud 154"/>
          <p:cNvSpPr/>
          <p:nvPr/>
        </p:nvSpPr>
        <p:spPr>
          <a:xfrm flipV="1">
            <a:off x="2512307" y="2910516"/>
            <a:ext cx="270037" cy="182457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6" name="Cloud 155"/>
          <p:cNvSpPr/>
          <p:nvPr/>
        </p:nvSpPr>
        <p:spPr>
          <a:xfrm rot="10467323" flipH="1">
            <a:off x="2830403" y="2821193"/>
            <a:ext cx="276350" cy="206519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7" name="Cloud 156"/>
          <p:cNvSpPr/>
          <p:nvPr/>
        </p:nvSpPr>
        <p:spPr>
          <a:xfrm flipH="1">
            <a:off x="2207508" y="3278168"/>
            <a:ext cx="304799" cy="208346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8" name="Cloud 157"/>
          <p:cNvSpPr/>
          <p:nvPr/>
        </p:nvSpPr>
        <p:spPr>
          <a:xfrm>
            <a:off x="2512308" y="3166280"/>
            <a:ext cx="229678" cy="185195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9" name="Cloud 158"/>
          <p:cNvSpPr/>
          <p:nvPr/>
        </p:nvSpPr>
        <p:spPr>
          <a:xfrm flipV="1">
            <a:off x="2664707" y="3113887"/>
            <a:ext cx="270037" cy="204793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0" name="TextBox 159"/>
          <p:cNvSpPr txBox="1"/>
          <p:nvPr/>
        </p:nvSpPr>
        <p:spPr>
          <a:xfrm>
            <a:off x="4819737" y="2760498"/>
            <a:ext cx="3935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They are moving, and impossible to count!</a:t>
            </a:r>
          </a:p>
        </p:txBody>
      </p:sp>
      <p:sp>
        <p:nvSpPr>
          <p:cNvPr id="161" name="TextBox 160"/>
          <p:cNvSpPr txBox="1"/>
          <p:nvPr/>
        </p:nvSpPr>
        <p:spPr>
          <a:xfrm>
            <a:off x="4832323" y="3382123"/>
            <a:ext cx="4024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can count the number in a small area, and scale it up.</a:t>
            </a:r>
          </a:p>
        </p:txBody>
      </p:sp>
      <p:sp>
        <p:nvSpPr>
          <p:cNvPr id="162" name="Frame 161"/>
          <p:cNvSpPr/>
          <p:nvPr/>
        </p:nvSpPr>
        <p:spPr>
          <a:xfrm>
            <a:off x="2957397" y="4873013"/>
            <a:ext cx="1527861" cy="1227660"/>
          </a:xfrm>
          <a:prstGeom prst="frame">
            <a:avLst/>
          </a:prstGeom>
          <a:ln w="635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65" name="Straight Arrow Connector 164"/>
          <p:cNvCxnSpPr/>
          <p:nvPr/>
        </p:nvCxnSpPr>
        <p:spPr>
          <a:xfrm flipH="1">
            <a:off x="4478545" y="4312670"/>
            <a:ext cx="353778" cy="58473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7" name="TextBox 166"/>
              <p:cNvSpPr txBox="1"/>
              <p:nvPr/>
            </p:nvSpPr>
            <p:spPr>
              <a:xfrm>
                <a:off x="4832323" y="4136609"/>
                <a:ext cx="3922807" cy="16368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There are 10 in this square, which represents approximately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000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2000" b="0" i="1" dirty="0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US" dirty="0"/>
                  <a:t>of the field. Therefore we can estimate that there are approximately 100 sheep in the field. </a:t>
                </a:r>
              </a:p>
            </p:txBody>
          </p:sp>
        </mc:Choice>
        <mc:Fallback xmlns="">
          <p:sp>
            <p:nvSpPr>
              <p:cNvPr id="167" name="TextBox 1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323" y="4136609"/>
                <a:ext cx="3922807" cy="1636858"/>
              </a:xfrm>
              <a:prstGeom prst="rect">
                <a:avLst/>
              </a:prstGeom>
              <a:blipFill rotWithShape="1">
                <a:blip r:embed="rId3"/>
                <a:stretch>
                  <a:fillRect l="-1400" t="-1866" r="-1711" b="-52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5267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2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6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4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7" fill="hold">
                      <p:stCondLst>
                        <p:cond delay="indefinite"/>
                      </p:stCondLst>
                      <p:childTnLst>
                        <p:par>
                          <p:cTn id="628" fill="hold">
                            <p:stCondLst>
                              <p:cond delay="0"/>
                            </p:stCondLst>
                            <p:childTnLst>
                              <p:par>
                                <p:cTn id="6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1" fill="hold">
                      <p:stCondLst>
                        <p:cond delay="indefinite"/>
                      </p:stCondLst>
                      <p:childTnLst>
                        <p:par>
                          <p:cTn id="632" fill="hold">
                            <p:stCondLst>
                              <p:cond delay="0"/>
                            </p:stCondLst>
                            <p:childTnLst>
                              <p:par>
                                <p:cTn id="6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6" grpId="0" animBg="1"/>
      <p:bldP spid="126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1" grpId="1" animBg="1"/>
      <p:bldP spid="132" grpId="0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/>
      <p:bldP spid="161" grpId="0"/>
      <p:bldP spid="162" grpId="0" animBg="1"/>
      <p:bldP spid="1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Estimation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We can extend the idea of estimation to calculations.</a:t>
                </a:r>
              </a:p>
              <a:p>
                <a:r>
                  <a:rPr lang="en-US" dirty="0"/>
                  <a:t>By rounding numbers in a calculation, we can make it easier to do. </a:t>
                </a:r>
              </a:p>
              <a:p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4.99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US" dirty="0"/>
                  <a:t> 2.48 </a:t>
                </a:r>
              </a:p>
              <a:p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Round each number to 1 </a:t>
                </a:r>
                <a:r>
                  <a:rPr lang="en-US" dirty="0" err="1"/>
                  <a:t>s.f.</a:t>
                </a:r>
                <a:endParaRPr lang="en-US" dirty="0"/>
              </a:p>
              <a:p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5 </a:t>
                </a:r>
                <a14:m>
                  <m:oMath xmlns:m="http://schemas.openxmlformats.org/officeDocument/2006/math">
                    <m:r>
                      <a:rPr lang="en-US" i="1" dirty="0"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US" dirty="0"/>
                  <a:t> 2 = 10</a:t>
                </a:r>
              </a:p>
              <a:p>
                <a:endParaRPr lang="en-US" dirty="0"/>
              </a:p>
              <a:p>
                <a:r>
                  <a:rPr lang="en-US" dirty="0"/>
                  <a:t>So we can estimate that 4.99 </a:t>
                </a:r>
                <a14:m>
                  <m:oMath xmlns:m="http://schemas.openxmlformats.org/officeDocument/2006/math">
                    <m:r>
                      <a:rPr lang="en-US" i="1" dirty="0"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US" dirty="0"/>
                  <a:t> 2.48 ≈ 10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68" t="-20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0543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40000" y="441132"/>
            <a:ext cx="8045200" cy="431181"/>
          </a:xfrm>
        </p:spPr>
        <p:txBody>
          <a:bodyPr/>
          <a:lstStyle/>
          <a:p>
            <a:r>
              <a:rPr lang="en-US" dirty="0"/>
              <a:t>Estimation in practice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26352" y="1363663"/>
                <a:ext cx="8058150" cy="35732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In chromatography, components of mixtures can be identified by calculating the Rf value. </a:t>
                </a:r>
              </a:p>
              <a:p>
                <a:r>
                  <a:rPr lang="en-US" dirty="0"/>
                  <a:t>			Rf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bg-BG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 dirty="0">
                            <a:latin typeface="Cambria Math" charset="0"/>
                          </a:rPr>
                          <m:t>𝑑𝑖𝑠𝑡𝑎𝑛𝑐𝑒</m:t>
                        </m:r>
                        <m:r>
                          <a:rPr lang="en-US" i="1" dirty="0">
                            <a:latin typeface="Cambria Math" charset="0"/>
                          </a:rPr>
                          <m:t> </m:t>
                        </m:r>
                        <m:r>
                          <a:rPr lang="en-US" i="1" dirty="0">
                            <a:latin typeface="Cambria Math" charset="0"/>
                          </a:rPr>
                          <m:t>𝑚𝑜𝑣𝑒𝑑</m:t>
                        </m:r>
                        <m:r>
                          <a:rPr lang="en-US" i="1" dirty="0">
                            <a:latin typeface="Cambria Math" charset="0"/>
                          </a:rPr>
                          <m:t> </m:t>
                        </m:r>
                        <m:r>
                          <a:rPr lang="en-US" i="1" dirty="0">
                            <a:latin typeface="Cambria Math" charset="0"/>
                          </a:rPr>
                          <m:t>𝑏𝑦</m:t>
                        </m:r>
                        <m:r>
                          <a:rPr lang="en-US" i="1" dirty="0">
                            <a:latin typeface="Cambria Math" charset="0"/>
                          </a:rPr>
                          <m:t> </m:t>
                        </m:r>
                        <m:r>
                          <a:rPr lang="en-US" i="1" dirty="0">
                            <a:latin typeface="Cambria Math" charset="0"/>
                          </a:rPr>
                          <m:t>𝑡h𝑒</m:t>
                        </m:r>
                        <m:r>
                          <a:rPr lang="en-US" i="1" dirty="0">
                            <a:latin typeface="Cambria Math" charset="0"/>
                          </a:rPr>
                          <m:t> </m:t>
                        </m:r>
                        <m:r>
                          <a:rPr lang="en-US" i="1" dirty="0">
                            <a:latin typeface="Cambria Math" charset="0"/>
                          </a:rPr>
                          <m:t>𝑐𝑜𝑚𝑝𝑜𝑢𝑛𝑑</m:t>
                        </m:r>
                      </m:num>
                      <m:den>
                        <m:r>
                          <a:rPr lang="en-US" i="1" dirty="0">
                            <a:latin typeface="Cambria Math" charset="0"/>
                          </a:rPr>
                          <m:t>𝑑𝑖𝑠𝑡𝑎𝑛𝑐𝑒</m:t>
                        </m:r>
                        <m:r>
                          <a:rPr lang="en-US" i="1" dirty="0">
                            <a:latin typeface="Cambria Math" charset="0"/>
                          </a:rPr>
                          <m:t> </m:t>
                        </m:r>
                        <m:r>
                          <a:rPr lang="en-US" i="1" dirty="0">
                            <a:latin typeface="Cambria Math" charset="0"/>
                          </a:rPr>
                          <m:t>𝑚𝑜𝑣𝑒𝑑</m:t>
                        </m:r>
                        <m:r>
                          <a:rPr lang="en-US" i="1" dirty="0">
                            <a:latin typeface="Cambria Math" charset="0"/>
                          </a:rPr>
                          <m:t> </m:t>
                        </m:r>
                        <m:r>
                          <a:rPr lang="en-US" i="1" dirty="0">
                            <a:latin typeface="Cambria Math" charset="0"/>
                          </a:rPr>
                          <m:t>𝑏𝑦</m:t>
                        </m:r>
                        <m:r>
                          <a:rPr lang="en-US" i="1" dirty="0">
                            <a:latin typeface="Cambria Math" charset="0"/>
                          </a:rPr>
                          <m:t> </m:t>
                        </m:r>
                        <m:r>
                          <a:rPr lang="en-US" i="1" dirty="0">
                            <a:latin typeface="Cambria Math" charset="0"/>
                          </a:rPr>
                          <m:t>𝑡h𝑒</m:t>
                        </m:r>
                        <m:r>
                          <a:rPr lang="en-US" i="1" dirty="0">
                            <a:latin typeface="Cambria Math" charset="0"/>
                          </a:rPr>
                          <m:t> </m:t>
                        </m:r>
                        <m:r>
                          <a:rPr lang="en-US" i="1" dirty="0">
                            <a:latin typeface="Cambria Math" charset="0"/>
                          </a:rPr>
                          <m:t>𝑠𝑜𝑙𝑣𝑒𝑛𝑡</m:t>
                        </m:r>
                        <m:r>
                          <a:rPr lang="en-US" i="1" dirty="0">
                            <a:latin typeface="Cambria Math" charset="0"/>
                          </a:rPr>
                          <m:t> </m:t>
                        </m:r>
                      </m:den>
                    </m:f>
                  </m:oMath>
                </a14:m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The Rf value of Mixture A is </a:t>
                </a:r>
                <a:r>
                  <a:rPr lang="en-US" dirty="0">
                    <a:solidFill>
                      <a:schemeClr val="accent6"/>
                    </a:solidFill>
                  </a:rPr>
                  <a:t>0.4</a:t>
                </a:r>
              </a:p>
              <a:p>
                <a:r>
                  <a:rPr lang="en-US" dirty="0"/>
                  <a:t>The Rf value of Mixture B is </a:t>
                </a:r>
                <a:r>
                  <a:rPr lang="en-US" dirty="0">
                    <a:solidFill>
                      <a:schemeClr val="accent6"/>
                    </a:solidFill>
                  </a:rPr>
                  <a:t>0.34</a:t>
                </a:r>
              </a:p>
              <a:p>
                <a:endParaRPr lang="en-US" dirty="0"/>
              </a:p>
              <a:p>
                <a:r>
                  <a:rPr lang="en-US" dirty="0"/>
                  <a:t>When testing a sample, the scientist found that the compound moved a distance of </a:t>
                </a:r>
                <a:r>
                  <a:rPr lang="en-US" dirty="0">
                    <a:solidFill>
                      <a:schemeClr val="accent1"/>
                    </a:solidFill>
                  </a:rPr>
                  <a:t>4.1</a:t>
                </a:r>
                <a:r>
                  <a:rPr lang="en-US" dirty="0"/>
                  <a:t>cm, whilst the solvent moved a distance of </a:t>
                </a:r>
                <a:r>
                  <a:rPr lang="en-US" dirty="0">
                    <a:solidFill>
                      <a:schemeClr val="accent1"/>
                    </a:solidFill>
                  </a:rPr>
                  <a:t>9.8</a:t>
                </a:r>
                <a:r>
                  <a:rPr lang="en-US" dirty="0"/>
                  <a:t>cm.</a:t>
                </a:r>
              </a:p>
              <a:p>
                <a:endParaRPr lang="en-US" dirty="0"/>
              </a:p>
              <a:p>
                <a:r>
                  <a:rPr lang="en-US" dirty="0"/>
                  <a:t>Use estimation to calculate the Rf value of the sample and identify the mixture that the sample is most likely to belong to. 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352" y="1363663"/>
                <a:ext cx="8058150" cy="3573222"/>
              </a:xfrm>
              <a:prstGeom prst="rect">
                <a:avLst/>
              </a:prstGeom>
              <a:blipFill rotWithShape="1">
                <a:blip r:embed="rId3"/>
                <a:stretch>
                  <a:fillRect l="-605" t="-853" r="-1286" b="-18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533849" y="5034236"/>
                <a:ext cx="5625193" cy="10393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			Rf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bg-BG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charset="0"/>
                          </a:rPr>
                          <m:t>4.1</m:t>
                        </m:r>
                      </m:num>
                      <m:den>
                        <m:r>
                          <a:rPr lang="en-US" b="0" i="1" smtClean="0">
                            <a:latin typeface="Cambria Math" charset="0"/>
                          </a:rPr>
                          <m:t>9.8</m:t>
                        </m:r>
                      </m:den>
                    </m:f>
                    <m:r>
                      <m:rPr>
                        <m:nor/>
                      </m:rPr>
                      <a:rPr lang="en-US" dirty="0"/>
                      <m:t>≈</m:t>
                    </m:r>
                    <m:f>
                      <m:fPr>
                        <m:ctrlPr>
                          <a:rPr lang="bg-BG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dirty="0" smtClean="0">
                            <a:latin typeface="Cambria Math" charset="0"/>
                          </a:rPr>
                          <m:t>4</m:t>
                        </m:r>
                      </m:num>
                      <m:den>
                        <m:r>
                          <a:rPr lang="en-US" b="0" i="1" dirty="0" smtClean="0">
                            <a:latin typeface="Cambria Math" charset="0"/>
                          </a:rPr>
                          <m:t>10</m:t>
                        </m:r>
                      </m:den>
                    </m:f>
                    <m:r>
                      <m:rPr>
                        <m:nor/>
                      </m:rPr>
                      <a:rPr lang="en-US" dirty="0"/>
                      <m:t>≈</m:t>
                    </m:r>
                  </m:oMath>
                </a14:m>
                <a:r>
                  <a:rPr lang="en-US" dirty="0"/>
                  <a:t>0.4</a:t>
                </a:r>
              </a:p>
              <a:p>
                <a:endParaRPr lang="en-US" dirty="0"/>
              </a:p>
              <a:p>
                <a:r>
                  <a:rPr lang="en-US" dirty="0"/>
                  <a:t>The sample is most likely to belong to Mixture A.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849" y="5034236"/>
                <a:ext cx="5625193" cy="1039323"/>
              </a:xfrm>
              <a:prstGeom prst="rect">
                <a:avLst/>
              </a:prstGeom>
              <a:blipFill rotWithShape="1">
                <a:blip r:embed="rId4"/>
                <a:stretch>
                  <a:fillRect l="-976" b="-88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017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of estimation and significant figures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26352" y="1359326"/>
                <a:ext cx="8045200" cy="495813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>In 2015, the longest scheduled passenger flight was between New York and Singapore. It took 19 hours to fly 9 531 miles.</a:t>
                </a:r>
              </a:p>
              <a:p>
                <a:endParaRPr lang="en-US" dirty="0"/>
              </a:p>
              <a:p>
                <a:pPr>
                  <a:buFont typeface="+mj-lt"/>
                  <a:buAutoNum type="alphaLcParenR"/>
                </a:pPr>
                <a:r>
                  <a:rPr lang="en-US" dirty="0"/>
                  <a:t>Make an estimate of the average speed of the plane.</a:t>
                </a:r>
              </a:p>
              <a:p>
                <a:pPr>
                  <a:buFont typeface="+mj-lt"/>
                  <a:buAutoNum type="alphaLcParenR"/>
                </a:pPr>
                <a:endParaRPr lang="en-US" dirty="0"/>
              </a:p>
              <a:p>
                <a:pPr>
                  <a:buFont typeface="+mj-lt"/>
                  <a:buAutoNum type="alphaLcParenR"/>
                </a:pPr>
                <a:r>
                  <a:rPr lang="en-US" dirty="0"/>
                  <a:t>Use your calculator to work out the average speed of the plane and round your answer to 3 significant figures.</a:t>
                </a:r>
              </a:p>
              <a:p>
                <a:endParaRPr lang="en-US" dirty="0"/>
              </a:p>
              <a:p>
                <a:r>
                  <a:rPr lang="en-US" dirty="0"/>
                  <a:t>Estimate:  speed = distance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/>
                        <a:ea typeface="Cambria Math"/>
                      </a:rPr>
                      <m:t>÷</m:t>
                    </m:r>
                    <m:r>
                      <a:rPr lang="en-GB" b="0" i="1" dirty="0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en-US" dirty="0"/>
                  <a:t>time</a:t>
                </a:r>
              </a:p>
              <a:p>
                <a:pPr marL="2286000" indent="-2111375">
                  <a:buNone/>
                </a:pPr>
                <a:r>
                  <a:rPr lang="en-US" dirty="0"/>
                  <a:t>	= 10 000</a:t>
                </a:r>
                <a:r>
                  <a:rPr lang="en-US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i="1" dirty="0">
                        <a:latin typeface="Cambria Math"/>
                        <a:ea typeface="Cambria Math"/>
                      </a:rPr>
                      <m:t>÷ </m:t>
                    </m:r>
                  </m:oMath>
                </a14:m>
                <a:r>
                  <a:rPr lang="en-US" dirty="0"/>
                  <a:t>20</a:t>
                </a:r>
              </a:p>
              <a:p>
                <a:pPr marL="2286000" indent="-2286000">
                  <a:buNone/>
                </a:pPr>
                <a:r>
                  <a:rPr lang="en-US" dirty="0"/>
                  <a:t>	= 500 mph</a:t>
                </a:r>
              </a:p>
              <a:p>
                <a:pPr marL="2286000" indent="-2286000">
                  <a:buNone/>
                </a:pPr>
                <a:endParaRPr lang="en-US" dirty="0"/>
              </a:p>
              <a:p>
                <a:r>
                  <a:rPr lang="en-US" dirty="0"/>
                  <a:t>Actual:   speed = distance </a:t>
                </a:r>
                <a14:m>
                  <m:oMath xmlns:m="http://schemas.openxmlformats.org/officeDocument/2006/math">
                    <m:r>
                      <a:rPr lang="en-US" i="1" dirty="0">
                        <a:latin typeface="Cambria Math"/>
                        <a:ea typeface="Cambria Math"/>
                      </a:rPr>
                      <m:t>÷</m:t>
                    </m:r>
                    <m:r>
                      <a:rPr lang="en-GB" i="1" dirty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en-US" dirty="0"/>
                  <a:t>time</a:t>
                </a:r>
              </a:p>
              <a:p>
                <a:pPr marL="1946275" indent="-1946275">
                  <a:buNone/>
                </a:pPr>
                <a:r>
                  <a:rPr lang="en-GB" dirty="0">
                    <a:ea typeface="Cambria Math" charset="0"/>
                    <a:cs typeface="Cambria Math" charset="0"/>
                  </a:rPr>
                  <a:t>	  = 9 531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GB" dirty="0">
                    <a:ea typeface="Cambria Math" charset="0"/>
                    <a:cs typeface="Cambria Math" charset="0"/>
                  </a:rPr>
                  <a:t> 19</a:t>
                </a:r>
              </a:p>
              <a:p>
                <a:pPr marL="1946275" indent="-1946275">
                  <a:buNone/>
                </a:pPr>
                <a:r>
                  <a:rPr lang="en-GB" dirty="0">
                    <a:ea typeface="Cambria Math" charset="0"/>
                    <a:cs typeface="Cambria Math" charset="0"/>
                  </a:rPr>
                  <a:t>	  = 501.6315…</a:t>
                </a:r>
                <a:endParaRPr lang="is-IS" dirty="0">
                  <a:ea typeface="Cambria Math" charset="0"/>
                  <a:cs typeface="Cambria Math" charset="0"/>
                </a:endParaRPr>
              </a:p>
              <a:p>
                <a:pPr marL="2003425" indent="-2003425">
                  <a:buNone/>
                </a:pPr>
                <a:r>
                  <a:rPr lang="is-IS" dirty="0">
                    <a:ea typeface="Cambria Math" charset="0"/>
                    <a:cs typeface="Cambria Math" charset="0"/>
                  </a:rPr>
                  <a:t>	 = 502 mph (3 s.f.)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26352" y="1359326"/>
                <a:ext cx="8045200" cy="4958137"/>
              </a:xfrm>
              <a:blipFill rotWithShape="1">
                <a:blip r:embed="rId2"/>
                <a:stretch>
                  <a:fillRect l="-1742" t="-19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09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questions to try from </a:t>
            </a:r>
            <a:r>
              <a:rPr lang="en-GB" dirty="0" err="1"/>
              <a:t>Exampro</a:t>
            </a: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352" y="1363663"/>
            <a:ext cx="8045200" cy="4774854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>
                <a:solidFill>
                  <a:schemeClr val="tx2"/>
                </a:solidFill>
                <a:latin typeface="AQA Chevin Pro Light" panose="020F0303030000060003" pitchFamily="34" charset="0"/>
              </a:rPr>
              <a:t>GCSE </a:t>
            </a:r>
            <a:r>
              <a:rPr lang="en-US" sz="2400" dirty="0" err="1">
                <a:solidFill>
                  <a:schemeClr val="tx2"/>
                </a:solidFill>
                <a:latin typeface="AQA Chevin Pro Light" panose="020F0303030000060003" pitchFamily="34" charset="0"/>
              </a:rPr>
              <a:t>Maths</a:t>
            </a:r>
            <a:r>
              <a:rPr lang="en-US" sz="2400" dirty="0">
                <a:solidFill>
                  <a:schemeClr val="tx2"/>
                </a:solidFill>
                <a:latin typeface="AQA Chevin Pro Light" panose="020F0303030000060003" pitchFamily="34" charset="0"/>
              </a:rPr>
              <a:t> F</a:t>
            </a:r>
          </a:p>
          <a:p>
            <a:pPr marL="0" indent="0">
              <a:buNone/>
            </a:pPr>
            <a:endParaRPr lang="en-US" sz="2400" dirty="0">
              <a:solidFill>
                <a:schemeClr val="tx2"/>
              </a:solidFill>
              <a:latin typeface="AQA Chevin Pro Light" panose="020F0303030000060003" pitchFamily="34" charset="0"/>
            </a:endParaRPr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51" y="2122007"/>
            <a:ext cx="663892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88" y="3907673"/>
            <a:ext cx="6648450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3311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GCSE Maths F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898" y="1361024"/>
            <a:ext cx="6648450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786" y="3818474"/>
            <a:ext cx="6924675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05984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GCSE Maths F</a:t>
            </a:r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79" y="1364729"/>
            <a:ext cx="4068509" cy="3079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79" y="4621427"/>
            <a:ext cx="5288661" cy="850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79" y="5481244"/>
            <a:ext cx="62579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45819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GCSE Chemistry sample assessment materials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58" y="1360562"/>
            <a:ext cx="8045450" cy="3025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70" y="4707439"/>
            <a:ext cx="8462582" cy="802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7502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GCSE Physics sample assessment materials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049" y="1486495"/>
            <a:ext cx="7107903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10346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21" y="1595483"/>
            <a:ext cx="7574359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40000" y="441132"/>
            <a:ext cx="8045200" cy="431181"/>
          </a:xfrm>
        </p:spPr>
        <p:txBody>
          <a:bodyPr/>
          <a:lstStyle/>
          <a:p>
            <a:r>
              <a:rPr lang="en-GB" dirty="0"/>
              <a:t>GCSE Physics sample assessment materials </a:t>
            </a:r>
          </a:p>
        </p:txBody>
      </p:sp>
    </p:spTree>
    <p:extLst>
      <p:ext uri="{BB962C8B-B14F-4D97-AF65-F5344CB8AC3E}">
        <p14:creationId xmlns:p14="http://schemas.microsoft.com/office/powerpoint/2010/main" val="1650747163"/>
      </p:ext>
    </p:extLst>
  </p:cSld>
  <p:clrMapOvr>
    <a:masterClrMapping/>
  </p:clrMapOvr>
</p:sld>
</file>

<file path=ppt/theme/theme1.xml><?xml version="1.0" encoding="utf-8"?>
<a:theme xmlns:a="http://schemas.openxmlformats.org/drawingml/2006/main" name="AQA Presentation">
  <a:themeElements>
    <a:clrScheme name="AQA PowerPoint1">
      <a:dk1>
        <a:srgbClr val="4B4B4B"/>
      </a:dk1>
      <a:lt1>
        <a:srgbClr val="FFFFFF"/>
      </a:lt1>
      <a:dk2>
        <a:srgbClr val="412878"/>
      </a:dk2>
      <a:lt2>
        <a:srgbClr val="FFFFFE"/>
      </a:lt2>
      <a:accent1>
        <a:srgbClr val="C8194B"/>
      </a:accent1>
      <a:accent2>
        <a:srgbClr val="3273AF"/>
      </a:accent2>
      <a:accent3>
        <a:srgbClr val="C84B32"/>
      </a:accent3>
      <a:accent4>
        <a:srgbClr val="418C87"/>
      </a:accent4>
      <a:accent5>
        <a:srgbClr val="AF64A0"/>
      </a:accent5>
      <a:accent6>
        <a:srgbClr val="4B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stimates and Significant Figures" id="{47BB5BEA-6BD0-C840-B585-971C7AB7ED37}" vid="{24A57587-F889-494B-BA63-EA968E67EA6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67E107-AF6A-4109-805B-131881879682}">
  <ds:schemaRefs>
    <ds:schemaRef ds:uri="http://purl.org/dc/terms/"/>
    <ds:schemaRef ds:uri="http://purl.org/dc/elements/1.1/"/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office/2006/metadata/properties"/>
    <ds:schemaRef ds:uri="f3816da7-bb01-4122-9089-84ed71b51b79"/>
    <ds:schemaRef ds:uri="http://schemas.microsoft.com/office/2006/documentManagement/types"/>
    <ds:schemaRef ds:uri="http://schemas.microsoft.com/office/infopath/2007/PartnerControls"/>
    <ds:schemaRef ds:uri="d419bd7d-8f05-4ebd-8f28-71d640d3f0c4"/>
  </ds:schemaRefs>
</ds:datastoreItem>
</file>

<file path=customXml/itemProps2.xml><?xml version="1.0" encoding="utf-8"?>
<ds:datastoreItem xmlns:ds="http://schemas.openxmlformats.org/officeDocument/2006/customXml" ds:itemID="{11FBFB37-BC38-4835-B8A0-4FE77282DF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FA9E4C-D18C-4E90-ADBA-3A1CB1CEEC4A}"/>
</file>

<file path=docProps/app.xml><?xml version="1.0" encoding="utf-8"?>
<Properties xmlns="http://schemas.openxmlformats.org/officeDocument/2006/extended-properties" xmlns:vt="http://schemas.openxmlformats.org/officeDocument/2006/docPropsVTypes">
  <Template>Estimates and Significant Figures</Template>
  <TotalTime>0</TotalTime>
  <Words>947</Words>
  <Application>Microsoft Office PowerPoint</Application>
  <PresentationFormat>On-screen Show (4:3)</PresentationFormat>
  <Paragraphs>156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AQA Chevin Pro Light</vt:lpstr>
      <vt:lpstr>Arial</vt:lpstr>
      <vt:lpstr>Calibri</vt:lpstr>
      <vt:lpstr>Cambria Math</vt:lpstr>
      <vt:lpstr>AQA Presentation</vt:lpstr>
      <vt:lpstr>Estimates and significant figures</vt:lpstr>
      <vt:lpstr>Why do we round?</vt:lpstr>
      <vt:lpstr>What are the rules?</vt:lpstr>
      <vt:lpstr>What is a significant figure?</vt:lpstr>
      <vt:lpstr>Identifying significant figures</vt:lpstr>
      <vt:lpstr>Rounding in practice</vt:lpstr>
      <vt:lpstr>Rounding in practice</vt:lpstr>
      <vt:lpstr>Rounding in practice</vt:lpstr>
      <vt:lpstr>Why do we estimate?</vt:lpstr>
      <vt:lpstr>Estimation</vt:lpstr>
      <vt:lpstr>Estimation in practice</vt:lpstr>
      <vt:lpstr>Application of estimation and significant figures</vt:lpstr>
      <vt:lpstr>Some questions to try from Exampro </vt:lpstr>
      <vt:lpstr>GCSE Maths F</vt:lpstr>
      <vt:lpstr>GCSE Maths F</vt:lpstr>
      <vt:lpstr>GCSE Chemistry sample assessment materials </vt:lpstr>
      <vt:lpstr>GCSE Physics sample assessment materials </vt:lpstr>
      <vt:lpstr>GCSE Physics sample assessment materials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Estimates and significant figures</dc:title>
  <dc:creator/>
  <cp:lastModifiedBy/>
  <cp:revision>2</cp:revision>
  <dcterms:created xsi:type="dcterms:W3CDTF">2016-04-09T08:27:57Z</dcterms:created>
  <dcterms:modified xsi:type="dcterms:W3CDTF">2020-10-18T09:57:05Z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193900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</Properties>
</file>