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311" r:id="rId3"/>
    <p:sldId id="313" r:id="rId4"/>
    <p:sldId id="276" r:id="rId5"/>
    <p:sldId id="266" r:id="rId6"/>
    <p:sldId id="278" r:id="rId7"/>
    <p:sldId id="279" r:id="rId8"/>
    <p:sldId id="267" r:id="rId9"/>
    <p:sldId id="280" r:id="rId10"/>
    <p:sldId id="282" r:id="rId11"/>
    <p:sldId id="284" r:id="rId12"/>
    <p:sldId id="287" r:id="rId13"/>
    <p:sldId id="286" r:id="rId14"/>
    <p:sldId id="294" r:id="rId15"/>
    <p:sldId id="298" r:id="rId16"/>
    <p:sldId id="299" r:id="rId17"/>
    <p:sldId id="296" r:id="rId18"/>
    <p:sldId id="312" r:id="rId19"/>
    <p:sldId id="271" r:id="rId20"/>
    <p:sldId id="310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94660"/>
  </p:normalViewPr>
  <p:slideViewPr>
    <p:cSldViewPr>
      <p:cViewPr varScale="1">
        <p:scale>
          <a:sx n="62" d="100"/>
          <a:sy n="62" d="100"/>
        </p:scale>
        <p:origin x="13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4D5BF-EE5E-4D81-A1C7-4767C906DC2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54965-722B-48F9-9470-7B58BE54A4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902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54965-722B-48F9-9470-7B58BE54A4E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319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36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02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900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542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116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796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362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170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92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42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30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1357B-CA98-486F-981D-6EADEF3F8769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B2703-894D-458F-9E0B-06B3533AC2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292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980728"/>
            <a:ext cx="7560840" cy="1512168"/>
          </a:xfrm>
        </p:spPr>
        <p:txBody>
          <a:bodyPr>
            <a:normAutofit/>
          </a:bodyPr>
          <a:lstStyle/>
          <a:p>
            <a:pPr algn="l"/>
            <a:r>
              <a:rPr lang="en-GB" sz="2800" b="1" dirty="0">
                <a:solidFill>
                  <a:schemeClr val="tx1"/>
                </a:solidFill>
              </a:rPr>
              <a:t>Week commencing 19</a:t>
            </a:r>
            <a:r>
              <a:rPr lang="en-GB" sz="2800" b="1" baseline="30000" dirty="0">
                <a:solidFill>
                  <a:schemeClr val="tx1"/>
                </a:solidFill>
              </a:rPr>
              <a:t>th</a:t>
            </a:r>
            <a:r>
              <a:rPr lang="zh-CN" altLang="en-US" sz="2800" b="1" dirty="0">
                <a:solidFill>
                  <a:schemeClr val="tx1"/>
                </a:solidFill>
              </a:rPr>
              <a:t> </a:t>
            </a:r>
            <a:r>
              <a:rPr lang="en-GB" altLang="zh-CN" sz="2800" b="1" dirty="0">
                <a:solidFill>
                  <a:schemeClr val="tx1"/>
                </a:solidFill>
              </a:rPr>
              <a:t>April</a:t>
            </a:r>
            <a:r>
              <a:rPr lang="zh-CN" altLang="en-US" sz="2800" b="1" dirty="0">
                <a:solidFill>
                  <a:schemeClr val="tx1"/>
                </a:solidFill>
              </a:rPr>
              <a:t> </a:t>
            </a:r>
            <a:r>
              <a:rPr lang="en-GB" altLang="zh-CN" sz="2800" b="1" dirty="0">
                <a:solidFill>
                  <a:schemeClr val="tx1"/>
                </a:solidFill>
              </a:rPr>
              <a:t>2021</a:t>
            </a:r>
          </a:p>
          <a:p>
            <a:pPr algn="l"/>
            <a:r>
              <a:rPr lang="en-GB" sz="2800" b="1" dirty="0">
                <a:solidFill>
                  <a:schemeClr val="tx1"/>
                </a:solidFill>
              </a:rPr>
              <a:t>Year 9  Non-MEP</a:t>
            </a:r>
          </a:p>
        </p:txBody>
      </p:sp>
    </p:spTree>
    <p:extLst>
      <p:ext uri="{BB962C8B-B14F-4D97-AF65-F5344CB8AC3E}">
        <p14:creationId xmlns:p14="http://schemas.microsoft.com/office/powerpoint/2010/main" val="1650777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F4B9C-FB85-469B-B34B-AE802BD8D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1 Around the world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E68E3-642D-48A7-A17E-688FCDB37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LO: </a:t>
            </a:r>
            <a:endParaRPr lang="en-GB" altLang="zh-CN" sz="3200" b="1" dirty="0">
              <a:solidFill>
                <a:schemeClr val="tx1"/>
              </a:solidFill>
            </a:endParaRPr>
          </a:p>
          <a:p>
            <a:pPr marL="0" indent="0" algn="l"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Learning</a:t>
            </a:r>
            <a:r>
              <a:rPr lang="zh-CN" altLang="en-US" sz="3200" b="1" dirty="0">
                <a:solidFill>
                  <a:schemeClr val="tx1"/>
                </a:solidFill>
              </a:rPr>
              <a:t> </a:t>
            </a:r>
            <a:r>
              <a:rPr lang="en-US" altLang="zh-CN" sz="3200" b="1" dirty="0">
                <a:solidFill>
                  <a:schemeClr val="tx1"/>
                </a:solidFill>
              </a:rPr>
              <a:t>countries,</a:t>
            </a:r>
            <a:r>
              <a:rPr lang="zh-CN" altLang="en-US" sz="3200" b="1" dirty="0">
                <a:solidFill>
                  <a:schemeClr val="tx1"/>
                </a:solidFill>
              </a:rPr>
              <a:t> </a:t>
            </a:r>
            <a:r>
              <a:rPr lang="en-US" altLang="zh-CN" sz="3200" b="1" dirty="0">
                <a:solidFill>
                  <a:schemeClr val="tx1"/>
                </a:solidFill>
              </a:rPr>
              <a:t>nationalities</a:t>
            </a:r>
            <a:r>
              <a:rPr lang="zh-CN" altLang="en-US" sz="3200" b="1" dirty="0">
                <a:solidFill>
                  <a:schemeClr val="tx1"/>
                </a:solidFill>
              </a:rPr>
              <a:t> </a:t>
            </a:r>
            <a:r>
              <a:rPr lang="en-US" altLang="zh-CN" sz="3200" b="1" dirty="0">
                <a:solidFill>
                  <a:schemeClr val="tx1"/>
                </a:solidFill>
              </a:rPr>
              <a:t>and</a:t>
            </a:r>
            <a:r>
              <a:rPr lang="zh-CN" altLang="en-US" sz="3200" b="1" dirty="0">
                <a:solidFill>
                  <a:schemeClr val="tx1"/>
                </a:solidFill>
              </a:rPr>
              <a:t> </a:t>
            </a:r>
            <a:r>
              <a:rPr lang="en-US" altLang="zh-CN" sz="3200" b="1" dirty="0">
                <a:solidFill>
                  <a:schemeClr val="tx1"/>
                </a:solidFill>
              </a:rPr>
              <a:t>languages</a:t>
            </a:r>
          </a:p>
          <a:p>
            <a:pPr algn="l"/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 algn="l"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I can</a:t>
            </a:r>
          </a:p>
          <a:p>
            <a:pPr marL="514350" indent="-514350" algn="l">
              <a:buAutoNum type="arabicPeriod"/>
            </a:pPr>
            <a:r>
              <a:rPr lang="en-US" altLang="zh-CN" sz="3200" b="1" dirty="0">
                <a:solidFill>
                  <a:schemeClr val="tx1"/>
                </a:solidFill>
              </a:rPr>
              <a:t>be able to say the</a:t>
            </a:r>
            <a:r>
              <a:rPr lang="zh-CN" altLang="en-US" sz="3200" b="1" dirty="0">
                <a:solidFill>
                  <a:schemeClr val="tx1"/>
                </a:solidFill>
              </a:rPr>
              <a:t> </a:t>
            </a:r>
            <a:r>
              <a:rPr lang="en-US" altLang="zh-CN" sz="3200" b="1" dirty="0">
                <a:solidFill>
                  <a:schemeClr val="tx1"/>
                </a:solidFill>
              </a:rPr>
              <a:t>countries </a:t>
            </a:r>
            <a:r>
              <a:rPr lang="en-US" altLang="ja-JP" sz="3200" b="1" dirty="0">
                <a:solidFill>
                  <a:schemeClr val="tx1"/>
                </a:solidFill>
              </a:rPr>
              <a:t>and write at least </a:t>
            </a:r>
            <a:r>
              <a:rPr lang="en-GB" altLang="ja-JP" sz="3200" b="1" dirty="0">
                <a:solidFill>
                  <a:schemeClr val="tx1"/>
                </a:solidFill>
              </a:rPr>
              <a:t>6 of them</a:t>
            </a:r>
          </a:p>
          <a:p>
            <a:pPr marL="514350" indent="-514350" algn="l">
              <a:buAutoNum type="arabicPeriod"/>
            </a:pPr>
            <a:r>
              <a:rPr lang="en-US" altLang="zh-CN" sz="3200" b="1" dirty="0">
                <a:solidFill>
                  <a:schemeClr val="tx1"/>
                </a:solidFill>
              </a:rPr>
              <a:t>write down the countries</a:t>
            </a:r>
          </a:p>
          <a:p>
            <a:pPr marL="514350" indent="-514350" algn="l">
              <a:buAutoNum type="arabicPeriod"/>
            </a:pPr>
            <a:r>
              <a:rPr lang="en-GB" altLang="zh-CN" sz="3200" b="1" dirty="0">
                <a:solidFill>
                  <a:schemeClr val="tx1"/>
                </a:solidFill>
              </a:rPr>
              <a:t>work out how to form nationalities and languages by filling out the tables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4045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5A437-4DE1-4CA3-A632-7F60F3292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Task 1 Go through next few slides </a:t>
            </a: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Practise your recognition skills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04247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96752"/>
            <a:ext cx="2272387" cy="1368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62" y="3789040"/>
            <a:ext cx="2187682" cy="1452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10" y="1145880"/>
            <a:ext cx="2256085" cy="1419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49" y="3723495"/>
            <a:ext cx="2088658" cy="13924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99" y="1196752"/>
            <a:ext cx="2118902" cy="11923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68257" y="2782669"/>
            <a:ext cx="2362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中国</a:t>
            </a:r>
            <a:r>
              <a:rPr lang="ja-JP" altLang="en-US" sz="1400" dirty="0"/>
              <a:t> </a:t>
            </a:r>
            <a:r>
              <a:rPr lang="en-US" altLang="ja-JP" dirty="0" err="1"/>
              <a:t>zhōng</a:t>
            </a:r>
            <a:r>
              <a:rPr lang="en-US" altLang="ja-JP" dirty="0"/>
              <a:t> </a:t>
            </a:r>
            <a:r>
              <a:rPr lang="en-US" altLang="ja-JP" dirty="0" err="1"/>
              <a:t>guó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52792" y="2806927"/>
            <a:ext cx="19191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美国</a:t>
            </a:r>
            <a:r>
              <a:rPr lang="zh-CN" altLang="en-US" dirty="0"/>
              <a:t> </a:t>
            </a:r>
            <a:r>
              <a:rPr lang="en-US" altLang="ja-JP" dirty="0" err="1"/>
              <a:t>měi</a:t>
            </a:r>
            <a:r>
              <a:rPr lang="en-US" altLang="ja-JP" dirty="0"/>
              <a:t> </a:t>
            </a:r>
            <a:r>
              <a:rPr lang="en-US" altLang="ja-JP" dirty="0" err="1"/>
              <a:t>guó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6102487" y="2806926"/>
            <a:ext cx="18036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德国</a:t>
            </a:r>
            <a:r>
              <a:rPr lang="zh-CN" altLang="en-US" dirty="0"/>
              <a:t> </a:t>
            </a:r>
            <a:r>
              <a:rPr lang="en-US" altLang="ja-JP" dirty="0" err="1"/>
              <a:t>dé</a:t>
            </a:r>
            <a:r>
              <a:rPr lang="en-US" altLang="ja-JP" dirty="0"/>
              <a:t> </a:t>
            </a:r>
            <a:r>
              <a:rPr lang="en-US" altLang="ja-JP" dirty="0" err="1"/>
              <a:t>guó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6293606" y="5445224"/>
            <a:ext cx="174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法国</a:t>
            </a:r>
            <a:r>
              <a:rPr lang="zh-CN" altLang="en-US" dirty="0"/>
              <a:t> </a:t>
            </a:r>
            <a:r>
              <a:rPr lang="en-US" altLang="ja-JP" dirty="0" err="1"/>
              <a:t>fǎ</a:t>
            </a:r>
            <a:r>
              <a:rPr lang="en-US" altLang="ja-JP" dirty="0"/>
              <a:t> </a:t>
            </a:r>
            <a:r>
              <a:rPr lang="en-US" altLang="ja-JP" dirty="0" err="1"/>
              <a:t>guó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760193" y="5445222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俄国</a:t>
            </a:r>
            <a:r>
              <a:rPr lang="zh-CN" altLang="en-US" dirty="0"/>
              <a:t> </a:t>
            </a:r>
            <a:r>
              <a:rPr lang="en-US" altLang="ja-JP" dirty="0"/>
              <a:t>é </a:t>
            </a:r>
            <a:r>
              <a:rPr lang="en-US" altLang="ja-JP" dirty="0" err="1"/>
              <a:t>guó</a:t>
            </a:r>
            <a:r>
              <a:rPr lang="en-US" altLang="ja-JP" dirty="0"/>
              <a:t> </a:t>
            </a:r>
            <a:endParaRPr lang="en-GB" sz="3600" dirty="0"/>
          </a:p>
        </p:txBody>
      </p:sp>
      <p:pic>
        <p:nvPicPr>
          <p:cNvPr id="12" name="Picture 2" descr="http://t3.gstatic.com/images?q=tbn:ANd9GcQM1gbDOn0Cwvt2lJryHBuvbfwVqz9P6CXqGznNppc51WJXU7hTm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026" y="3729230"/>
            <a:ext cx="2473006" cy="135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195217" y="5241864"/>
            <a:ext cx="1247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英国</a:t>
            </a:r>
            <a:r>
              <a:rPr lang="zh-CN" altLang="en-US" sz="4800" dirty="0"/>
              <a:t> </a:t>
            </a:r>
            <a:endParaRPr lang="en-GB" sz="4800" dirty="0"/>
          </a:p>
        </p:txBody>
      </p:sp>
      <p:sp>
        <p:nvSpPr>
          <p:cNvPr id="14" name="Rectangle 13"/>
          <p:cNvSpPr/>
          <p:nvPr/>
        </p:nvSpPr>
        <p:spPr>
          <a:xfrm>
            <a:off x="4349611" y="5583723"/>
            <a:ext cx="978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err="1"/>
              <a:t>yīng</a:t>
            </a:r>
            <a:r>
              <a:rPr lang="en-US" altLang="ja-JP" dirty="0"/>
              <a:t> </a:t>
            </a:r>
            <a:r>
              <a:rPr lang="en-US" altLang="ja-JP" dirty="0" err="1"/>
              <a:t>guó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63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96752"/>
            <a:ext cx="2272387" cy="1368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62" y="3789040"/>
            <a:ext cx="2187682" cy="1452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10" y="1145880"/>
            <a:ext cx="2256085" cy="1419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49" y="3723495"/>
            <a:ext cx="2088658" cy="13924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99" y="1196752"/>
            <a:ext cx="2118902" cy="1192309"/>
          </a:xfrm>
          <a:prstGeom prst="rect">
            <a:avLst/>
          </a:prstGeom>
        </p:spPr>
      </p:pic>
      <p:pic>
        <p:nvPicPr>
          <p:cNvPr id="12" name="Picture 2" descr="http://t3.gstatic.com/images?q=tbn:ANd9GcQM1gbDOn0Cwvt2lJryHBuvbfwVqz9P6CXqGznNppc51WJXU7hTm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026" y="3729230"/>
            <a:ext cx="2473006" cy="135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951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96752"/>
            <a:ext cx="2272387" cy="1368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62" y="3789040"/>
            <a:ext cx="2187682" cy="1452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10" y="1145880"/>
            <a:ext cx="2256085" cy="1419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49" y="3723495"/>
            <a:ext cx="2088658" cy="13924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99" y="1196752"/>
            <a:ext cx="2118902" cy="11923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68257" y="2782669"/>
            <a:ext cx="2362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中国</a:t>
            </a:r>
            <a:r>
              <a:rPr lang="ja-JP" altLang="en-US" sz="1400" dirty="0"/>
              <a:t> 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52792" y="280692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美国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6102487" y="2806926"/>
            <a:ext cx="11608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德国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6293606" y="5445224"/>
            <a:ext cx="11608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法国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760193" y="5445222"/>
            <a:ext cx="1213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俄国</a:t>
            </a:r>
            <a:r>
              <a:rPr lang="zh-CN" altLang="en-US" dirty="0"/>
              <a:t> </a:t>
            </a:r>
            <a:r>
              <a:rPr lang="en-US" altLang="ja-JP" dirty="0"/>
              <a:t> </a:t>
            </a:r>
            <a:endParaRPr lang="en-GB" sz="3600" dirty="0"/>
          </a:p>
        </p:txBody>
      </p:sp>
      <p:pic>
        <p:nvPicPr>
          <p:cNvPr id="12" name="Picture 2" descr="http://t3.gstatic.com/images?q=tbn:ANd9GcQM1gbDOn0Cwvt2lJryHBuvbfwVqz9P6CXqGznNppc51WJXU7hTm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026" y="3729230"/>
            <a:ext cx="2473006" cy="135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195217" y="5241864"/>
            <a:ext cx="1247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英国</a:t>
            </a:r>
            <a:r>
              <a:rPr lang="zh-CN" altLang="en-US" sz="4800" dirty="0"/>
              <a:t>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192702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68257" y="2782669"/>
            <a:ext cx="2362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中国</a:t>
            </a:r>
            <a:r>
              <a:rPr lang="ja-JP" altLang="en-US" sz="1400" dirty="0"/>
              <a:t> 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52792" y="280692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美国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6102487" y="2806926"/>
            <a:ext cx="11608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德国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6293606" y="5445224"/>
            <a:ext cx="11608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法国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760193" y="5445222"/>
            <a:ext cx="1213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俄国</a:t>
            </a:r>
            <a:r>
              <a:rPr lang="zh-CN" altLang="en-US" dirty="0"/>
              <a:t> </a:t>
            </a:r>
            <a:r>
              <a:rPr lang="en-US" altLang="ja-JP" dirty="0"/>
              <a:t> 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3195217" y="5241864"/>
            <a:ext cx="1247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英国</a:t>
            </a:r>
            <a:r>
              <a:rPr lang="zh-CN" altLang="en-US" sz="4800" dirty="0"/>
              <a:t>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703513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2164175" cy="1440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258" y="665663"/>
            <a:ext cx="2339320" cy="15790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910" y="747259"/>
            <a:ext cx="2113954" cy="14067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22" y="3854398"/>
            <a:ext cx="2285253" cy="15174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910" y="3854398"/>
            <a:ext cx="2270815" cy="154448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95550" y="2459504"/>
            <a:ext cx="20842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澳大利亚</a:t>
            </a:r>
            <a:r>
              <a:rPr lang="zh-CN" altLang="en-US" dirty="0"/>
              <a:t> </a:t>
            </a:r>
            <a:endParaRPr lang="en-US" altLang="zh-CN" dirty="0"/>
          </a:p>
          <a:p>
            <a:r>
              <a:rPr lang="en-US" altLang="ja-JP" dirty="0"/>
              <a:t>  </a:t>
            </a:r>
            <a:r>
              <a:rPr lang="en-US" altLang="ja-JP" dirty="0" err="1"/>
              <a:t>ào</a:t>
            </a:r>
            <a:r>
              <a:rPr lang="en-US" altLang="ja-JP" dirty="0"/>
              <a:t> </a:t>
            </a:r>
            <a:r>
              <a:rPr lang="en-US" altLang="ja-JP" dirty="0" err="1"/>
              <a:t>dà</a:t>
            </a:r>
            <a:r>
              <a:rPr lang="en-US" altLang="ja-JP" dirty="0"/>
              <a:t> </a:t>
            </a:r>
            <a:r>
              <a:rPr lang="en-US" altLang="ja-JP" dirty="0" err="1"/>
              <a:t>lì</a:t>
            </a:r>
            <a:r>
              <a:rPr lang="en-US" altLang="ja-JP" dirty="0"/>
              <a:t> </a:t>
            </a:r>
            <a:r>
              <a:rPr lang="en-US" altLang="ja-JP" dirty="0" err="1"/>
              <a:t>yà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6358596" y="2598003"/>
            <a:ext cx="17572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日本 </a:t>
            </a:r>
            <a:r>
              <a:rPr lang="en-US" altLang="ja-JP" dirty="0" err="1"/>
              <a:t>rì</a:t>
            </a:r>
            <a:r>
              <a:rPr lang="en-US" altLang="ja-JP" dirty="0"/>
              <a:t> </a:t>
            </a:r>
            <a:r>
              <a:rPr lang="en-US" altLang="ja-JP" dirty="0" err="1"/>
              <a:t>běn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73504" y="5477669"/>
            <a:ext cx="24462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西班牙</a:t>
            </a:r>
            <a:r>
              <a:rPr lang="zh-CN" altLang="en-US" dirty="0"/>
              <a:t> </a:t>
            </a:r>
            <a:r>
              <a:rPr lang="en-US" altLang="ja-JP" dirty="0" err="1"/>
              <a:t>xī</a:t>
            </a:r>
            <a:r>
              <a:rPr lang="en-US" altLang="ja-JP" dirty="0"/>
              <a:t> </a:t>
            </a:r>
            <a:r>
              <a:rPr lang="en-US" altLang="ja-JP" dirty="0" err="1"/>
              <a:t>bān</a:t>
            </a:r>
            <a:r>
              <a:rPr lang="en-US" altLang="ja-JP" dirty="0"/>
              <a:t> </a:t>
            </a:r>
            <a:r>
              <a:rPr lang="en-US" altLang="ja-JP" dirty="0" err="1"/>
              <a:t>yá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6216703" y="5517232"/>
            <a:ext cx="22765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意大利</a:t>
            </a:r>
            <a:r>
              <a:rPr lang="zh-CN" altLang="en-US" dirty="0"/>
              <a:t> </a:t>
            </a:r>
            <a:r>
              <a:rPr lang="en-US" altLang="ja-JP" dirty="0" err="1"/>
              <a:t>yì</a:t>
            </a:r>
            <a:r>
              <a:rPr lang="en-US" altLang="ja-JP" dirty="0"/>
              <a:t> </a:t>
            </a:r>
            <a:r>
              <a:rPr lang="en-US" altLang="ja-JP" dirty="0" err="1"/>
              <a:t>dà</a:t>
            </a:r>
            <a:r>
              <a:rPr lang="en-US" altLang="ja-JP" dirty="0"/>
              <a:t> </a:t>
            </a:r>
            <a:r>
              <a:rPr lang="en-US" altLang="ja-JP" dirty="0" err="1"/>
              <a:t>lì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767083" y="2498247"/>
            <a:ext cx="17876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印度 </a:t>
            </a:r>
            <a:r>
              <a:rPr lang="en-US" altLang="ja-JP" dirty="0" err="1"/>
              <a:t>yìn</a:t>
            </a:r>
            <a:r>
              <a:rPr lang="en-US" altLang="ja-JP" dirty="0"/>
              <a:t> </a:t>
            </a:r>
            <a:r>
              <a:rPr lang="en-US" altLang="ja-JP" dirty="0" err="1"/>
              <a:t>dù</a:t>
            </a:r>
            <a:endParaRPr lang="en-GB" sz="36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917" y="3645024"/>
            <a:ext cx="2356533" cy="160123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645255" y="5424898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巴基斯坦</a:t>
            </a:r>
            <a:endParaRPr lang="en-US" altLang="zh-CN" sz="3600" dirty="0"/>
          </a:p>
          <a:p>
            <a:r>
              <a:rPr lang="en-US" altLang="ja-JP" dirty="0"/>
              <a:t>     </a:t>
            </a:r>
            <a:r>
              <a:rPr lang="en-US" altLang="ja-JP" dirty="0" err="1"/>
              <a:t>bā</a:t>
            </a:r>
            <a:r>
              <a:rPr lang="en-US" altLang="ja-JP" dirty="0"/>
              <a:t> </a:t>
            </a:r>
            <a:r>
              <a:rPr lang="en-US" altLang="ja-JP" dirty="0" err="1"/>
              <a:t>jī</a:t>
            </a:r>
            <a:r>
              <a:rPr lang="en-US" altLang="ja-JP" dirty="0"/>
              <a:t> </a:t>
            </a:r>
            <a:r>
              <a:rPr lang="en-US" altLang="ja-JP" dirty="0" err="1"/>
              <a:t>sī</a:t>
            </a:r>
            <a:r>
              <a:rPr lang="en-US" altLang="ja-JP" dirty="0"/>
              <a:t> </a:t>
            </a:r>
            <a:r>
              <a:rPr lang="en-US" altLang="ja-JP" dirty="0" err="1"/>
              <a:t>tǎn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5236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2164175" cy="1440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258" y="665663"/>
            <a:ext cx="2339320" cy="15790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910" y="747259"/>
            <a:ext cx="2113954" cy="14067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36" y="3840895"/>
            <a:ext cx="2285253" cy="15174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910" y="3827391"/>
            <a:ext cx="2270815" cy="15444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840895"/>
            <a:ext cx="2356533" cy="160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49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2164175" cy="1440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258" y="665663"/>
            <a:ext cx="2339320" cy="15790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910" y="747259"/>
            <a:ext cx="2113954" cy="14067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827391"/>
            <a:ext cx="2285253" cy="15174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533" y="3800383"/>
            <a:ext cx="2270815" cy="154448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95550" y="2459504"/>
            <a:ext cx="20842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澳大利亚</a:t>
            </a:r>
            <a:r>
              <a:rPr lang="zh-CN" altLang="en-US" dirty="0"/>
              <a:t> </a:t>
            </a:r>
            <a:endParaRPr lang="en-US" altLang="zh-CN" dirty="0"/>
          </a:p>
        </p:txBody>
      </p:sp>
      <p:sp>
        <p:nvSpPr>
          <p:cNvPr id="10" name="Rectangle 9"/>
          <p:cNvSpPr/>
          <p:nvPr/>
        </p:nvSpPr>
        <p:spPr>
          <a:xfrm>
            <a:off x="6358596" y="2598003"/>
            <a:ext cx="1212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日本 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902629" y="5517232"/>
            <a:ext cx="16225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西班牙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6638409" y="5517231"/>
            <a:ext cx="1675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意大利</a:t>
            </a:r>
            <a:r>
              <a:rPr lang="zh-CN" altLang="en-US" dirty="0"/>
              <a:t> 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767083" y="2498247"/>
            <a:ext cx="1212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印度 </a:t>
            </a:r>
            <a:endParaRPr lang="en-GB" sz="36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911" y="3743637"/>
            <a:ext cx="2356533" cy="160123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491258" y="551723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巴基斯坦</a:t>
            </a:r>
            <a:endParaRPr lang="en-US" altLang="zh-CN" sz="3600" dirty="0"/>
          </a:p>
        </p:txBody>
      </p:sp>
    </p:spTree>
    <p:extLst>
      <p:ext uri="{BB962C8B-B14F-4D97-AF65-F5344CB8AC3E}">
        <p14:creationId xmlns:p14="http://schemas.microsoft.com/office/powerpoint/2010/main" val="4063781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95550" y="2459504"/>
            <a:ext cx="20842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澳大利亚</a:t>
            </a:r>
            <a:r>
              <a:rPr lang="zh-CN" altLang="en-US" dirty="0"/>
              <a:t> </a:t>
            </a:r>
            <a:endParaRPr lang="en-US" altLang="zh-CN" dirty="0"/>
          </a:p>
        </p:txBody>
      </p:sp>
      <p:sp>
        <p:nvSpPr>
          <p:cNvPr id="10" name="Rectangle 9"/>
          <p:cNvSpPr/>
          <p:nvPr/>
        </p:nvSpPr>
        <p:spPr>
          <a:xfrm>
            <a:off x="6358596" y="2598003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日本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902629" y="5517232"/>
            <a:ext cx="16225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西班牙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6628862" y="5424898"/>
            <a:ext cx="1675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意大利</a:t>
            </a:r>
            <a:r>
              <a:rPr lang="en-US" altLang="ja-JP" dirty="0"/>
              <a:t>ì 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767083" y="249824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印度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3645255" y="542489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巴基斯坦</a:t>
            </a:r>
            <a:endParaRPr lang="en-US" altLang="zh-CN" sz="3600" dirty="0"/>
          </a:p>
        </p:txBody>
      </p:sp>
    </p:spTree>
    <p:extLst>
      <p:ext uri="{BB962C8B-B14F-4D97-AF65-F5344CB8AC3E}">
        <p14:creationId xmlns:p14="http://schemas.microsoft.com/office/powerpoint/2010/main" val="3666578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565057"/>
            <a:ext cx="1435194" cy="8640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77" y="4327471"/>
            <a:ext cx="1513946" cy="10054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10" y="1132051"/>
            <a:ext cx="1499429" cy="9431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17" y="2665914"/>
            <a:ext cx="1342269" cy="8948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653" y="1194196"/>
            <a:ext cx="1521111" cy="8559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30712" y="550421"/>
            <a:ext cx="1197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中国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099191" y="5178201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美国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3518744" y="3077469"/>
            <a:ext cx="11608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德国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3826206" y="4183841"/>
            <a:ext cx="11608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法国</a:t>
            </a:r>
            <a:r>
              <a:rPr lang="zh-CN" altLang="en-US" dirty="0"/>
              <a:t> 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3298574" y="1467296"/>
            <a:ext cx="1213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俄国</a:t>
            </a:r>
            <a:r>
              <a:rPr lang="zh-CN" altLang="en-US" dirty="0"/>
              <a:t> </a:t>
            </a:r>
            <a:r>
              <a:rPr lang="en-US" altLang="ja-JP" dirty="0"/>
              <a:t> </a:t>
            </a:r>
            <a:endParaRPr lang="en-GB" sz="3600" dirty="0"/>
          </a:p>
        </p:txBody>
      </p:sp>
      <p:pic>
        <p:nvPicPr>
          <p:cNvPr id="12" name="Picture 2" descr="http://t3.gstatic.com/images?q=tbn:ANd9GcQM1gbDOn0Cwvt2lJryHBuvbfwVqz9P6CXqGznNppc51WJXU7hTm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230" y="3930679"/>
            <a:ext cx="1453310" cy="79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298574" y="2166108"/>
            <a:ext cx="1247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英国</a:t>
            </a:r>
            <a:r>
              <a:rPr lang="zh-CN" altLang="en-US" sz="4800" dirty="0"/>
              <a:t> 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6666936" y="99710"/>
            <a:ext cx="2169376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4000" dirty="0"/>
              <a:t>Match up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77126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122" y="1266622"/>
            <a:ext cx="1300079" cy="8651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36" y="1266622"/>
            <a:ext cx="1402594" cy="9467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804" y="2776011"/>
            <a:ext cx="1412811" cy="9401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76" y="2922927"/>
            <a:ext cx="1516154" cy="10067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717" y="4844534"/>
            <a:ext cx="1566160" cy="106521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582463" y="1786531"/>
            <a:ext cx="20842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澳大利亚</a:t>
            </a:r>
            <a:r>
              <a:rPr lang="zh-CN" altLang="en-US" dirty="0"/>
              <a:t> </a:t>
            </a:r>
            <a:endParaRPr lang="en-US" altLang="zh-CN" dirty="0"/>
          </a:p>
        </p:txBody>
      </p:sp>
      <p:sp>
        <p:nvSpPr>
          <p:cNvPr id="10" name="Rectangle 9"/>
          <p:cNvSpPr/>
          <p:nvPr/>
        </p:nvSpPr>
        <p:spPr>
          <a:xfrm>
            <a:off x="3899296" y="4470306"/>
            <a:ext cx="1212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日本 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3720561" y="2599762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西班牙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3641212" y="739230"/>
            <a:ext cx="17283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意大利</a:t>
            </a:r>
            <a:r>
              <a:rPr lang="zh-CN" altLang="en-US" dirty="0"/>
              <a:t> </a:t>
            </a:r>
            <a:r>
              <a:rPr lang="en-US" altLang="ja-JP" dirty="0"/>
              <a:t> 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899295" y="3538721"/>
            <a:ext cx="1212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印度 </a:t>
            </a:r>
            <a:endParaRPr lang="en-GB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576501" y="130983"/>
            <a:ext cx="2169376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4000" dirty="0"/>
              <a:t>Match up</a:t>
            </a:r>
            <a:endParaRPr lang="en-GB" sz="4000" dirty="0"/>
          </a:p>
        </p:txBody>
      </p:sp>
      <p:sp>
        <p:nvSpPr>
          <p:cNvPr id="15" name="TextBox 14"/>
          <p:cNvSpPr txBox="1"/>
          <p:nvPr/>
        </p:nvSpPr>
        <p:spPr>
          <a:xfrm>
            <a:off x="3489727" y="531731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巴基斯坦</a:t>
            </a:r>
            <a:endParaRPr lang="en-US" altLang="zh-CN" sz="36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375" y="4255206"/>
            <a:ext cx="1734625" cy="117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95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001334"/>
              </p:ext>
            </p:extLst>
          </p:nvPr>
        </p:nvGraphicFramePr>
        <p:xfrm>
          <a:off x="250374" y="1629018"/>
          <a:ext cx="8712967" cy="42230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2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0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44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98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94676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中国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zhōng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guó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意大利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Italy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yì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dà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lì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4676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英国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yīng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guó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西班牙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bān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yá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4676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法国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fǎ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guó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印度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yìn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dù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4676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德国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dé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guó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日本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Japan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rì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běn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9688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俄国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Rusia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/>
                        <a:t>é </a:t>
                      </a:r>
                      <a:r>
                        <a:rPr lang="en-US" altLang="ja-JP" dirty="0" err="1"/>
                        <a:t>guó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澳大利亚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Australia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àu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dà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lì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yà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4676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美国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měi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guǒ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巴基斯坦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Pakistan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bā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jī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sī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tǎn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1520" y="246408"/>
            <a:ext cx="856895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dirty="0">
                <a:highlight>
                  <a:srgbClr val="FFFF00"/>
                </a:highlight>
              </a:rPr>
              <a:t>Task 2 Write these words down in characters, pinyin and English</a:t>
            </a:r>
            <a:endParaRPr lang="en-GB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91928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60" y="0"/>
            <a:ext cx="8915280" cy="836712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rgbClr val="0070C0"/>
                </a:solidFill>
              </a:rPr>
              <a:t>O</a:t>
            </a:r>
            <a:r>
              <a:rPr lang="en-US" sz="2800" b="1" dirty="0">
                <a:solidFill>
                  <a:srgbClr val="0070C0"/>
                </a:solidFill>
                <a:latin typeface="Comic Sans MS" pitchFamily="66" charset="0"/>
              </a:rPr>
              <a:t>bserve this table and find the language patterns</a:t>
            </a:r>
            <a:endParaRPr lang="en-GB" sz="2800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7600715"/>
              </p:ext>
            </p:extLst>
          </p:nvPr>
        </p:nvGraphicFramePr>
        <p:xfrm>
          <a:off x="251520" y="1268760"/>
          <a:ext cx="8496944" cy="4342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7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0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04617">
                <a:tc>
                  <a:txBody>
                    <a:bodyPr/>
                    <a:lstStyle/>
                    <a:p>
                      <a:r>
                        <a:rPr lang="en-US" sz="2000" dirty="0"/>
                        <a:t>Count</a:t>
                      </a:r>
                      <a:r>
                        <a:rPr lang="en-US" altLang="ja-JP" sz="2000" dirty="0"/>
                        <a:t>r</a:t>
                      </a:r>
                      <a:r>
                        <a:rPr lang="en-US" sz="2000" dirty="0"/>
                        <a:t>y</a:t>
                      </a:r>
                      <a:r>
                        <a:rPr lang="en-US" sz="2000" baseline="0" dirty="0"/>
                        <a:t> 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法国 </a:t>
                      </a:r>
                      <a:endParaRPr lang="en-US" altLang="zh-CN" sz="2800" dirty="0"/>
                    </a:p>
                    <a:p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西班牙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/>
                        <a:t>  </a:t>
                      </a:r>
                      <a:r>
                        <a:rPr lang="en-US" altLang="ja-JP" sz="1800" dirty="0" err="1"/>
                        <a:t>xī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bān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yá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英国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yīng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意大利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yì</a:t>
                      </a:r>
                      <a:r>
                        <a:rPr lang="zh-CN" altLang="en-US" sz="1800" dirty="0"/>
                        <a:t>   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dà</a:t>
                      </a:r>
                      <a:r>
                        <a:rPr lang="en-US" altLang="ja-JP" sz="1800" dirty="0"/>
                        <a:t> </a:t>
                      </a:r>
                      <a:r>
                        <a:rPr lang="zh-CN" altLang="en-US" sz="1800" dirty="0"/>
                        <a:t>    </a:t>
                      </a:r>
                      <a:r>
                        <a:rPr lang="en-US" altLang="ja-JP" sz="1800" dirty="0" err="1"/>
                        <a:t>lì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4617">
                <a:tc>
                  <a:txBody>
                    <a:bodyPr/>
                    <a:lstStyle/>
                    <a:p>
                      <a:r>
                        <a:rPr lang="en-US" sz="2000" dirty="0"/>
                        <a:t>Nationality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法国人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rén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西班牙人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007">
                <a:tc>
                  <a:txBody>
                    <a:bodyPr/>
                    <a:lstStyle/>
                    <a:p>
                      <a:r>
                        <a:rPr lang="en-US" sz="2000" dirty="0"/>
                        <a:t>Language 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法语 </a:t>
                      </a:r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yǔ</a:t>
                      </a:r>
                      <a:r>
                        <a:rPr lang="en-US" altLang="ja-JP" sz="1800" dirty="0"/>
                        <a:t> </a:t>
                      </a:r>
                    </a:p>
                    <a:p>
                      <a:r>
                        <a:rPr lang="zh-CN" altLang="en-US" sz="2800" dirty="0"/>
                        <a:t>法文 </a:t>
                      </a:r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2800" dirty="0"/>
                        <a:t> </a:t>
                      </a:r>
                      <a:r>
                        <a:rPr lang="en-US" altLang="ja-JP" sz="1800" dirty="0" err="1"/>
                        <a:t>wén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西班牙语</a:t>
                      </a:r>
                      <a:endParaRPr lang="en-US" altLang="zh-CN" sz="2800" dirty="0"/>
                    </a:p>
                    <a:p>
                      <a:r>
                        <a:rPr lang="zh-CN" altLang="en-US" sz="2800" dirty="0"/>
                        <a:t>西班牙文</a:t>
                      </a:r>
                      <a:endParaRPr lang="en-GB" sz="2800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11560" y="5927251"/>
            <a:ext cx="1997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人：</a:t>
            </a:r>
            <a:r>
              <a:rPr lang="en-US" altLang="zh-CN" dirty="0"/>
              <a:t>person</a:t>
            </a:r>
            <a:r>
              <a:rPr lang="zh-CN" altLang="en-US" dirty="0"/>
              <a:t>， </a:t>
            </a:r>
            <a:r>
              <a:rPr lang="en-US" altLang="ja-JP" dirty="0" err="1"/>
              <a:t>rén</a:t>
            </a:r>
            <a:r>
              <a:rPr lang="en-US" altLang="ja-JP" dirty="0"/>
              <a:t> </a:t>
            </a:r>
            <a:r>
              <a:rPr lang="zh-CN" altLang="en-US" dirty="0"/>
              <a:t>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131840" y="5927251"/>
            <a:ext cx="1952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语：</a:t>
            </a:r>
            <a:r>
              <a:rPr lang="en-US" altLang="zh-CN" dirty="0"/>
              <a:t>language</a:t>
            </a:r>
            <a:r>
              <a:rPr lang="zh-CN" altLang="en-US" dirty="0"/>
              <a:t>，</a:t>
            </a:r>
            <a:r>
              <a:rPr lang="en-US" altLang="ja-JP" dirty="0" err="1"/>
              <a:t>yǔ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868144" y="5998586"/>
            <a:ext cx="2126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文：</a:t>
            </a:r>
            <a:r>
              <a:rPr lang="en-US" altLang="zh-CN" dirty="0"/>
              <a:t>language</a:t>
            </a:r>
            <a:r>
              <a:rPr lang="zh-CN" altLang="en-US" dirty="0"/>
              <a:t>，</a:t>
            </a:r>
            <a:r>
              <a:rPr lang="en-US" altLang="ja-JP" dirty="0" err="1"/>
              <a:t>wén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46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720" y="-99392"/>
            <a:ext cx="8915280" cy="836712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rgbClr val="0070C0"/>
                </a:solidFill>
                <a:highlight>
                  <a:srgbClr val="FFFF00"/>
                </a:highlight>
              </a:rPr>
              <a:t>O</a:t>
            </a:r>
            <a:r>
              <a:rPr lang="en-US" sz="2800" b="1" dirty="0">
                <a:solidFill>
                  <a:srgbClr val="0070C0"/>
                </a:solidFill>
                <a:highlight>
                  <a:srgbClr val="FFFF00"/>
                </a:highlight>
                <a:latin typeface="Comic Sans MS" pitchFamily="66" charset="0"/>
              </a:rPr>
              <a:t>bserve this table and find the language patterns</a:t>
            </a:r>
            <a:br>
              <a:rPr lang="en-US" sz="2800" b="1" dirty="0">
                <a:solidFill>
                  <a:srgbClr val="0070C0"/>
                </a:solidFill>
                <a:highlight>
                  <a:srgbClr val="FFFF00"/>
                </a:highlight>
                <a:latin typeface="Comic Sans MS" pitchFamily="66" charset="0"/>
              </a:rPr>
            </a:br>
            <a:r>
              <a:rPr lang="en-US" sz="2800" b="1" dirty="0">
                <a:solidFill>
                  <a:srgbClr val="0070C0"/>
                </a:solidFill>
                <a:highlight>
                  <a:srgbClr val="FFFF00"/>
                </a:highlight>
                <a:latin typeface="Comic Sans MS" pitchFamily="66" charset="0"/>
              </a:rPr>
              <a:t>Task 3 Copy down the table and fill it out</a:t>
            </a:r>
            <a:endParaRPr lang="en-GB" sz="2800" b="1" dirty="0">
              <a:solidFill>
                <a:srgbClr val="0070C0"/>
              </a:solidFill>
              <a:highlight>
                <a:srgbClr val="FFFF00"/>
              </a:highligh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6182533"/>
              </p:ext>
            </p:extLst>
          </p:nvPr>
        </p:nvGraphicFramePr>
        <p:xfrm>
          <a:off x="539552" y="836712"/>
          <a:ext cx="8496944" cy="62630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7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0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04617">
                <a:tc>
                  <a:txBody>
                    <a:bodyPr/>
                    <a:lstStyle/>
                    <a:p>
                      <a:r>
                        <a:rPr lang="en-US" sz="2000" dirty="0"/>
                        <a:t>Count</a:t>
                      </a:r>
                      <a:r>
                        <a:rPr lang="en-US" altLang="ja-JP" sz="2000" dirty="0"/>
                        <a:t>r</a:t>
                      </a:r>
                      <a:r>
                        <a:rPr lang="en-US" sz="2000" dirty="0"/>
                        <a:t>y</a:t>
                      </a:r>
                      <a:r>
                        <a:rPr lang="en-US" sz="2000" baseline="0" dirty="0"/>
                        <a:t> 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法国 </a:t>
                      </a:r>
                      <a:endParaRPr lang="en-US" altLang="zh-CN" sz="2800" dirty="0"/>
                    </a:p>
                    <a:p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西班牙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/>
                        <a:t>  </a:t>
                      </a:r>
                      <a:r>
                        <a:rPr lang="en-US" altLang="ja-JP" sz="1800" dirty="0" err="1"/>
                        <a:t>xī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bān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yá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英国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yīng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意大利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yì</a:t>
                      </a:r>
                      <a:r>
                        <a:rPr lang="zh-CN" altLang="en-US" sz="1800" dirty="0"/>
                        <a:t>   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dà</a:t>
                      </a:r>
                      <a:r>
                        <a:rPr lang="en-US" altLang="ja-JP" sz="1800" dirty="0"/>
                        <a:t> </a:t>
                      </a:r>
                      <a:r>
                        <a:rPr lang="zh-CN" altLang="en-US" sz="1800" dirty="0"/>
                        <a:t>    </a:t>
                      </a:r>
                      <a:r>
                        <a:rPr lang="en-US" altLang="ja-JP" sz="1800" dirty="0" err="1"/>
                        <a:t>lì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4617">
                <a:tc>
                  <a:txBody>
                    <a:bodyPr/>
                    <a:lstStyle/>
                    <a:p>
                      <a:r>
                        <a:rPr lang="en-US" sz="2000" dirty="0"/>
                        <a:t>Nationality </a:t>
                      </a:r>
                    </a:p>
                    <a:p>
                      <a:r>
                        <a:rPr lang="en-US" altLang="ja-JP" sz="2000" dirty="0"/>
                        <a:t>country + </a:t>
                      </a:r>
                      <a:r>
                        <a:rPr lang="zh-CN" altLang="en-US" sz="2000" dirty="0"/>
                        <a:t>人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法国人 </a:t>
                      </a:r>
                      <a:endParaRPr lang="en-US" altLang="zh-CN" sz="2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rén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西班牙人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007">
                <a:tc>
                  <a:txBody>
                    <a:bodyPr/>
                    <a:lstStyle/>
                    <a:p>
                      <a:r>
                        <a:rPr lang="en-US" sz="2000" dirty="0"/>
                        <a:t>Language </a:t>
                      </a:r>
                    </a:p>
                    <a:p>
                      <a:r>
                        <a:rPr lang="en-US" sz="2000" dirty="0"/>
                        <a:t>1. country with </a:t>
                      </a:r>
                      <a:r>
                        <a:rPr lang="zh-CN" altLang="en-US" sz="2000" dirty="0"/>
                        <a:t>国：</a:t>
                      </a:r>
                      <a:r>
                        <a:rPr lang="en-US" altLang="zh-CN" sz="2000" dirty="0"/>
                        <a:t>get</a:t>
                      </a:r>
                      <a:r>
                        <a:rPr lang="en-US" altLang="zh-CN" sz="2000" baseline="0" dirty="0"/>
                        <a:t> rid of “</a:t>
                      </a:r>
                      <a:r>
                        <a:rPr lang="zh-CN" altLang="en-US" sz="2000" baseline="0" dirty="0"/>
                        <a:t>国</a:t>
                      </a:r>
                      <a:r>
                        <a:rPr lang="en-US" altLang="zh-CN" sz="2000" baseline="0" dirty="0"/>
                        <a:t>”</a:t>
                      </a:r>
                      <a:r>
                        <a:rPr lang="zh-CN" altLang="en-US" sz="2000" baseline="0" dirty="0"/>
                        <a:t> </a:t>
                      </a:r>
                      <a:r>
                        <a:rPr lang="en-US" altLang="zh-CN" sz="2000" baseline="0" dirty="0"/>
                        <a:t>then add “</a:t>
                      </a:r>
                      <a:r>
                        <a:rPr lang="zh-CN" altLang="en-US" sz="2000" baseline="0" dirty="0"/>
                        <a:t>语</a:t>
                      </a:r>
                      <a:r>
                        <a:rPr lang="en-US" altLang="zh-CN" sz="2000" baseline="0" dirty="0"/>
                        <a:t>” or “</a:t>
                      </a:r>
                      <a:r>
                        <a:rPr lang="zh-CN" altLang="en-US" sz="2000" baseline="0" dirty="0"/>
                        <a:t>文</a:t>
                      </a:r>
                      <a:r>
                        <a:rPr lang="en-US" altLang="zh-CN" sz="2000" baseline="0" dirty="0"/>
                        <a:t>”</a:t>
                      </a:r>
                    </a:p>
                    <a:p>
                      <a:r>
                        <a:rPr lang="en-US" sz="2000" baseline="0" dirty="0"/>
                        <a:t>2. country without “</a:t>
                      </a:r>
                      <a:r>
                        <a:rPr lang="zh-CN" altLang="en-US" sz="2000" baseline="0" dirty="0"/>
                        <a:t>国</a:t>
                      </a:r>
                      <a:r>
                        <a:rPr lang="en-US" altLang="zh-CN" sz="2000" baseline="0" dirty="0"/>
                        <a:t>”, just add “</a:t>
                      </a:r>
                      <a:r>
                        <a:rPr lang="zh-CN" altLang="en-US" sz="2000" baseline="0" dirty="0"/>
                        <a:t>语</a:t>
                      </a:r>
                      <a:r>
                        <a:rPr lang="en-US" altLang="zh-CN" sz="2000" baseline="0" dirty="0"/>
                        <a:t>” or “</a:t>
                      </a:r>
                      <a:r>
                        <a:rPr lang="zh-CN" altLang="en-US" sz="2000" baseline="0" dirty="0"/>
                        <a:t>文</a:t>
                      </a:r>
                      <a:r>
                        <a:rPr lang="en-US" altLang="zh-CN" sz="2000" baseline="0" dirty="0"/>
                        <a:t>” directly after the country</a:t>
                      </a:r>
                      <a:endParaRPr lang="en-US" sz="2000" baseline="0" dirty="0"/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法语 </a:t>
                      </a:r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yǔ</a:t>
                      </a:r>
                      <a:r>
                        <a:rPr lang="en-US" altLang="ja-JP" sz="1800" dirty="0"/>
                        <a:t> </a:t>
                      </a:r>
                    </a:p>
                    <a:p>
                      <a:r>
                        <a:rPr lang="zh-CN" altLang="en-US" sz="2800" dirty="0"/>
                        <a:t>法文 </a:t>
                      </a:r>
                      <a:r>
                        <a:rPr lang="en-US" altLang="ja-JP" sz="1800" dirty="0" err="1"/>
                        <a:t>fǎ</a:t>
                      </a:r>
                      <a:r>
                        <a:rPr lang="en-US" altLang="ja-JP" sz="2800" dirty="0"/>
                        <a:t> </a:t>
                      </a:r>
                      <a:r>
                        <a:rPr lang="en-US" altLang="ja-JP" sz="1800" dirty="0" err="1"/>
                        <a:t>wén</a:t>
                      </a:r>
                      <a:endParaRPr lang="en-GB" sz="1800" dirty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西班牙语</a:t>
                      </a:r>
                      <a:endParaRPr lang="en-US" altLang="zh-CN" sz="2800" dirty="0"/>
                    </a:p>
                    <a:p>
                      <a:r>
                        <a:rPr lang="zh-CN" altLang="en-US" sz="2800" dirty="0"/>
                        <a:t>西班牙文</a:t>
                      </a:r>
                      <a:endParaRPr lang="en-GB" sz="2800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6558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209" y="438871"/>
            <a:ext cx="8915280" cy="836712"/>
          </a:xfrm>
        </p:spPr>
        <p:txBody>
          <a:bodyPr>
            <a:noAutofit/>
          </a:bodyPr>
          <a:lstStyle/>
          <a:p>
            <a:pPr algn="l"/>
            <a:r>
              <a:rPr lang="en-US" altLang="ja-JP" sz="2800" b="1" dirty="0">
                <a:solidFill>
                  <a:srgbClr val="0070C0"/>
                </a:solidFill>
                <a:highlight>
                  <a:srgbClr val="FFFF00"/>
                </a:highlight>
              </a:rPr>
              <a:t>Task 4 Use the knowledge you gained from the previous slide and fill out the table</a:t>
            </a:r>
            <a:endParaRPr lang="en-GB" sz="28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0222"/>
              </p:ext>
            </p:extLst>
          </p:nvPr>
        </p:nvGraphicFramePr>
        <p:xfrm>
          <a:off x="539552" y="1484784"/>
          <a:ext cx="8496944" cy="4091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7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0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r>
                        <a:rPr lang="en-US" sz="2000" dirty="0"/>
                        <a:t>Count</a:t>
                      </a:r>
                      <a:r>
                        <a:rPr lang="en-US" altLang="ja-JP" sz="2000" dirty="0"/>
                        <a:t>r</a:t>
                      </a:r>
                      <a:r>
                        <a:rPr lang="en-US" sz="2000" dirty="0"/>
                        <a:t>y</a:t>
                      </a:r>
                      <a:r>
                        <a:rPr lang="en-US" sz="2000" baseline="0" dirty="0"/>
                        <a:t> 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/>
                        <a:t>德国 </a:t>
                      </a:r>
                      <a:endParaRPr lang="en-US" altLang="zh-CN" sz="32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800" dirty="0" err="1"/>
                        <a:t>dé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印度 </a:t>
                      </a:r>
                      <a:endParaRPr lang="en-US" altLang="zh-CN" sz="2800" dirty="0"/>
                    </a:p>
                    <a:p>
                      <a:r>
                        <a:rPr lang="en-US" altLang="ja-JP" sz="1800" dirty="0" err="1"/>
                        <a:t>yìn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dù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/>
                        <a:t>澳大利亚 </a:t>
                      </a:r>
                      <a:r>
                        <a:rPr lang="en-US" altLang="ja-JP" sz="1800" dirty="0" err="1"/>
                        <a:t>ào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dà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lì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yà</a:t>
                      </a:r>
                      <a:r>
                        <a:rPr lang="en-US" altLang="ja-JP" sz="1800" dirty="0"/>
                        <a:t> 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/>
                        <a:t>中国</a:t>
                      </a:r>
                      <a:endParaRPr lang="en-US" altLang="zh-CN" sz="2800" dirty="0"/>
                    </a:p>
                    <a:p>
                      <a:r>
                        <a:rPr lang="en-US" altLang="ja-JP" sz="1800" dirty="0" err="1"/>
                        <a:t>zhōng</a:t>
                      </a:r>
                      <a:r>
                        <a:rPr lang="en-US" altLang="ja-JP" sz="1800" dirty="0"/>
                        <a:t> </a:t>
                      </a:r>
                      <a:r>
                        <a:rPr lang="en-US" altLang="ja-JP" sz="1800" dirty="0" err="1"/>
                        <a:t>guó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4617">
                <a:tc>
                  <a:txBody>
                    <a:bodyPr/>
                    <a:lstStyle/>
                    <a:p>
                      <a:r>
                        <a:rPr lang="en-US" sz="2000" dirty="0"/>
                        <a:t>Nationality 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007">
                <a:tc>
                  <a:txBody>
                    <a:bodyPr/>
                    <a:lstStyle/>
                    <a:p>
                      <a:r>
                        <a:rPr lang="en-US" sz="2000" dirty="0"/>
                        <a:t>Language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1130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8EB10-5F93-42CF-9CB9-8E92984C4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2 What is your nationality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844DA-3835-46F7-98F4-3CF0A1291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LO: We are learning to ask and answer questions about nationalities and languages.</a:t>
            </a:r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pPr marL="0" indent="0">
              <a:buNone/>
            </a:pPr>
            <a:r>
              <a:rPr lang="en-GB" dirty="0"/>
              <a:t>ask and answer the question “What is your nationality?”</a:t>
            </a:r>
          </a:p>
          <a:p>
            <a:pPr marL="0" indent="0">
              <a:buNone/>
            </a:pPr>
            <a:r>
              <a:rPr lang="en-GB" dirty="0"/>
              <a:t>record my speaking</a:t>
            </a:r>
          </a:p>
          <a:p>
            <a:pPr marL="0" indent="0">
              <a:buNone/>
            </a:pPr>
            <a:r>
              <a:rPr lang="en-GB" dirty="0"/>
              <a:t>complete a reading task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5089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894943"/>
            <a:ext cx="3600400" cy="14640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dirty="0"/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wǒ</a:t>
            </a:r>
            <a:r>
              <a:rPr lang="en-US" altLang="ja-JP" sz="2400" dirty="0">
                <a:solidFill>
                  <a:srgbClr val="0070C0"/>
                </a:solidFill>
              </a:rPr>
              <a:t>  </a:t>
            </a:r>
            <a:r>
              <a:rPr lang="en-US" altLang="ja-JP" sz="2400" dirty="0" err="1">
                <a:solidFill>
                  <a:srgbClr val="0070C0"/>
                </a:solidFill>
              </a:rPr>
              <a:t>shì</a:t>
            </a:r>
            <a:r>
              <a:rPr lang="en-US" altLang="ja-JP" sz="2400" dirty="0">
                <a:solidFill>
                  <a:srgbClr val="0070C0"/>
                </a:solidFill>
              </a:rPr>
              <a:t>   </a:t>
            </a:r>
            <a:r>
              <a:rPr lang="en-US" altLang="ja-JP" sz="2400" dirty="0" err="1">
                <a:solidFill>
                  <a:srgbClr val="0070C0"/>
                </a:solidFill>
              </a:rPr>
              <a:t>zhōng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guó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rén</a:t>
            </a:r>
            <a:endParaRPr lang="en-US" altLang="zh-CN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zh-CN" altLang="en-US" sz="4800" dirty="0"/>
              <a:t>我</a:t>
            </a:r>
            <a:r>
              <a:rPr lang="zh-CN" altLang="en-US" sz="4800" dirty="0">
                <a:solidFill>
                  <a:srgbClr val="FF0000"/>
                </a:solidFill>
              </a:rPr>
              <a:t>是</a:t>
            </a:r>
            <a:r>
              <a:rPr lang="zh-CN" altLang="en-US" sz="4800" dirty="0"/>
              <a:t>中国人。</a:t>
            </a:r>
            <a:endParaRPr lang="en-US" altLang="zh-CN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6444208" y="2204864"/>
            <a:ext cx="21627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是</a:t>
            </a:r>
            <a:r>
              <a:rPr lang="en-US" altLang="ja-JP" sz="3600" dirty="0"/>
              <a:t>: </a:t>
            </a:r>
            <a:r>
              <a:rPr lang="en-US" altLang="ja-JP" sz="2400" dirty="0"/>
              <a:t>is/am/ are</a:t>
            </a:r>
            <a:endParaRPr lang="en-US" altLang="zh-CN" sz="2400" dirty="0"/>
          </a:p>
          <a:p>
            <a:r>
              <a:rPr lang="zh-CN" altLang="en-US" sz="3600" dirty="0"/>
              <a:t>哪</a:t>
            </a:r>
            <a:r>
              <a:rPr lang="en-US" altLang="ja-JP" sz="3600" dirty="0"/>
              <a:t>: </a:t>
            </a:r>
            <a:r>
              <a:rPr lang="en-US" altLang="ja-JP" sz="2400" dirty="0"/>
              <a:t>which</a:t>
            </a:r>
          </a:p>
          <a:p>
            <a:r>
              <a:rPr lang="zh-CN" altLang="en-US" sz="3600" dirty="0"/>
              <a:t>国</a:t>
            </a:r>
            <a:r>
              <a:rPr lang="en-US" altLang="ja-JP" sz="3600" dirty="0"/>
              <a:t>: </a:t>
            </a:r>
            <a:r>
              <a:rPr lang="en-US" altLang="ja-JP" sz="2400" dirty="0"/>
              <a:t>country</a:t>
            </a:r>
            <a:endParaRPr lang="en-US" altLang="zh-CN" sz="2400" dirty="0"/>
          </a:p>
          <a:p>
            <a:r>
              <a:rPr lang="zh-CN" altLang="en-US" sz="3600" dirty="0"/>
              <a:t>说</a:t>
            </a:r>
            <a:r>
              <a:rPr lang="en-US" altLang="ja-JP" sz="3600" dirty="0"/>
              <a:t>: </a:t>
            </a:r>
            <a:r>
              <a:rPr lang="en-US" altLang="ja-JP" sz="2400" dirty="0"/>
              <a:t>speak</a:t>
            </a:r>
            <a:endParaRPr lang="en-US" altLang="zh-CN" sz="2400" dirty="0"/>
          </a:p>
        </p:txBody>
      </p:sp>
      <p:sp>
        <p:nvSpPr>
          <p:cNvPr id="5" name="Rectangle 4"/>
          <p:cNvSpPr/>
          <p:nvPr/>
        </p:nvSpPr>
        <p:spPr>
          <a:xfrm>
            <a:off x="251520" y="332656"/>
            <a:ext cx="4752528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2800" dirty="0">
                <a:solidFill>
                  <a:srgbClr val="0070C0"/>
                </a:solidFill>
              </a:rPr>
              <a:t>  </a:t>
            </a:r>
            <a:r>
              <a:rPr lang="en-US" altLang="ja-JP" sz="2400" dirty="0" err="1">
                <a:solidFill>
                  <a:srgbClr val="0070C0"/>
                </a:solidFill>
              </a:rPr>
              <a:t>nǐ</a:t>
            </a:r>
            <a:r>
              <a:rPr lang="en-US" altLang="ja-JP" sz="2400" dirty="0">
                <a:solidFill>
                  <a:srgbClr val="0070C0"/>
                </a:solidFill>
              </a:rPr>
              <a:t>      </a:t>
            </a:r>
            <a:r>
              <a:rPr lang="en-US" altLang="ja-JP" sz="2400" dirty="0" err="1">
                <a:solidFill>
                  <a:srgbClr val="0070C0"/>
                </a:solidFill>
              </a:rPr>
              <a:t>shì</a:t>
            </a:r>
            <a:r>
              <a:rPr lang="en-US" altLang="ja-JP" sz="2400" dirty="0">
                <a:solidFill>
                  <a:srgbClr val="0070C0"/>
                </a:solidFill>
              </a:rPr>
              <a:t>      </a:t>
            </a:r>
            <a:r>
              <a:rPr lang="en-US" altLang="ja-JP" sz="2400" dirty="0" err="1">
                <a:solidFill>
                  <a:srgbClr val="0070C0"/>
                </a:solidFill>
              </a:rPr>
              <a:t>nǎ</a:t>
            </a:r>
            <a:r>
              <a:rPr lang="en-US" altLang="ja-JP" sz="2400" dirty="0">
                <a:solidFill>
                  <a:srgbClr val="0070C0"/>
                </a:solidFill>
              </a:rPr>
              <a:t>      </a:t>
            </a:r>
            <a:r>
              <a:rPr lang="en-US" altLang="ja-JP" sz="2400" dirty="0" err="1">
                <a:solidFill>
                  <a:srgbClr val="0070C0"/>
                </a:solidFill>
              </a:rPr>
              <a:t>guó</a:t>
            </a:r>
            <a:r>
              <a:rPr lang="en-US" altLang="ja-JP" sz="2400" dirty="0">
                <a:solidFill>
                  <a:srgbClr val="0070C0"/>
                </a:solidFill>
              </a:rPr>
              <a:t>     </a:t>
            </a:r>
            <a:r>
              <a:rPr lang="en-US" altLang="ja-JP" sz="2400" dirty="0" err="1">
                <a:solidFill>
                  <a:srgbClr val="0070C0"/>
                </a:solidFill>
              </a:rPr>
              <a:t>rén</a:t>
            </a:r>
            <a:endParaRPr lang="en-US" altLang="zh-CN" sz="2400" dirty="0">
              <a:solidFill>
                <a:srgbClr val="0070C0"/>
              </a:solidFill>
            </a:endParaRPr>
          </a:p>
          <a:p>
            <a:pPr lvl="0">
              <a:spcBef>
                <a:spcPct val="20000"/>
              </a:spcBef>
            </a:pPr>
            <a:r>
              <a:rPr lang="zh-CN" altLang="en-US" sz="4800" dirty="0">
                <a:solidFill>
                  <a:prstClr val="black"/>
                </a:solidFill>
              </a:rPr>
              <a:t>你 </a:t>
            </a:r>
            <a:r>
              <a:rPr lang="zh-CN" altLang="en-US" sz="4800" dirty="0">
                <a:solidFill>
                  <a:srgbClr val="FF0000"/>
                </a:solidFill>
              </a:rPr>
              <a:t>是</a:t>
            </a:r>
            <a:r>
              <a:rPr lang="zh-CN" altLang="en-US" sz="4800" dirty="0">
                <a:solidFill>
                  <a:prstClr val="black"/>
                </a:solidFill>
              </a:rPr>
              <a:t> 哪 国 人？</a:t>
            </a:r>
            <a:endParaRPr lang="en-US" altLang="zh-CN" sz="4800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52" y="332656"/>
            <a:ext cx="2808312" cy="176635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1520" y="3573016"/>
            <a:ext cx="4944344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ja-JP" sz="2400" dirty="0" err="1">
                <a:solidFill>
                  <a:srgbClr val="0070C0"/>
                </a:solidFill>
              </a:rPr>
              <a:t>wǒ</a:t>
            </a:r>
            <a:r>
              <a:rPr lang="en-US" altLang="ja-JP" sz="2400" dirty="0">
                <a:solidFill>
                  <a:srgbClr val="0070C0"/>
                </a:solidFill>
              </a:rPr>
              <a:t>  </a:t>
            </a:r>
            <a:r>
              <a:rPr lang="en-US" altLang="ja-JP" sz="2400" dirty="0" err="1">
                <a:solidFill>
                  <a:srgbClr val="0070C0"/>
                </a:solidFill>
              </a:rPr>
              <a:t>huì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shuō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zhōng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wén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hé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zh-CN" altLang="en-US" sz="2400" dirty="0">
                <a:solidFill>
                  <a:srgbClr val="0070C0"/>
                </a:solidFill>
              </a:rPr>
              <a:t>   </a:t>
            </a:r>
            <a:r>
              <a:rPr lang="en-US" altLang="ja-JP" sz="2400" dirty="0" err="1">
                <a:solidFill>
                  <a:srgbClr val="0070C0"/>
                </a:solidFill>
              </a:rPr>
              <a:t>yīng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wén</a:t>
            </a:r>
            <a:endParaRPr lang="en-US" altLang="zh-CN" sz="2400" dirty="0">
              <a:solidFill>
                <a:srgbClr val="0070C0"/>
              </a:solidFill>
            </a:endParaRPr>
          </a:p>
          <a:p>
            <a:pPr lvl="0">
              <a:spcBef>
                <a:spcPct val="20000"/>
              </a:spcBef>
            </a:pPr>
            <a:r>
              <a:rPr lang="zh-CN" altLang="en-US" sz="4800" dirty="0">
                <a:solidFill>
                  <a:prstClr val="black"/>
                </a:solidFill>
              </a:rPr>
              <a:t>我会</a:t>
            </a:r>
            <a:r>
              <a:rPr lang="zh-CN" altLang="en-US" sz="4800" dirty="0">
                <a:solidFill>
                  <a:srgbClr val="FF0000"/>
                </a:solidFill>
              </a:rPr>
              <a:t>说</a:t>
            </a:r>
            <a:r>
              <a:rPr lang="zh-CN" altLang="en-US" sz="4800" dirty="0">
                <a:solidFill>
                  <a:prstClr val="black"/>
                </a:solidFill>
              </a:rPr>
              <a:t>中文和英文。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9744" y="5517232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dirty="0"/>
              <a:t>Task 1 Copy down these sentences in Pinyin and Characters.  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07977" y="4597911"/>
            <a:ext cx="2780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/>
              <a:t>Note</a:t>
            </a:r>
            <a:r>
              <a:rPr lang="zh-CN" altLang="en-US" b="1" dirty="0"/>
              <a:t>：</a:t>
            </a:r>
            <a:r>
              <a:rPr lang="en-US" altLang="zh-CN" b="1" dirty="0"/>
              <a:t>For the Chinese language, you can only say  </a:t>
            </a:r>
            <a:r>
              <a:rPr lang="zh-CN" altLang="en-US" b="1" dirty="0"/>
              <a:t>中文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64469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E370F-1F56-4787-8FE5-90FE0790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>
                <a:highlight>
                  <a:srgbClr val="FFFF00"/>
                </a:highlight>
              </a:rPr>
              <a:t>Task 2 Record your speaking and upload it on Class Charts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5611D-183D-4693-896C-355724C74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Ask the question: </a:t>
            </a:r>
            <a:r>
              <a:rPr lang="zh-CN" altLang="en-US" dirty="0"/>
              <a:t>你是哪国人？</a:t>
            </a:r>
            <a:endParaRPr lang="en-GB" altLang="zh-CN" dirty="0"/>
          </a:p>
          <a:p>
            <a:pPr marL="514350" indent="-514350">
              <a:buAutoNum type="arabicPeriod"/>
            </a:pPr>
            <a:r>
              <a:rPr lang="en-US" altLang="zh-CN" dirty="0"/>
              <a:t>A</a:t>
            </a:r>
            <a:r>
              <a:rPr lang="en-GB" altLang="zh-CN" dirty="0" err="1"/>
              <a:t>swer</a:t>
            </a:r>
            <a:r>
              <a:rPr lang="zh-CN" altLang="en-US" dirty="0"/>
              <a:t> </a:t>
            </a:r>
            <a:r>
              <a:rPr lang="en-GB" altLang="zh-CN" dirty="0"/>
              <a:t>the</a:t>
            </a:r>
            <a:r>
              <a:rPr lang="zh-CN" altLang="en-US" dirty="0"/>
              <a:t> </a:t>
            </a:r>
            <a:r>
              <a:rPr lang="en-GB" altLang="zh-CN" dirty="0"/>
              <a:t>question using 3 different nationalities and languages:</a:t>
            </a:r>
            <a:r>
              <a:rPr lang="zh-CN" altLang="en-US" dirty="0"/>
              <a:t> 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     </a:t>
            </a:r>
            <a:r>
              <a:rPr lang="zh-CN" altLang="en-US" dirty="0"/>
              <a:t>我是</a:t>
            </a:r>
            <a:r>
              <a:rPr lang="en-GB" altLang="zh-CN" dirty="0"/>
              <a:t>…</a:t>
            </a:r>
            <a:r>
              <a:rPr lang="zh-CN" altLang="en-US" dirty="0"/>
              <a:t>。 我会说</a:t>
            </a:r>
            <a:r>
              <a:rPr lang="en-GB" altLang="zh-CN" dirty="0"/>
              <a:t>…</a:t>
            </a:r>
            <a:r>
              <a:rPr lang="zh-CN" altLang="en-US" dirty="0"/>
              <a:t>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72870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776864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en-US" altLang="zh-CN" dirty="0">
                <a:highlight>
                  <a:srgbClr val="FFFF00"/>
                </a:highlight>
              </a:rPr>
              <a:t>Task 2 Reading – read the text and translate it into English and Pinyin </a:t>
            </a: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587" y="3765544"/>
            <a:ext cx="8229600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德语和英语。我妈妈是印度人，她会说印度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75556" y="172995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</a:rPr>
              <a:t>我叫小红。我十三岁。我家有四口人，爸爸、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11560" y="2790220"/>
            <a:ext cx="79892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</a:rPr>
              <a:t>妈妈、妹妹和我。我爸爸是德国人，他会说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11560" y="4829506"/>
            <a:ext cx="79089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3200" dirty="0">
                <a:solidFill>
                  <a:prstClr val="black"/>
                </a:solidFill>
              </a:rPr>
              <a:t>语和英语。我们在家说英语。我想学法语。</a:t>
            </a:r>
            <a:endParaRPr lang="en-GB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014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7BE1958-EA3A-4AE8-BBDD-FD26EB0049BC}"/>
</file>

<file path=customXml/itemProps2.xml><?xml version="1.0" encoding="utf-8"?>
<ds:datastoreItem xmlns:ds="http://schemas.openxmlformats.org/officeDocument/2006/customXml" ds:itemID="{F58428C9-9069-4FD5-BC4B-0E14910F2FB0}"/>
</file>

<file path=customXml/itemProps3.xml><?xml version="1.0" encoding="utf-8"?>
<ds:datastoreItem xmlns:ds="http://schemas.openxmlformats.org/officeDocument/2006/customXml" ds:itemID="{7C231DE0-6B35-4076-9609-1E9CBD983BD9}"/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786</Words>
  <Application>Microsoft Office PowerPoint</Application>
  <PresentationFormat>On-screen Show (4:3)</PresentationFormat>
  <Paragraphs>185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Comic Sans MS</vt:lpstr>
      <vt:lpstr>Office Theme</vt:lpstr>
      <vt:lpstr>PowerPoint Presentation</vt:lpstr>
      <vt:lpstr>Lesson 1 Around the world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Observe this table and find the language patterns</vt:lpstr>
      <vt:lpstr>Observe this table and find the language patterns Task 3 Copy down the table and fill it out</vt:lpstr>
      <vt:lpstr>Task 4 Use the knowledge you gained from the previous slide and fill out the table</vt:lpstr>
      <vt:lpstr>Lesson 2 What is your nationality</vt:lpstr>
      <vt:lpstr>PowerPoint Presentation</vt:lpstr>
      <vt:lpstr>Task 2 Record your speaking and upload it on Class Charts</vt:lpstr>
      <vt:lpstr>Task 2 Reading – read the text and translate it into English and Pinyin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Around the world</dc:title>
  <dc:creator>Rong</dc:creator>
  <cp:lastModifiedBy>R Marshall</cp:lastModifiedBy>
  <cp:revision>77</cp:revision>
  <dcterms:created xsi:type="dcterms:W3CDTF">2011-11-02T21:50:51Z</dcterms:created>
  <dcterms:modified xsi:type="dcterms:W3CDTF">2021-04-19T12:03:09Z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