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3" r:id="rId14"/>
    <p:sldId id="258" r:id="rId15"/>
    <p:sldId id="259" r:id="rId16"/>
    <p:sldId id="26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C4743-A232-4564-A8E3-8145162424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06CF1E-F6AC-41AB-B6EA-9F814E7E4F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D6E20F-4053-4655-B1CE-155BE5973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EA3A7E-0DD1-4F01-8F55-06F25D181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0F6D03-E004-448F-9A20-7452BE5BC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E6E35-BE78-41E9-AF5E-CF5AA0B64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91CDE1-BF96-497C-9705-910B0BAAE0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5FAC8F-1EFD-495E-A36D-DFEDF9580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EA8BD-CEEE-4B5F-9E46-D42D3B6C0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6F1EAF-E426-4716-9BD5-E908C5594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30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C31C-6D92-470A-8083-F5B68DB9F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547DE7-6727-4334-B6A1-43B5A6D976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C9E8F-034C-46DE-80CC-CAF404476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B0ED45-D839-4607-97D5-AB8109D7C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7603E-CA2F-4B76-B68A-8EEE686C0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34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D97E4-7813-40AC-BC6C-3F21A7C0D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4DFDE-25D3-4595-BAC9-60869B2BE5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F69D8A-A580-464E-93D2-9E42E6586E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D4BA46-4837-4522-933A-16B747291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384B3A-B684-4F54-A18C-A83660C8E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CF093D-506D-4942-BB80-98F6B6CEC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660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950D2-E401-422E-9F63-01CA4DDBF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939510-59BF-4E63-A500-2FDD97942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AF6928-032E-4399-8DA2-B98697D61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AB3AF0-62F4-421C-BD78-D4D9D01E96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C8A421-C841-41C9-A2EA-1AE40519FD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1D58D7-FD52-48B2-8B07-72B88B8B1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D53CCF-1F28-4D99-83AB-79817BA12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7D6487-716A-4B0A-AD78-14194A222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08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3B7F3-D112-43E7-8CFD-C2D2B5E12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A48D61-5ED8-403A-A528-3385A03E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83D1C5-A991-4BBA-B27C-1622867C0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32DA20-8CBB-4F14-BED8-07D71AD0B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326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5A05A4-682E-4DA0-B65C-E079FCA9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E4A7F4-EAC5-465C-A817-4812722F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E0350E-3F17-4561-8BCF-D0DD86C92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755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D3235-E20B-4349-B5FF-2571FC9D7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DCF06-0184-499F-9F4E-6FE6B13B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AE50A6-5CA3-4F28-A9AD-329D0D8BFC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12E933-2599-4863-AD63-5F75765DA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A9933A-BC0F-49CE-BDEA-33FFE82B3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A3AE30-7E12-4013-9025-1CFC5E72C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354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D568D-6888-4E56-BFC4-E7CF60175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2675C3-342E-454A-948B-FE8D1D8E73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818A52-9D6D-4577-8046-DA8FC3A0B9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D537D-0455-4E64-8A7A-13D89485C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259D4D-5A53-49D5-A2BC-81C588660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F5083A-EDC0-4A42-9C78-C73C1F16A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678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62038-4B85-40F3-8901-55034DC46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015522-4C5E-4919-BFA6-902BBAE9E2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953ED-23D9-40FE-A402-386E4A058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DFC4BF-CF5A-4A77-8849-E5FCA5C8F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D3E11-D2FB-49D2-8DAD-F434713C8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78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800F4C-BB36-4956-81A7-2BF1BD54CF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5242BE-3A74-47D2-8D66-8CE8C1675E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C317D-2E7C-4BD9-A48F-4067FEE3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1E627-2E2F-4BCA-ACE5-0945A97DA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22A71-274C-4729-BCD9-D59C9505D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42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447D26-BB07-4669-960F-78759FF59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FBF648-9681-4924-951C-BEEAC2824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63445C-4429-46A8-B8B0-422926A77F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60C93-8076-493C-8B1B-497A7AFD5C5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F280E-861E-4719-99DD-34EC37B7F1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C0279-CE0B-48CC-9191-5287B3D2CC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40129-FBF4-42F1-BADA-C47D73595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963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gif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gif"/><Relationship Id="rId5" Type="http://schemas.openxmlformats.org/officeDocument/2006/relationships/image" Target="../media/image3.gif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gif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gif"/><Relationship Id="rId5" Type="http://schemas.openxmlformats.org/officeDocument/2006/relationships/image" Target="../media/image3.gif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gif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gif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gi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gif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6.gif"/><Relationship Id="rId5" Type="http://schemas.openxmlformats.org/officeDocument/2006/relationships/image" Target="../media/image15.gif"/><Relationship Id="rId10" Type="http://schemas.openxmlformats.org/officeDocument/2006/relationships/image" Target="../media/image1.png"/><Relationship Id="rId4" Type="http://schemas.openxmlformats.org/officeDocument/2006/relationships/image" Target="../media/image25.jpg"/><Relationship Id="rId9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765DF-123C-4FD3-97E9-C154FAA4F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0199"/>
            <a:ext cx="9144000" cy="1909763"/>
          </a:xfrm>
        </p:spPr>
        <p:txBody>
          <a:bodyPr>
            <a:normAutofit/>
          </a:bodyPr>
          <a:lstStyle/>
          <a:p>
            <a:r>
              <a:rPr lang="en-US" altLang="zh-CN" dirty="0"/>
              <a:t>Mandarin Work for Week </a:t>
            </a:r>
            <a:r>
              <a:rPr lang="en-US" altLang="zh-CN"/>
              <a:t>commencing 8</a:t>
            </a:r>
            <a:r>
              <a:rPr lang="en-GB" altLang="zh-CN" baseline="30000"/>
              <a:t>th</a:t>
            </a:r>
            <a:r>
              <a:rPr lang="zh-CN" altLang="en-US" dirty="0"/>
              <a:t> </a:t>
            </a:r>
            <a:r>
              <a:rPr lang="en-GB" altLang="zh-CN" dirty="0"/>
              <a:t>March</a:t>
            </a:r>
            <a:r>
              <a:rPr lang="zh-CN" altLang="en-US" dirty="0"/>
              <a:t> </a:t>
            </a:r>
            <a:r>
              <a:rPr lang="en-GB" altLang="zh-CN" dirty="0"/>
              <a:t>2021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12C1F7-70DF-4012-A5C8-0C14DE15F1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342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D0A43-6FD8-4CEA-BC6F-98EEB074F0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7968" y="1417834"/>
            <a:ext cx="9144000" cy="800438"/>
          </a:xfrm>
        </p:spPr>
        <p:txBody>
          <a:bodyPr>
            <a:normAutofit/>
          </a:bodyPr>
          <a:lstStyle/>
          <a:p>
            <a:r>
              <a:rPr lang="en-GB" sz="4400" b="1" u="sng" dirty="0"/>
              <a:t>I play computer games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A8D72A-FC47-49D0-A972-3DA4526D18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21202"/>
            <a:ext cx="9144000" cy="3487132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b="1" dirty="0"/>
              <a:t>LO</a:t>
            </a:r>
            <a:r>
              <a:rPr lang="zh-CN" altLang="en-US" sz="3200" b="1" dirty="0"/>
              <a:t>： </a:t>
            </a:r>
            <a:r>
              <a:rPr lang="en-US" altLang="zh-CN" sz="3200" b="1" dirty="0"/>
              <a:t>We are revisiting hobbies and practice writing the characters for hobbies</a:t>
            </a:r>
          </a:p>
          <a:p>
            <a:pPr algn="l"/>
            <a:r>
              <a:rPr lang="en-US" sz="3200" b="1" dirty="0"/>
              <a:t>I can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3200" b="1" dirty="0"/>
              <a:t>recognize the words for hobbies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200" b="1" dirty="0"/>
              <a:t>write the characters from memory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200" b="1" dirty="0"/>
              <a:t>do vocabulary –learning on Quizlet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436A72-8446-4DF5-A3D6-FA61DED3EF66}"/>
              </a:ext>
            </a:extLst>
          </p:cNvPr>
          <p:cNvSpPr txBox="1"/>
          <p:nvPr/>
        </p:nvSpPr>
        <p:spPr>
          <a:xfrm>
            <a:off x="482885" y="421240"/>
            <a:ext cx="7541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highlight>
                  <a:srgbClr val="FFFF00"/>
                </a:highlight>
              </a:rPr>
              <a:t>Lesson 1 in this week</a:t>
            </a:r>
          </a:p>
        </p:txBody>
      </p:sp>
    </p:spTree>
    <p:extLst>
      <p:ext uri="{BB962C8B-B14F-4D97-AF65-F5344CB8AC3E}">
        <p14:creationId xmlns:p14="http://schemas.microsoft.com/office/powerpoint/2010/main" val="3448384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60A27-D562-416F-B327-693DF3759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225" y="192035"/>
            <a:ext cx="10624335" cy="114043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Task 1 Match the characters with Pinyin and English</a:t>
            </a:r>
            <a:br>
              <a:rPr lang="en-GB" b="1" dirty="0">
                <a:highlight>
                  <a:srgbClr val="FFFF00"/>
                </a:highlight>
              </a:rPr>
            </a:br>
            <a:r>
              <a:rPr lang="en-GB" b="1" dirty="0">
                <a:highlight>
                  <a:srgbClr val="FFFF00"/>
                </a:highlight>
              </a:rPr>
              <a:t>Example: 1. </a:t>
            </a:r>
            <a:r>
              <a:rPr lang="zh-CN" altLang="en-US" b="1" dirty="0">
                <a:highlight>
                  <a:srgbClr val="FFFF00"/>
                </a:highlight>
              </a:rPr>
              <a:t>看书 </a:t>
            </a:r>
            <a:r>
              <a:rPr lang="en-US" altLang="ja-JP" b="1" dirty="0" err="1">
                <a:highlight>
                  <a:srgbClr val="FFFF00"/>
                </a:highlight>
              </a:rPr>
              <a:t>kàn</a:t>
            </a:r>
            <a:r>
              <a:rPr lang="en-US" altLang="ja-JP" b="1" dirty="0">
                <a:highlight>
                  <a:srgbClr val="FFFF00"/>
                </a:highlight>
              </a:rPr>
              <a:t> </a:t>
            </a:r>
            <a:r>
              <a:rPr lang="en-US" altLang="ja-JP" b="1" dirty="0" err="1">
                <a:highlight>
                  <a:srgbClr val="FFFF00"/>
                </a:highlight>
              </a:rPr>
              <a:t>shū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–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to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read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a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book</a:t>
            </a:r>
            <a:endParaRPr lang="en-GB" b="1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BB439-9481-4731-B907-730F5D26EC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901" y="1373563"/>
            <a:ext cx="3205537" cy="490394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zh-CN" altLang="en-US" sz="3600" dirty="0"/>
              <a:t>看书</a:t>
            </a:r>
            <a:endParaRPr lang="en-GB" altLang="zh-CN" sz="3600" dirty="0"/>
          </a:p>
          <a:p>
            <a:pPr marL="514350" indent="-514350">
              <a:buAutoNum type="arabicPeriod"/>
            </a:pPr>
            <a:r>
              <a:rPr lang="zh-CN" altLang="en-US" sz="3600" dirty="0"/>
              <a:t>看电影</a:t>
            </a:r>
            <a:endParaRPr lang="en-GB" altLang="zh-CN" sz="3600" dirty="0"/>
          </a:p>
          <a:p>
            <a:pPr marL="514350" indent="-514350">
              <a:buAutoNum type="arabicPeriod"/>
            </a:pPr>
            <a:r>
              <a:rPr lang="zh-CN" altLang="en-US" sz="3600" dirty="0"/>
              <a:t>看电视</a:t>
            </a:r>
            <a:endParaRPr lang="en-GB" altLang="zh-CN" sz="3600" dirty="0"/>
          </a:p>
          <a:p>
            <a:pPr marL="514350" indent="-514350">
              <a:buAutoNum type="arabicPeriod"/>
            </a:pPr>
            <a:r>
              <a:rPr lang="zh-CN" altLang="en-US" sz="3600" dirty="0"/>
              <a:t>买东西</a:t>
            </a:r>
            <a:endParaRPr lang="en-GB" altLang="zh-CN" sz="3600" dirty="0"/>
          </a:p>
          <a:p>
            <a:pPr marL="514350" indent="-514350">
              <a:buAutoNum type="arabicPeriod"/>
            </a:pPr>
            <a:r>
              <a:rPr lang="zh-CN" altLang="en-US" sz="3600" dirty="0"/>
              <a:t>玩滑板</a:t>
            </a:r>
            <a:endParaRPr lang="en-GB" altLang="zh-CN" sz="3600" dirty="0"/>
          </a:p>
          <a:p>
            <a:pPr marL="514350" indent="-514350">
              <a:buAutoNum type="arabicPeriod"/>
            </a:pPr>
            <a:r>
              <a:rPr lang="zh-CN" altLang="en-US" sz="3600" dirty="0"/>
              <a:t>玩电脑游戏</a:t>
            </a:r>
            <a:endParaRPr lang="en-GB" altLang="zh-CN" sz="3600" dirty="0"/>
          </a:p>
          <a:p>
            <a:pPr marL="514350" indent="-514350">
              <a:buAutoNum type="arabicPeriod"/>
            </a:pPr>
            <a:r>
              <a:rPr lang="zh-CN" altLang="en-US" sz="3600" dirty="0"/>
              <a:t>上网</a:t>
            </a:r>
            <a:endParaRPr lang="en-GB" altLang="zh-CN" sz="3600" dirty="0"/>
          </a:p>
          <a:p>
            <a:pPr marL="514350" indent="-514350">
              <a:buAutoNum type="arabicPeriod"/>
            </a:pPr>
            <a:r>
              <a:rPr lang="zh-CN" altLang="en-US" sz="3600" dirty="0"/>
              <a:t>听音乐</a:t>
            </a:r>
            <a:endParaRPr lang="en-GB" sz="36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D635F96-6FF3-4E08-9179-4E313E1BD7C0}"/>
              </a:ext>
            </a:extLst>
          </p:cNvPr>
          <p:cNvSpPr txBox="1">
            <a:spLocks/>
          </p:cNvSpPr>
          <p:nvPr/>
        </p:nvSpPr>
        <p:spPr>
          <a:xfrm>
            <a:off x="4251789" y="1373563"/>
            <a:ext cx="3885344" cy="490394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err="1"/>
              <a:t>tīng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yīn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yuè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 err="1"/>
              <a:t>shàng</a:t>
            </a:r>
            <a:r>
              <a:rPr lang="en-US" altLang="ja-JP" sz="3600" dirty="0"/>
              <a:t> </a:t>
            </a:r>
            <a:r>
              <a:rPr lang="en-US" altLang="ja-JP" sz="3600" dirty="0" err="1"/>
              <a:t>wǎng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 err="1"/>
              <a:t>kàn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diàn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shì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 err="1"/>
              <a:t>wán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diàn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nǎo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yóu</a:t>
            </a:r>
            <a:r>
              <a:rPr lang="en-US" altLang="ja-JP" sz="3600" dirty="0"/>
              <a:t> </a:t>
            </a:r>
            <a:r>
              <a:rPr lang="en-US" altLang="ja-JP" sz="3600" dirty="0" err="1"/>
              <a:t>xì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 err="1"/>
              <a:t>kàn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diàn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yǐng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 err="1"/>
              <a:t>mǎi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dōng</a:t>
            </a:r>
            <a:r>
              <a:rPr lang="en-US" altLang="ja-JP" sz="3600" dirty="0"/>
              <a:t> </a:t>
            </a:r>
            <a:r>
              <a:rPr lang="en-US" altLang="ja-JP" sz="3600" dirty="0" err="1"/>
              <a:t>xī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 err="1"/>
              <a:t>kàn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shū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 err="1"/>
              <a:t>wán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huá</a:t>
            </a:r>
            <a:r>
              <a:rPr lang="en-US" altLang="ja-JP" sz="3600" dirty="0"/>
              <a:t> </a:t>
            </a:r>
            <a:r>
              <a:rPr lang="en-US" altLang="ja-JP" sz="3600" dirty="0" err="1"/>
              <a:t>bǎn</a:t>
            </a:r>
            <a:endParaRPr lang="en-GB" altLang="zh-CN" sz="3600" dirty="0"/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sz="36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F3896B5-9971-4BFB-B373-CFA33292474A}"/>
              </a:ext>
            </a:extLst>
          </p:cNvPr>
          <p:cNvSpPr txBox="1">
            <a:spLocks/>
          </p:cNvSpPr>
          <p:nvPr/>
        </p:nvSpPr>
        <p:spPr>
          <a:xfrm>
            <a:off x="8215901" y="1373563"/>
            <a:ext cx="3885344" cy="490394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read</a:t>
            </a:r>
            <a:r>
              <a:rPr lang="ja-JP" altLang="en-US" sz="3600" dirty="0"/>
              <a:t> </a:t>
            </a:r>
            <a:r>
              <a:rPr lang="en-US" altLang="ja-JP" sz="3600" dirty="0"/>
              <a:t>a</a:t>
            </a:r>
            <a:r>
              <a:rPr lang="ja-JP" altLang="en-US" sz="3600" dirty="0"/>
              <a:t> </a:t>
            </a:r>
            <a:r>
              <a:rPr lang="en-US" altLang="ja-JP" sz="3600" dirty="0"/>
              <a:t>book</a:t>
            </a:r>
          </a:p>
          <a:p>
            <a:pPr marL="0" indent="0">
              <a:buNone/>
            </a:pPr>
            <a:r>
              <a:rPr lang="en-US" altLang="ja-JP" sz="3600" dirty="0"/>
              <a:t>do</a:t>
            </a:r>
            <a:r>
              <a:rPr lang="ja-JP" altLang="en-US" sz="3600" dirty="0"/>
              <a:t> </a:t>
            </a:r>
            <a:r>
              <a:rPr lang="en-US" altLang="ja-JP" sz="3600" dirty="0"/>
              <a:t>shopping</a:t>
            </a:r>
          </a:p>
          <a:p>
            <a:pPr marL="0" indent="0">
              <a:buNone/>
            </a:pP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do</a:t>
            </a:r>
            <a:r>
              <a:rPr lang="ja-JP" altLang="en-US" sz="3600" dirty="0"/>
              <a:t> </a:t>
            </a:r>
            <a:r>
              <a:rPr lang="en-US" altLang="ja-JP" sz="3600" dirty="0"/>
              <a:t>skateboarding</a:t>
            </a:r>
          </a:p>
          <a:p>
            <a:pPr marL="0" indent="0">
              <a:buNone/>
            </a:pP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listen</a:t>
            </a:r>
            <a:r>
              <a:rPr lang="ja-JP" altLang="en-US" sz="3600" dirty="0"/>
              <a:t> </a:t>
            </a: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music</a:t>
            </a:r>
          </a:p>
          <a:p>
            <a:pPr marL="0" indent="0">
              <a:buNone/>
            </a:pP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watch</a:t>
            </a:r>
            <a:r>
              <a:rPr lang="ja-JP" altLang="en-US" sz="3600" dirty="0"/>
              <a:t> </a:t>
            </a:r>
            <a:r>
              <a:rPr lang="en-US" altLang="ja-JP" sz="3600" dirty="0"/>
              <a:t>TV</a:t>
            </a:r>
          </a:p>
          <a:p>
            <a:pPr marL="0" indent="0">
              <a:buNone/>
            </a:pP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surf</a:t>
            </a:r>
            <a:r>
              <a:rPr lang="ja-JP" altLang="en-US" sz="3600" dirty="0"/>
              <a:t> </a:t>
            </a:r>
            <a:r>
              <a:rPr lang="en-US" altLang="ja-JP" sz="3600" dirty="0"/>
              <a:t>the</a:t>
            </a:r>
            <a:r>
              <a:rPr lang="ja-JP" altLang="en-US" sz="3600" dirty="0"/>
              <a:t> </a:t>
            </a:r>
            <a:r>
              <a:rPr lang="en-US" altLang="ja-JP" sz="3600" dirty="0"/>
              <a:t>internet</a:t>
            </a:r>
          </a:p>
          <a:p>
            <a:pPr marL="0" indent="0">
              <a:buNone/>
            </a:pP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watch</a:t>
            </a:r>
            <a:r>
              <a:rPr lang="ja-JP" altLang="en-US" sz="3600" dirty="0"/>
              <a:t> </a:t>
            </a:r>
            <a:r>
              <a:rPr lang="en-US" altLang="ja-JP" sz="3600" dirty="0"/>
              <a:t>a</a:t>
            </a:r>
            <a:r>
              <a:rPr lang="ja-JP" altLang="en-US" sz="3600" dirty="0"/>
              <a:t> </a:t>
            </a:r>
            <a:r>
              <a:rPr lang="en-US" altLang="ja-JP" sz="3600" dirty="0"/>
              <a:t>film</a:t>
            </a:r>
          </a:p>
          <a:p>
            <a:pPr marL="0" indent="0">
              <a:buNone/>
            </a:pPr>
            <a:r>
              <a:rPr lang="en-US" altLang="ja-JP" sz="3600" dirty="0"/>
              <a:t>to</a:t>
            </a:r>
            <a:r>
              <a:rPr lang="ja-JP" altLang="en-US" sz="3600" dirty="0"/>
              <a:t> </a:t>
            </a:r>
            <a:r>
              <a:rPr lang="en-US" altLang="ja-JP" sz="3600" dirty="0"/>
              <a:t>play</a:t>
            </a:r>
            <a:r>
              <a:rPr lang="ja-JP" altLang="en-US" sz="3600" dirty="0"/>
              <a:t> </a:t>
            </a:r>
            <a:r>
              <a:rPr lang="en-US" altLang="ja-JP" sz="3600" dirty="0"/>
              <a:t>computer</a:t>
            </a:r>
            <a:r>
              <a:rPr lang="ja-JP" altLang="en-US" sz="3600" dirty="0"/>
              <a:t> </a:t>
            </a:r>
            <a:r>
              <a:rPr lang="en-US" altLang="ja-JP" sz="3600" dirty="0"/>
              <a:t>games</a:t>
            </a:r>
            <a:endParaRPr lang="en-GB" sz="3600" dirty="0"/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9C3C6EE-5E1C-41D6-9B43-9641E73939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32560" y="559050"/>
            <a:ext cx="1280024" cy="12800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52977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1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9FD58-BA2A-4EFA-9760-339224817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007" y="2568540"/>
            <a:ext cx="10515600" cy="652998"/>
          </a:xfrm>
        </p:spPr>
        <p:txBody>
          <a:bodyPr>
            <a:noAutofit/>
          </a:bodyPr>
          <a:lstStyle/>
          <a:p>
            <a:r>
              <a:rPr lang="en-GB" sz="3200" b="1" dirty="0">
                <a:highlight>
                  <a:srgbClr val="FFFF00"/>
                </a:highlight>
                <a:latin typeface="+mn-lt"/>
              </a:rPr>
              <a:t>Practise writing these words on</a:t>
            </a:r>
            <a:r>
              <a:rPr lang="zh-CN" altLang="en-US" sz="3200" b="1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GB" altLang="zh-CN" sz="3200" b="1" dirty="0">
                <a:highlight>
                  <a:srgbClr val="FFFF00"/>
                </a:highlight>
                <a:latin typeface="+mn-lt"/>
              </a:rPr>
              <a:t>next few slides</a:t>
            </a:r>
            <a:r>
              <a:rPr lang="en-GB" sz="3200" b="1" dirty="0">
                <a:highlight>
                  <a:srgbClr val="FFFF00"/>
                </a:highlight>
                <a:latin typeface="+mn-lt"/>
              </a:rPr>
              <a:t> until you can write them from memory.</a:t>
            </a:r>
          </a:p>
        </p:txBody>
      </p:sp>
    </p:spTree>
    <p:extLst>
      <p:ext uri="{BB962C8B-B14F-4D97-AF65-F5344CB8AC3E}">
        <p14:creationId xmlns:p14="http://schemas.microsoft.com/office/powerpoint/2010/main" val="851459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1" y="692696"/>
            <a:ext cx="2466975" cy="1847850"/>
          </a:xfrm>
        </p:spPr>
      </p:pic>
      <p:sp>
        <p:nvSpPr>
          <p:cNvPr id="5" name="TextBox 4"/>
          <p:cNvSpPr txBox="1"/>
          <p:nvPr/>
        </p:nvSpPr>
        <p:spPr>
          <a:xfrm>
            <a:off x="2822773" y="3861049"/>
            <a:ext cx="342767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看书 </a:t>
            </a:r>
            <a:r>
              <a:rPr lang="en-US" altLang="ja-JP" sz="3600" dirty="0" err="1"/>
              <a:t>kàn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shū</a:t>
            </a:r>
            <a:r>
              <a:rPr lang="zh-CN" altLang="en-US" sz="3600" dirty="0"/>
              <a:t> </a:t>
            </a:r>
            <a:r>
              <a:rPr lang="en-GB" altLang="zh-CN" sz="3600" dirty="0"/>
              <a:t>– </a:t>
            </a:r>
          </a:p>
          <a:p>
            <a:r>
              <a:rPr lang="en-US" altLang="zh-CN" sz="3600" dirty="0"/>
              <a:t>to read a book</a:t>
            </a:r>
            <a:endParaRPr lang="en-GB" sz="3600" dirty="0"/>
          </a:p>
        </p:txBody>
      </p:sp>
      <p:pic>
        <p:nvPicPr>
          <p:cNvPr id="1026" name="Picture 2" descr="stroke order animation of 看">
            <a:extLst>
              <a:ext uri="{FF2B5EF4-FFF2-40B4-BE49-F238E27FC236}">
                <a16:creationId xmlns:a16="http://schemas.microsoft.com/office/drawing/2014/main" id="{0E831C3B-2CB0-45C0-A6B7-B038DC7919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713" y="1427529"/>
            <a:ext cx="1129308" cy="11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order animation of 书">
            <a:extLst>
              <a:ext uri="{FF2B5EF4-FFF2-40B4-BE49-F238E27FC236}">
                <a16:creationId xmlns:a16="http://schemas.microsoft.com/office/drawing/2014/main" id="{585E97AA-2A8B-4A45-B36E-9CAE41DFB9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400" y="1371067"/>
            <a:ext cx="1284734" cy="128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E867AC1-BAE8-4B2D-BB9C-25CA7B620A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80176" y="3429000"/>
            <a:ext cx="1817043" cy="181704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595953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36970"/>
            <a:ext cx="3422650" cy="2530475"/>
          </a:xfrm>
        </p:spPr>
      </p:pic>
      <p:sp>
        <p:nvSpPr>
          <p:cNvPr id="5" name="TextBox 4"/>
          <p:cNvSpPr txBox="1"/>
          <p:nvPr/>
        </p:nvSpPr>
        <p:spPr>
          <a:xfrm>
            <a:off x="2063552" y="3861049"/>
            <a:ext cx="43846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看电视 </a:t>
            </a:r>
            <a:r>
              <a:rPr lang="en-US" altLang="ja-JP" sz="3600" dirty="0" err="1"/>
              <a:t>kàn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diàn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shì</a:t>
            </a:r>
            <a:endParaRPr lang="en-US" altLang="ja-JP" sz="3600" dirty="0"/>
          </a:p>
          <a:p>
            <a:r>
              <a:rPr lang="en-US" sz="3600" dirty="0"/>
              <a:t>Watch TV</a:t>
            </a:r>
            <a:endParaRPr lang="en-GB" sz="4800" dirty="0"/>
          </a:p>
        </p:txBody>
      </p:sp>
      <p:pic>
        <p:nvPicPr>
          <p:cNvPr id="6" name="Picture 2" descr="stroke order animation of 看">
            <a:extLst>
              <a:ext uri="{FF2B5EF4-FFF2-40B4-BE49-F238E27FC236}">
                <a16:creationId xmlns:a16="http://schemas.microsoft.com/office/drawing/2014/main" id="{F983B015-4C08-4B65-BFAC-316F6E96D60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908720"/>
            <a:ext cx="1129308" cy="11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troke order animation of 电">
            <a:extLst>
              <a:ext uri="{FF2B5EF4-FFF2-40B4-BE49-F238E27FC236}">
                <a16:creationId xmlns:a16="http://schemas.microsoft.com/office/drawing/2014/main" id="{58A745F4-9121-47F3-AB6F-D29149C0BA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551" y="908720"/>
            <a:ext cx="1129308" cy="11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troke order animation of 视">
            <a:extLst>
              <a:ext uri="{FF2B5EF4-FFF2-40B4-BE49-F238E27FC236}">
                <a16:creationId xmlns:a16="http://schemas.microsoft.com/office/drawing/2014/main" id="{6C67567D-A9A1-4CA9-9A8D-7BF6E195FB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3078" y="1010197"/>
            <a:ext cx="1016233" cy="101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2F71C6-DC61-4A8B-AFFA-0C05D0D644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403218" y="2780928"/>
            <a:ext cx="1931392" cy="19313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16161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242" y="341980"/>
            <a:ext cx="3475037" cy="2616200"/>
          </a:xfrm>
        </p:spPr>
      </p:pic>
      <p:sp>
        <p:nvSpPr>
          <p:cNvPr id="5" name="TextBox 4"/>
          <p:cNvSpPr txBox="1"/>
          <p:nvPr/>
        </p:nvSpPr>
        <p:spPr>
          <a:xfrm>
            <a:off x="2135560" y="3717033"/>
            <a:ext cx="462992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看电影 </a:t>
            </a:r>
            <a:r>
              <a:rPr lang="en-US" altLang="ja-JP" sz="3600" dirty="0" err="1"/>
              <a:t>kàn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diàn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yǐng</a:t>
            </a:r>
            <a:endParaRPr lang="en-US" altLang="ja-JP" sz="3600" dirty="0"/>
          </a:p>
          <a:p>
            <a:r>
              <a:rPr lang="en-US" sz="3600" dirty="0"/>
              <a:t>watch a film</a:t>
            </a:r>
            <a:endParaRPr lang="en-GB" sz="4800" dirty="0"/>
          </a:p>
        </p:txBody>
      </p:sp>
      <p:pic>
        <p:nvPicPr>
          <p:cNvPr id="6" name="Picture 2" descr="stroke order animation of 看">
            <a:extLst>
              <a:ext uri="{FF2B5EF4-FFF2-40B4-BE49-F238E27FC236}">
                <a16:creationId xmlns:a16="http://schemas.microsoft.com/office/drawing/2014/main" id="{5389D49D-98C7-4B60-9948-3712F27FB9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908720"/>
            <a:ext cx="1129308" cy="11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troke order animation of 电">
            <a:extLst>
              <a:ext uri="{FF2B5EF4-FFF2-40B4-BE49-F238E27FC236}">
                <a16:creationId xmlns:a16="http://schemas.microsoft.com/office/drawing/2014/main" id="{748BF222-1500-404A-9054-F1E8040925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551" y="908720"/>
            <a:ext cx="1129308" cy="11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stroke order animation of 影">
            <a:extLst>
              <a:ext uri="{FF2B5EF4-FFF2-40B4-BE49-F238E27FC236}">
                <a16:creationId xmlns:a16="http://schemas.microsoft.com/office/drawing/2014/main" id="{7C62C7CE-FD86-4BE6-9777-3ED5E8A011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488" y="908720"/>
            <a:ext cx="1129308" cy="11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357C107-40D3-4F89-8A77-9FF0170580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865805" y="3225800"/>
            <a:ext cx="1758587" cy="17585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03434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73038"/>
            <a:ext cx="2952750" cy="3255963"/>
          </a:xfrm>
        </p:spPr>
      </p:pic>
      <p:sp>
        <p:nvSpPr>
          <p:cNvPr id="5" name="TextBox 4"/>
          <p:cNvSpPr txBox="1"/>
          <p:nvPr/>
        </p:nvSpPr>
        <p:spPr>
          <a:xfrm>
            <a:off x="2423593" y="4077073"/>
            <a:ext cx="42995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听音乐</a:t>
            </a:r>
            <a:r>
              <a:rPr lang="zh-CN" altLang="en-US" sz="3600" dirty="0"/>
              <a:t> </a:t>
            </a:r>
            <a:r>
              <a:rPr lang="en-US" altLang="ja-JP" sz="3600" dirty="0" err="1"/>
              <a:t>tīng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yīn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yuè</a:t>
            </a:r>
            <a:endParaRPr lang="en-US" altLang="ja-JP" sz="3600" dirty="0"/>
          </a:p>
          <a:p>
            <a:r>
              <a:rPr lang="en-US" sz="3600" dirty="0"/>
              <a:t>to listen to music</a:t>
            </a:r>
            <a:endParaRPr lang="en-GB" sz="4800" dirty="0"/>
          </a:p>
        </p:txBody>
      </p:sp>
      <p:pic>
        <p:nvPicPr>
          <p:cNvPr id="4098" name="Picture 2" descr="stroke order animation of 听">
            <a:extLst>
              <a:ext uri="{FF2B5EF4-FFF2-40B4-BE49-F238E27FC236}">
                <a16:creationId xmlns:a16="http://schemas.microsoft.com/office/drawing/2014/main" id="{207A052B-5574-451C-A3FB-D6CA6D9DBF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960" y="620688"/>
            <a:ext cx="1312936" cy="131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troke order animation of 音">
            <a:extLst>
              <a:ext uri="{FF2B5EF4-FFF2-40B4-BE49-F238E27FC236}">
                <a16:creationId xmlns:a16="http://schemas.microsoft.com/office/drawing/2014/main" id="{DFA4D257-96BF-4E19-8995-80C04B72C6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708" y="594637"/>
            <a:ext cx="1312936" cy="131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stroke order animation of 乐">
            <a:extLst>
              <a:ext uri="{FF2B5EF4-FFF2-40B4-BE49-F238E27FC236}">
                <a16:creationId xmlns:a16="http://schemas.microsoft.com/office/drawing/2014/main" id="{7FFF6DC8-BFED-470E-8DAD-C9483C094F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304" y="620688"/>
            <a:ext cx="1312936" cy="131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B8D46EC-95C2-40B1-9FE4-318BC29789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700976" y="3061128"/>
            <a:ext cx="1312936" cy="13129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774486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3" y="348413"/>
            <a:ext cx="3907577" cy="2592288"/>
          </a:xfrm>
        </p:spPr>
      </p:pic>
      <p:sp>
        <p:nvSpPr>
          <p:cNvPr id="5" name="TextBox 4"/>
          <p:cNvSpPr txBox="1"/>
          <p:nvPr/>
        </p:nvSpPr>
        <p:spPr>
          <a:xfrm>
            <a:off x="2063553" y="3717032"/>
            <a:ext cx="454284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玩滑板</a:t>
            </a:r>
            <a:r>
              <a:rPr lang="zh-CN" altLang="en-US" sz="3600" dirty="0"/>
              <a:t> </a:t>
            </a:r>
            <a:r>
              <a:rPr lang="en-US" altLang="ja-JP" sz="3600" dirty="0" err="1"/>
              <a:t>wán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huá</a:t>
            </a:r>
            <a:r>
              <a:rPr lang="en-US" altLang="ja-JP" sz="3600" dirty="0"/>
              <a:t> </a:t>
            </a:r>
            <a:r>
              <a:rPr lang="en-US" altLang="ja-JP" sz="3600" dirty="0" err="1"/>
              <a:t>bǎn</a:t>
            </a:r>
            <a:endParaRPr lang="en-US" altLang="ja-JP" sz="3600" dirty="0"/>
          </a:p>
          <a:p>
            <a:r>
              <a:rPr lang="en-US" sz="3600" dirty="0"/>
              <a:t>to play skateboard</a:t>
            </a:r>
          </a:p>
          <a:p>
            <a:r>
              <a:rPr lang="en-US" sz="3600" dirty="0"/>
              <a:t>to do skateboarding</a:t>
            </a:r>
            <a:endParaRPr lang="en-GB" sz="4800" dirty="0"/>
          </a:p>
        </p:txBody>
      </p:sp>
      <p:pic>
        <p:nvPicPr>
          <p:cNvPr id="5122" name="Picture 2" descr="stroke order animation of 玩">
            <a:extLst>
              <a:ext uri="{FF2B5EF4-FFF2-40B4-BE49-F238E27FC236}">
                <a16:creationId xmlns:a16="http://schemas.microsoft.com/office/drawing/2014/main" id="{E45F0599-3B59-49BE-A6DA-F5C52B8DE9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764704"/>
            <a:ext cx="1068710" cy="106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troke order animation of 滑">
            <a:extLst>
              <a:ext uri="{FF2B5EF4-FFF2-40B4-BE49-F238E27FC236}">
                <a16:creationId xmlns:a16="http://schemas.microsoft.com/office/drawing/2014/main" id="{D1FCD4EC-8558-453D-BC28-8F2620A0B6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728700"/>
            <a:ext cx="1140718" cy="114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stroke order animation of 板">
            <a:extLst>
              <a:ext uri="{FF2B5EF4-FFF2-40B4-BE49-F238E27FC236}">
                <a16:creationId xmlns:a16="http://schemas.microsoft.com/office/drawing/2014/main" id="{24CE831E-CE2C-450E-8A6E-B5299CC876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304" y="764704"/>
            <a:ext cx="1140718" cy="114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2A7A69-09E9-4F76-9844-FB4F786FF8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556103" y="3310632"/>
            <a:ext cx="1564233" cy="156423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4144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9" y="116633"/>
            <a:ext cx="2303463" cy="3076575"/>
          </a:xfrm>
        </p:spPr>
      </p:pic>
      <p:sp>
        <p:nvSpPr>
          <p:cNvPr id="5" name="TextBox 4"/>
          <p:cNvSpPr txBox="1"/>
          <p:nvPr/>
        </p:nvSpPr>
        <p:spPr>
          <a:xfrm>
            <a:off x="2495601" y="3573016"/>
            <a:ext cx="2988639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买东西</a:t>
            </a:r>
            <a:endParaRPr lang="en-US" altLang="zh-CN" sz="4800" dirty="0"/>
          </a:p>
          <a:p>
            <a:r>
              <a:rPr lang="en-US" altLang="ja-JP" sz="3600" dirty="0" err="1"/>
              <a:t>mǎi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dōng</a:t>
            </a:r>
            <a:r>
              <a:rPr lang="en-US" altLang="ja-JP" sz="3600" dirty="0"/>
              <a:t> </a:t>
            </a:r>
            <a:r>
              <a:rPr lang="en-US" altLang="ja-JP" sz="3600" dirty="0" err="1"/>
              <a:t>xī</a:t>
            </a:r>
            <a:endParaRPr lang="en-US" altLang="ja-JP" sz="3600" dirty="0"/>
          </a:p>
          <a:p>
            <a:r>
              <a:rPr lang="en-US" sz="3600" dirty="0"/>
              <a:t>to buy things</a:t>
            </a:r>
          </a:p>
          <a:p>
            <a:r>
              <a:rPr lang="en-US" sz="3600" dirty="0"/>
              <a:t>to do shopping</a:t>
            </a:r>
            <a:endParaRPr lang="en-GB" sz="3600" dirty="0"/>
          </a:p>
        </p:txBody>
      </p:sp>
      <p:pic>
        <p:nvPicPr>
          <p:cNvPr id="6146" name="Picture 2" descr="stroke order animation of 买">
            <a:extLst>
              <a:ext uri="{FF2B5EF4-FFF2-40B4-BE49-F238E27FC236}">
                <a16:creationId xmlns:a16="http://schemas.microsoft.com/office/drawing/2014/main" id="{5B64A5CB-BD39-45DD-9E6C-593481CD5C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294" y="1052736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troke order animation of 东">
            <a:extLst>
              <a:ext uri="{FF2B5EF4-FFF2-40B4-BE49-F238E27FC236}">
                <a16:creationId xmlns:a16="http://schemas.microsoft.com/office/drawing/2014/main" id="{BBCDE09B-68E7-42C1-B13A-A7FD502047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261" y="106414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stroke order animation of 西">
            <a:extLst>
              <a:ext uri="{FF2B5EF4-FFF2-40B4-BE49-F238E27FC236}">
                <a16:creationId xmlns:a16="http://schemas.microsoft.com/office/drawing/2014/main" id="{3B279B32-CA16-4E34-B640-A59DA8DB2A7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645" y="1072385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C17D7A-7A98-4A88-9D89-C1FA6A2115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342498" y="3193207"/>
            <a:ext cx="1428750" cy="14287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10366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9" y="188641"/>
            <a:ext cx="2957513" cy="3024187"/>
          </a:xfrm>
        </p:spPr>
      </p:pic>
      <p:sp>
        <p:nvSpPr>
          <p:cNvPr id="5" name="TextBox 4"/>
          <p:cNvSpPr txBox="1"/>
          <p:nvPr/>
        </p:nvSpPr>
        <p:spPr>
          <a:xfrm>
            <a:off x="1631504" y="3645175"/>
            <a:ext cx="37401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上网</a:t>
            </a:r>
            <a:r>
              <a:rPr lang="zh-CN" altLang="en-US" sz="3600" dirty="0"/>
              <a:t> </a:t>
            </a:r>
            <a:r>
              <a:rPr lang="en-US" altLang="ja-JP" sz="3600" dirty="0" err="1"/>
              <a:t>shàng</a:t>
            </a:r>
            <a:r>
              <a:rPr lang="en-US" altLang="ja-JP" sz="3600" dirty="0"/>
              <a:t> </a:t>
            </a:r>
            <a:r>
              <a:rPr lang="en-US" altLang="ja-JP" sz="3600" dirty="0" err="1"/>
              <a:t>wǎng</a:t>
            </a:r>
            <a:endParaRPr lang="en-US" altLang="ja-JP" sz="3600" dirty="0"/>
          </a:p>
          <a:p>
            <a:r>
              <a:rPr lang="en-US" sz="3600" dirty="0"/>
              <a:t>to surf the internet</a:t>
            </a:r>
            <a:endParaRPr lang="en-GB" sz="4800" dirty="0"/>
          </a:p>
        </p:txBody>
      </p:sp>
      <p:pic>
        <p:nvPicPr>
          <p:cNvPr id="7170" name="Picture 2" descr="stroke order animation of 上">
            <a:extLst>
              <a:ext uri="{FF2B5EF4-FFF2-40B4-BE49-F238E27FC236}">
                <a16:creationId xmlns:a16="http://schemas.microsoft.com/office/drawing/2014/main" id="{218DB8DE-3334-49B7-BF00-1AB58197A4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243" y="697063"/>
            <a:ext cx="1580718" cy="158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troke order animation of 网">
            <a:extLst>
              <a:ext uri="{FF2B5EF4-FFF2-40B4-BE49-F238E27FC236}">
                <a16:creationId xmlns:a16="http://schemas.microsoft.com/office/drawing/2014/main" id="{8F950A60-FEA3-459D-BEF6-0E3B48D3A02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697063"/>
            <a:ext cx="1580718" cy="158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B7BD4C-7154-48ED-8F65-B8C5E7C85C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43767" y="3549872"/>
            <a:ext cx="1499344" cy="14993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03599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5" y="260648"/>
            <a:ext cx="3649663" cy="2747962"/>
          </a:xfrm>
        </p:spPr>
      </p:pic>
      <p:sp>
        <p:nvSpPr>
          <p:cNvPr id="5" name="TextBox 4"/>
          <p:cNvSpPr txBox="1"/>
          <p:nvPr/>
        </p:nvSpPr>
        <p:spPr>
          <a:xfrm>
            <a:off x="1847528" y="3573016"/>
            <a:ext cx="46955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玩电脑游戏</a:t>
            </a:r>
            <a:endParaRPr lang="en-US" altLang="zh-CN" sz="4800" dirty="0"/>
          </a:p>
          <a:p>
            <a:r>
              <a:rPr lang="en-US" altLang="ja-JP" sz="3600" dirty="0" err="1"/>
              <a:t>wán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diàn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nǎo</a:t>
            </a:r>
            <a:r>
              <a:rPr lang="en-US" altLang="ja-JP" sz="3600" dirty="0"/>
              <a:t> </a:t>
            </a:r>
            <a:r>
              <a:rPr lang="en-US" altLang="ja-JP" sz="3600" dirty="0" err="1"/>
              <a:t>yóu</a:t>
            </a:r>
            <a:r>
              <a:rPr lang="en-US" altLang="ja-JP" sz="3600" dirty="0"/>
              <a:t> </a:t>
            </a:r>
            <a:r>
              <a:rPr lang="en-US" altLang="ja-JP" sz="3600" dirty="0" err="1"/>
              <a:t>xì</a:t>
            </a:r>
            <a:endParaRPr lang="en-US" altLang="ja-JP" sz="3600" dirty="0"/>
          </a:p>
          <a:p>
            <a:r>
              <a:rPr lang="en-US" sz="3600" dirty="0"/>
              <a:t>to play computer games</a:t>
            </a:r>
            <a:endParaRPr lang="en-GB" sz="3600" dirty="0"/>
          </a:p>
        </p:txBody>
      </p:sp>
      <p:pic>
        <p:nvPicPr>
          <p:cNvPr id="8194" name="Picture 2" descr="stroke order animation of 玩">
            <a:extLst>
              <a:ext uri="{FF2B5EF4-FFF2-40B4-BE49-F238E27FC236}">
                <a16:creationId xmlns:a16="http://schemas.microsoft.com/office/drawing/2014/main" id="{1E614EB7-8101-493F-B0C4-81DE1F6963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1064270"/>
            <a:ext cx="1140718" cy="114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troke order animation of 电">
            <a:extLst>
              <a:ext uri="{FF2B5EF4-FFF2-40B4-BE49-F238E27FC236}">
                <a16:creationId xmlns:a16="http://schemas.microsoft.com/office/drawing/2014/main" id="{2DE12DBA-2885-4D3C-AF3B-DE9A8E4770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1064270"/>
            <a:ext cx="1140718" cy="114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stroke order animation of 脑">
            <a:extLst>
              <a:ext uri="{FF2B5EF4-FFF2-40B4-BE49-F238E27FC236}">
                <a16:creationId xmlns:a16="http://schemas.microsoft.com/office/drawing/2014/main" id="{7C717897-2D63-4B0E-8E4E-2515843B5A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738" y="1064270"/>
            <a:ext cx="1140718" cy="114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stroke order animation of 游">
            <a:extLst>
              <a:ext uri="{FF2B5EF4-FFF2-40B4-BE49-F238E27FC236}">
                <a16:creationId xmlns:a16="http://schemas.microsoft.com/office/drawing/2014/main" id="{6961E81F-76BF-459E-9082-44805C25F8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2940548"/>
            <a:ext cx="1058811" cy="1058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stroke order animation of 戏">
            <a:extLst>
              <a:ext uri="{FF2B5EF4-FFF2-40B4-BE49-F238E27FC236}">
                <a16:creationId xmlns:a16="http://schemas.microsoft.com/office/drawing/2014/main" id="{4BACE161-E89C-40A8-8A98-964850F8BC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2899593"/>
            <a:ext cx="1140718" cy="114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E2C81A8-A2CA-48E8-B6E0-062D130030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516217" y="4348029"/>
            <a:ext cx="1140718" cy="11407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804031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D0A43-6FD8-4CEA-BC6F-98EEB074F0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7968" y="1417834"/>
            <a:ext cx="9144000" cy="800438"/>
          </a:xfrm>
        </p:spPr>
        <p:txBody>
          <a:bodyPr>
            <a:normAutofit/>
          </a:bodyPr>
          <a:lstStyle/>
          <a:p>
            <a:r>
              <a:rPr lang="en-GB" sz="4400" b="1" u="sng" dirty="0"/>
              <a:t>I play computer games on Monday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A8D72A-FC47-49D0-A972-3DA4526D18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21201"/>
            <a:ext cx="9144000" cy="4036799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b="1" dirty="0"/>
              <a:t>LO</a:t>
            </a:r>
            <a:r>
              <a:rPr lang="zh-CN" altLang="en-US" sz="3200" b="1" dirty="0"/>
              <a:t>： </a:t>
            </a:r>
            <a:r>
              <a:rPr lang="en-US" altLang="zh-CN" sz="3200" b="1" dirty="0"/>
              <a:t>We are learning PTA structure and to use </a:t>
            </a:r>
            <a:r>
              <a:rPr lang="zh-CN" altLang="en-US" sz="3200" b="1" dirty="0"/>
              <a:t>不 </a:t>
            </a:r>
            <a:r>
              <a:rPr lang="en-GB" altLang="zh-CN" sz="3200" b="1" dirty="0"/>
              <a:t>to form negative sentence</a:t>
            </a:r>
            <a:endParaRPr lang="en-US" altLang="zh-CN" sz="3200" b="1" dirty="0"/>
          </a:p>
          <a:p>
            <a:pPr algn="l"/>
            <a:r>
              <a:rPr lang="en-US" sz="3200" b="1" dirty="0"/>
              <a:t>I can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3200" b="1" dirty="0"/>
              <a:t>use PTA structure to make at least 2 sentences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200" b="1" dirty="0"/>
              <a:t>add </a:t>
            </a:r>
            <a:r>
              <a:rPr lang="zh-CN" altLang="en-US" sz="3200" b="1" dirty="0"/>
              <a:t>不</a:t>
            </a:r>
            <a:r>
              <a:rPr lang="en-GB" altLang="zh-CN" sz="3200" b="1" dirty="0"/>
              <a:t>to make a negative sentence</a:t>
            </a:r>
            <a:endParaRPr lang="en-GB" sz="3200" b="1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3524D32-3613-4659-84FD-52DE451FFF34}"/>
              </a:ext>
            </a:extLst>
          </p:cNvPr>
          <p:cNvSpPr txBox="1">
            <a:spLocks/>
          </p:cNvSpPr>
          <p:nvPr/>
        </p:nvSpPr>
        <p:spPr>
          <a:xfrm>
            <a:off x="152400" y="267128"/>
            <a:ext cx="5405919" cy="63245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highlight>
                  <a:srgbClr val="FFFF00"/>
                </a:highlight>
              </a:rPr>
              <a:t>Lesson 2 in the Week</a:t>
            </a: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343671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6D32C-B3B4-46DE-B895-C08902F5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highlight>
                  <a:srgbClr val="FFFF00"/>
                </a:highlight>
              </a:rPr>
              <a:t>Task 2 Do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you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still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remember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the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days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of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the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week?</a:t>
            </a:r>
            <a:r>
              <a:rPr lang="en-GB" altLang="ja-JP" dirty="0">
                <a:highlight>
                  <a:srgbClr val="FFFF00"/>
                </a:highlight>
              </a:rPr>
              <a:t> Write them down.</a:t>
            </a:r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DB29D-28CB-4592-A0A0-16B574E19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zh-CN" sz="4400" dirty="0"/>
              <a:t>Example</a:t>
            </a:r>
          </a:p>
          <a:p>
            <a:pPr marL="0" indent="0">
              <a:buNone/>
            </a:pPr>
            <a:r>
              <a:rPr lang="zh-CN" altLang="en-US" sz="4400" dirty="0"/>
              <a:t>星期一</a:t>
            </a:r>
            <a:r>
              <a:rPr lang="en-GB" altLang="zh-CN" sz="4400" dirty="0"/>
              <a:t>: </a:t>
            </a:r>
            <a:r>
              <a:rPr lang="en-US" altLang="zh-CN" sz="4400" dirty="0"/>
              <a:t>Monday</a:t>
            </a:r>
            <a:endParaRPr lang="en-GB" sz="440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36518C7-4176-464C-89EE-FAAC8592F3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66823" y="1690688"/>
            <a:ext cx="2234058" cy="223405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80423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01C29-E3B8-4150-B883-D07BDE3A4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733" y="67596"/>
            <a:ext cx="10515600" cy="1325563"/>
          </a:xfrm>
        </p:spPr>
        <p:txBody>
          <a:bodyPr/>
          <a:lstStyle/>
          <a:p>
            <a:r>
              <a:rPr lang="en-GB" dirty="0">
                <a:highlight>
                  <a:srgbClr val="FFFF00"/>
                </a:highlight>
              </a:rPr>
              <a:t>Task 3 Use P</a:t>
            </a:r>
            <a:r>
              <a:rPr lang="en-GB" dirty="0">
                <a:solidFill>
                  <a:srgbClr val="00B050"/>
                </a:solidFill>
                <a:highlight>
                  <a:srgbClr val="FFFF00"/>
                </a:highlight>
              </a:rPr>
              <a:t>T</a:t>
            </a:r>
            <a:r>
              <a:rPr lang="en-GB" dirty="0">
                <a:solidFill>
                  <a:srgbClr val="FF0000"/>
                </a:solidFill>
                <a:highlight>
                  <a:srgbClr val="FFFF00"/>
                </a:highlight>
              </a:rPr>
              <a:t>A</a:t>
            </a:r>
            <a:r>
              <a:rPr lang="en-GB" dirty="0">
                <a:highlight>
                  <a:srgbClr val="FFFF00"/>
                </a:highlight>
              </a:rPr>
              <a:t> structure – the most common structure in Chinese to write two sentences.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1E6608-F5AE-4C9F-A4E4-A64D46ED5B3E}"/>
              </a:ext>
            </a:extLst>
          </p:cNvPr>
          <p:cNvSpPr txBox="1"/>
          <p:nvPr/>
        </p:nvSpPr>
        <p:spPr>
          <a:xfrm>
            <a:off x="893852" y="1602768"/>
            <a:ext cx="239387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Person</a:t>
            </a:r>
          </a:p>
          <a:p>
            <a:r>
              <a:rPr lang="zh-CN" altLang="en-US" sz="4400" dirty="0"/>
              <a:t>我</a:t>
            </a:r>
            <a:endParaRPr lang="en-GB" altLang="zh-CN" sz="4400" dirty="0"/>
          </a:p>
          <a:p>
            <a:r>
              <a:rPr lang="zh-CN" altLang="en-US" sz="4400" dirty="0"/>
              <a:t>我爸爸</a:t>
            </a:r>
            <a:endParaRPr lang="en-GB" altLang="zh-CN" sz="4400" dirty="0"/>
          </a:p>
          <a:p>
            <a:r>
              <a:rPr lang="zh-CN" altLang="en-US" sz="4400" dirty="0"/>
              <a:t>我妈妈</a:t>
            </a:r>
            <a:endParaRPr lang="en-GB" altLang="zh-CN" sz="4400" dirty="0"/>
          </a:p>
          <a:p>
            <a:r>
              <a:rPr lang="zh-CN" altLang="en-US" sz="4400" dirty="0"/>
              <a:t>我哥哥</a:t>
            </a:r>
            <a:endParaRPr lang="en-GB" altLang="zh-CN" sz="4400" dirty="0"/>
          </a:p>
          <a:p>
            <a:r>
              <a:rPr lang="zh-CN" altLang="en-US" sz="4400" dirty="0"/>
              <a:t>我姐姐</a:t>
            </a:r>
            <a:endParaRPr lang="en-GB" sz="4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12F0B6-DDF9-49F4-8E46-EACA77CD1301}"/>
              </a:ext>
            </a:extLst>
          </p:cNvPr>
          <p:cNvSpPr txBox="1"/>
          <p:nvPr/>
        </p:nvSpPr>
        <p:spPr>
          <a:xfrm>
            <a:off x="3795445" y="1602768"/>
            <a:ext cx="239387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B050"/>
                </a:solidFill>
              </a:rPr>
              <a:t>Time</a:t>
            </a:r>
          </a:p>
          <a:p>
            <a:r>
              <a:rPr lang="zh-CN" altLang="en-US" sz="4400" dirty="0">
                <a:solidFill>
                  <a:srgbClr val="00B050"/>
                </a:solidFill>
              </a:rPr>
              <a:t>星期一</a:t>
            </a:r>
            <a:endParaRPr lang="en-GB" altLang="zh-CN" sz="4400" dirty="0">
              <a:solidFill>
                <a:srgbClr val="00B050"/>
              </a:solidFill>
            </a:endParaRPr>
          </a:p>
          <a:p>
            <a:r>
              <a:rPr lang="zh-CN" altLang="en-US" sz="4400" dirty="0">
                <a:solidFill>
                  <a:srgbClr val="00B050"/>
                </a:solidFill>
              </a:rPr>
              <a:t>星期二</a:t>
            </a:r>
            <a:endParaRPr lang="en-GB" altLang="zh-CN" sz="4400" dirty="0">
              <a:solidFill>
                <a:srgbClr val="00B050"/>
              </a:solidFill>
            </a:endParaRPr>
          </a:p>
          <a:p>
            <a:r>
              <a:rPr lang="zh-CN" altLang="en-US" sz="4400" dirty="0">
                <a:solidFill>
                  <a:srgbClr val="00B050"/>
                </a:solidFill>
              </a:rPr>
              <a:t>星期天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E65EB6-BB4E-477E-8335-70F89DCBFBDC}"/>
              </a:ext>
            </a:extLst>
          </p:cNvPr>
          <p:cNvSpPr txBox="1"/>
          <p:nvPr/>
        </p:nvSpPr>
        <p:spPr>
          <a:xfrm>
            <a:off x="3438416" y="4839129"/>
            <a:ext cx="6482993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altLang="zh-CN" sz="3200" dirty="0">
                <a:highlight>
                  <a:srgbClr val="FFFF00"/>
                </a:highlight>
              </a:rPr>
              <a:t>Example:</a:t>
            </a:r>
          </a:p>
          <a:p>
            <a:r>
              <a:rPr lang="zh-CN" altLang="en-US" sz="3200" dirty="0">
                <a:highlight>
                  <a:srgbClr val="FFFF00"/>
                </a:highlight>
              </a:rPr>
              <a:t>我星期一看书。 </a:t>
            </a:r>
            <a:r>
              <a:rPr lang="en-US" altLang="zh-CN" sz="3200" dirty="0">
                <a:highlight>
                  <a:srgbClr val="FFFF00"/>
                </a:highlight>
              </a:rPr>
              <a:t>I read on Monday. </a:t>
            </a:r>
            <a:endParaRPr lang="en-GB" sz="3200" dirty="0">
              <a:highlight>
                <a:srgbClr val="FFFF00"/>
              </a:highlight>
            </a:endParaRP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72FFE7C-A853-429B-88FB-02AE7187A1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10697" y="4535044"/>
            <a:ext cx="1381303" cy="138130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EBBBD4-EFE3-4C95-BE0D-98528E34EF8E}"/>
              </a:ext>
            </a:extLst>
          </p:cNvPr>
          <p:cNvSpPr txBox="1"/>
          <p:nvPr/>
        </p:nvSpPr>
        <p:spPr>
          <a:xfrm>
            <a:off x="6679913" y="1602768"/>
            <a:ext cx="528947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</a:rPr>
              <a:t>Action – verb + object</a:t>
            </a:r>
          </a:p>
          <a:p>
            <a:r>
              <a:rPr lang="zh-CN" altLang="en-US" sz="4400" dirty="0">
                <a:solidFill>
                  <a:srgbClr val="FF0000"/>
                </a:solidFill>
              </a:rPr>
              <a:t>看书</a:t>
            </a:r>
            <a:endParaRPr lang="en-GB" altLang="zh-CN" sz="4400" dirty="0">
              <a:solidFill>
                <a:srgbClr val="FF0000"/>
              </a:solidFill>
            </a:endParaRPr>
          </a:p>
          <a:p>
            <a:r>
              <a:rPr lang="zh-CN" altLang="en-US" sz="4400" dirty="0">
                <a:solidFill>
                  <a:srgbClr val="FF0000"/>
                </a:solidFill>
              </a:rPr>
              <a:t>看电影</a:t>
            </a:r>
            <a:endParaRPr lang="en-GB" altLang="zh-CN" sz="4400" dirty="0">
              <a:solidFill>
                <a:srgbClr val="FF0000"/>
              </a:solidFill>
            </a:endParaRPr>
          </a:p>
          <a:p>
            <a:r>
              <a:rPr lang="zh-CN" altLang="en-US" sz="4400" dirty="0">
                <a:solidFill>
                  <a:srgbClr val="FF0000"/>
                </a:solidFill>
              </a:rPr>
              <a:t>买东西</a:t>
            </a:r>
            <a:endParaRPr lang="en-GB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667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7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01C29-E3B8-4150-B883-D07BDE3A4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733" y="118967"/>
            <a:ext cx="10515600" cy="1325563"/>
          </a:xfrm>
        </p:spPr>
        <p:txBody>
          <a:bodyPr/>
          <a:lstStyle/>
          <a:p>
            <a:r>
              <a:rPr lang="en-GB" dirty="0">
                <a:highlight>
                  <a:srgbClr val="FFFF00"/>
                </a:highlight>
              </a:rPr>
              <a:t>Task 4 Add </a:t>
            </a:r>
            <a:r>
              <a:rPr lang="zh-CN" altLang="en-US" dirty="0">
                <a:highlight>
                  <a:srgbClr val="FFFF00"/>
                </a:highlight>
              </a:rPr>
              <a:t>不 </a:t>
            </a:r>
            <a:r>
              <a:rPr lang="en-US" altLang="ja-JP" dirty="0" err="1">
                <a:highlight>
                  <a:srgbClr val="FFFF00"/>
                </a:highlight>
              </a:rPr>
              <a:t>bù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US" altLang="zh-CN" dirty="0">
                <a:highlight>
                  <a:srgbClr val="FFFF00"/>
                </a:highlight>
              </a:rPr>
              <a:t>before </a:t>
            </a:r>
            <a:r>
              <a:rPr lang="en-GB" altLang="zh-CN" dirty="0">
                <a:highlight>
                  <a:srgbClr val="FFFF00"/>
                </a:highlight>
              </a:rPr>
              <a:t>the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verb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to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make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a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negative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sentence</a:t>
            </a:r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1E6608-F5AE-4C9F-A4E4-A64D46ED5B3E}"/>
              </a:ext>
            </a:extLst>
          </p:cNvPr>
          <p:cNvSpPr txBox="1"/>
          <p:nvPr/>
        </p:nvSpPr>
        <p:spPr>
          <a:xfrm>
            <a:off x="893852" y="1602768"/>
            <a:ext cx="239387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Person</a:t>
            </a:r>
          </a:p>
          <a:p>
            <a:r>
              <a:rPr lang="zh-CN" altLang="en-US" sz="4400" dirty="0"/>
              <a:t>我</a:t>
            </a:r>
            <a:endParaRPr lang="en-GB" altLang="zh-CN" sz="4400" dirty="0"/>
          </a:p>
          <a:p>
            <a:r>
              <a:rPr lang="zh-CN" altLang="en-US" sz="4400" dirty="0"/>
              <a:t>我爸爸</a:t>
            </a:r>
            <a:endParaRPr lang="en-GB" altLang="zh-CN" sz="4400" dirty="0"/>
          </a:p>
          <a:p>
            <a:r>
              <a:rPr lang="zh-CN" altLang="en-US" sz="4400" dirty="0"/>
              <a:t>我妈妈</a:t>
            </a:r>
            <a:endParaRPr lang="en-GB" altLang="zh-CN" sz="4400" dirty="0"/>
          </a:p>
          <a:p>
            <a:r>
              <a:rPr lang="zh-CN" altLang="en-US" sz="4400" dirty="0"/>
              <a:t>我哥哥</a:t>
            </a:r>
            <a:endParaRPr lang="en-GB" altLang="zh-CN" sz="4400" dirty="0"/>
          </a:p>
          <a:p>
            <a:r>
              <a:rPr lang="zh-CN" altLang="en-US" sz="4400" dirty="0"/>
              <a:t>我姐姐</a:t>
            </a:r>
            <a:endParaRPr lang="en-GB" sz="4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12F0B6-DDF9-49F4-8E46-EACA77CD1301}"/>
              </a:ext>
            </a:extLst>
          </p:cNvPr>
          <p:cNvSpPr txBox="1"/>
          <p:nvPr/>
        </p:nvSpPr>
        <p:spPr>
          <a:xfrm>
            <a:off x="3101084" y="1602768"/>
            <a:ext cx="239387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B050"/>
                </a:solidFill>
              </a:rPr>
              <a:t>Time</a:t>
            </a:r>
          </a:p>
          <a:p>
            <a:r>
              <a:rPr lang="zh-CN" altLang="en-US" sz="4400" dirty="0">
                <a:solidFill>
                  <a:srgbClr val="00B050"/>
                </a:solidFill>
              </a:rPr>
              <a:t>星期一</a:t>
            </a:r>
            <a:endParaRPr lang="en-GB" altLang="zh-CN" sz="4400" dirty="0">
              <a:solidFill>
                <a:srgbClr val="00B050"/>
              </a:solidFill>
            </a:endParaRPr>
          </a:p>
          <a:p>
            <a:r>
              <a:rPr lang="zh-CN" altLang="en-US" sz="4400" dirty="0">
                <a:solidFill>
                  <a:srgbClr val="00B050"/>
                </a:solidFill>
              </a:rPr>
              <a:t>星期二</a:t>
            </a:r>
            <a:endParaRPr lang="en-GB" altLang="zh-CN" sz="4400" dirty="0">
              <a:solidFill>
                <a:srgbClr val="00B050"/>
              </a:solidFill>
            </a:endParaRPr>
          </a:p>
          <a:p>
            <a:r>
              <a:rPr lang="zh-CN" altLang="en-US" sz="4400" dirty="0">
                <a:solidFill>
                  <a:srgbClr val="00B050"/>
                </a:solidFill>
              </a:rPr>
              <a:t>星期天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E80205-226C-43F3-B3A4-BF2C98DA2F35}"/>
              </a:ext>
            </a:extLst>
          </p:cNvPr>
          <p:cNvSpPr txBox="1"/>
          <p:nvPr/>
        </p:nvSpPr>
        <p:spPr>
          <a:xfrm>
            <a:off x="6697038" y="1602768"/>
            <a:ext cx="52209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</a:rPr>
              <a:t>Action – verb + object</a:t>
            </a:r>
          </a:p>
          <a:p>
            <a:r>
              <a:rPr lang="zh-CN" altLang="en-US" sz="4400" dirty="0">
                <a:solidFill>
                  <a:srgbClr val="FF0000"/>
                </a:solidFill>
              </a:rPr>
              <a:t>看书</a:t>
            </a:r>
            <a:endParaRPr lang="en-GB" altLang="zh-CN" sz="4400" dirty="0">
              <a:solidFill>
                <a:srgbClr val="FF0000"/>
              </a:solidFill>
            </a:endParaRPr>
          </a:p>
          <a:p>
            <a:r>
              <a:rPr lang="zh-CN" altLang="en-US" sz="4400" dirty="0">
                <a:solidFill>
                  <a:srgbClr val="FF0000"/>
                </a:solidFill>
              </a:rPr>
              <a:t>看电影</a:t>
            </a:r>
            <a:endParaRPr lang="en-GB" altLang="zh-CN" sz="4400" dirty="0">
              <a:solidFill>
                <a:srgbClr val="FF0000"/>
              </a:solidFill>
            </a:endParaRPr>
          </a:p>
          <a:p>
            <a:r>
              <a:rPr lang="zh-CN" altLang="en-US" sz="4400" dirty="0">
                <a:solidFill>
                  <a:srgbClr val="FF0000"/>
                </a:solidFill>
              </a:rPr>
              <a:t>买东西</a:t>
            </a:r>
            <a:endParaRPr lang="en-GB" sz="4400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E65EB6-BB4E-477E-8335-70F89DCBFBDC}"/>
              </a:ext>
            </a:extLst>
          </p:cNvPr>
          <p:cNvSpPr txBox="1"/>
          <p:nvPr/>
        </p:nvSpPr>
        <p:spPr>
          <a:xfrm>
            <a:off x="4212405" y="4787758"/>
            <a:ext cx="64829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200" dirty="0">
                <a:highlight>
                  <a:srgbClr val="FFFF00"/>
                </a:highlight>
              </a:rPr>
              <a:t>Example:</a:t>
            </a:r>
          </a:p>
          <a:p>
            <a:r>
              <a:rPr lang="zh-CN" altLang="en-US" sz="3200" dirty="0">
                <a:highlight>
                  <a:srgbClr val="FFFF00"/>
                </a:highlight>
              </a:rPr>
              <a:t>我星期一 不看书。 </a:t>
            </a:r>
            <a:r>
              <a:rPr lang="en-US" altLang="zh-CN" sz="3200" dirty="0">
                <a:highlight>
                  <a:srgbClr val="FFFF00"/>
                </a:highlight>
              </a:rPr>
              <a:t>I </a:t>
            </a:r>
            <a:r>
              <a:rPr lang="en-GB" altLang="zh-CN" sz="3200" dirty="0">
                <a:highlight>
                  <a:srgbClr val="FFFF00"/>
                </a:highlight>
              </a:rPr>
              <a:t>don’t</a:t>
            </a:r>
            <a:r>
              <a:rPr lang="zh-CN" altLang="en-US" sz="3200" dirty="0">
                <a:highlight>
                  <a:srgbClr val="FFFF00"/>
                </a:highlight>
              </a:rPr>
              <a:t> </a:t>
            </a:r>
            <a:r>
              <a:rPr lang="en-US" altLang="zh-CN" sz="3200" dirty="0">
                <a:highlight>
                  <a:srgbClr val="FFFF00"/>
                </a:highlight>
              </a:rPr>
              <a:t>read on Monday. </a:t>
            </a:r>
            <a:endParaRPr lang="en-GB" sz="3200" dirty="0">
              <a:highlight>
                <a:srgbClr val="FFFF00"/>
              </a:highlight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7D56DE3-5492-40E5-9593-9E064023A7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24836" y="2909722"/>
            <a:ext cx="1493813" cy="149381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9B1762-8D8B-40D5-8275-4686510AB92B}"/>
              </a:ext>
            </a:extLst>
          </p:cNvPr>
          <p:cNvSpPr txBox="1"/>
          <p:nvPr/>
        </p:nvSpPr>
        <p:spPr>
          <a:xfrm>
            <a:off x="5353693" y="1736332"/>
            <a:ext cx="11618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0070C0"/>
                </a:solidFill>
              </a:rPr>
              <a:t>不</a:t>
            </a:r>
            <a:endParaRPr lang="en-GB" altLang="zh-CN" sz="4400" dirty="0">
              <a:solidFill>
                <a:srgbClr val="0070C0"/>
              </a:solidFill>
            </a:endParaRPr>
          </a:p>
          <a:p>
            <a:r>
              <a:rPr lang="en-US" altLang="ja-JP" sz="4400" dirty="0" err="1">
                <a:solidFill>
                  <a:srgbClr val="0070C0"/>
                </a:solidFill>
              </a:rPr>
              <a:t>bù</a:t>
            </a:r>
            <a:endParaRPr lang="en-GB" sz="4400" dirty="0">
              <a:solidFill>
                <a:srgbClr val="0070C0"/>
              </a:solidFill>
            </a:endParaRPr>
          </a:p>
          <a:p>
            <a:endParaRPr lang="en-GB" sz="4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69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8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D24081D-ADDE-4156-B4DF-8DDF72C05397}"/>
</file>

<file path=customXml/itemProps2.xml><?xml version="1.0" encoding="utf-8"?>
<ds:datastoreItem xmlns:ds="http://schemas.openxmlformats.org/officeDocument/2006/customXml" ds:itemID="{1EA46195-C20B-4E87-A85F-A49FEF1C1885}"/>
</file>

<file path=customXml/itemProps3.xml><?xml version="1.0" encoding="utf-8"?>
<ds:datastoreItem xmlns:ds="http://schemas.openxmlformats.org/officeDocument/2006/customXml" ds:itemID="{4847334F-4323-42CF-9D31-5C59C75F9981}"/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448</Words>
  <Application>Microsoft Office PowerPoint</Application>
  <PresentationFormat>Widescreen</PresentationFormat>
  <Paragraphs>99</Paragraphs>
  <Slides>16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Mandarin Work for Week commencing 8th March 2021</vt:lpstr>
      <vt:lpstr>I play computer games</vt:lpstr>
      <vt:lpstr>Task 1 Match the characters with Pinyin and English Example: 1. 看书 kàn shū – to read a book</vt:lpstr>
      <vt:lpstr>Practise writing these words on next few slides until you can write them from memory.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play computer games on Monday</vt:lpstr>
      <vt:lpstr>Task 2 Do you still remember the days of the week? Write them down.</vt:lpstr>
      <vt:lpstr>Task 3 Use PTA structure – the most common structure in Chinese to write two sentences. </vt:lpstr>
      <vt:lpstr>Task 4 Add 不 bù before the verb to make a negative sentence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play computer games on Monday</dc:title>
  <dc:creator>R Marshall</dc:creator>
  <cp:lastModifiedBy>R Marshall</cp:lastModifiedBy>
  <cp:revision>10</cp:revision>
  <dcterms:created xsi:type="dcterms:W3CDTF">2021-02-22T23:46:14Z</dcterms:created>
  <dcterms:modified xsi:type="dcterms:W3CDTF">2021-03-09T21:53:47Z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