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73" r:id="rId4"/>
    <p:sldId id="27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preferSingleView="1">
    <p:restoredLeft sz="15608"/>
    <p:restoredTop sz="94640"/>
  </p:normalViewPr>
  <p:slideViewPr>
    <p:cSldViewPr snapToGrid="0" snapToObjects="1">
      <p:cViewPr varScale="1">
        <p:scale>
          <a:sx n="87" d="100"/>
          <a:sy n="87" d="100"/>
        </p:scale>
        <p:origin x="10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268CE-99DA-CD4C-ADB8-16B53843F8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62C744-9488-C143-BAAB-A6E92E15C4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31D35-14B6-DF41-8EE5-0893D2577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C14302-D4C7-8042-BEAE-E85CF01C1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613873-E3CE-4B45-88E3-E981130AA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283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0D5C3-6D31-514C-AF65-DABEAB045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A1E6E-272F-B74D-B355-1336CF6A45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8A8ADD-CFCA-0647-ADEC-D80B8430E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7C3A62-9685-1548-A2EE-D0610BCC1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11E429-071E-BF41-80CF-254DAB9B3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527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8419F-4459-1143-AC73-F3978B7D3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7BF335-B50E-C841-A1F2-C7AE252DBC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D3719-ED72-7C44-AFBD-38C673844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44A83-CE0B-2C4A-B218-ED3D31428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365322-DB43-7945-BE42-7D211024A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91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30345-3BCE-3A4F-BA5F-BA469C5A4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F3C5B-AA42-C14C-B2DC-4BD263125A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61399A-4E05-C146-80BE-9CFCAC4664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A64A0D-207E-0744-A4FB-B3B8C31C2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8DFD1-A8A1-2E49-B37B-D98188356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4E2615-673C-924D-BC2B-12A4EA65D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69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FC3E3-0344-3A41-9940-A3F5F5D9B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03FCE3-9AE7-424E-A5A3-8E1E8E1A11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F8C78C-47B4-E544-B6E0-6BA6C81CF1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E47C2E-EB15-D247-9BBF-BE1A1AFD61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6103A7-DB4E-4141-8840-F8BB8BD391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6B3D6-A649-C54C-83A9-D022CB4AF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C9D45A-A9D2-124B-8173-69FAA1475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948255-EF74-4344-84F7-28DF9A77E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345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86D24-06DC-9E44-B871-59A9D229B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42E381-3C2A-E947-AF68-AECC1E3D1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EEC8B7-018F-A64E-B132-67CD7245D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B45B8F-6B93-6343-861B-627EF58B7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221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471CC9-6C5C-2846-9794-B664F834B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C402F4-A49D-A64B-8371-2737B36EC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DCE72-1FCB-0E41-96F3-568337EB5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212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7674F-A53A-134F-8AB7-AD7A1BAEC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F1C38-BE8D-4E46-9AD8-12811EC8A5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D2C38E-6F6F-614B-A7F8-EC172DA20A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990FF2-4CFF-9A45-8087-C8746E5FE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DFAF63-86E7-754C-B76D-34B4A0C9F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C5B512-80D7-0447-B886-F761900F5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144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53089-327A-F148-AADC-6714F02AC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C8127C-E06E-EE49-82E3-171D491DFB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FAE6FF-2DEC-B54F-8828-4365FC0C74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599D17-E210-4742-B926-ACA247FE7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874CF3-F2E0-A345-9F8D-03BE0B612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921AD2-9FE7-7E48-BD85-B952B1ECE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667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A6FA2-D9D7-1C47-9000-E1C9F21BB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672721-DDA0-9D45-9437-F79E81B52E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85F6B5-E608-6C43-B98B-2EDB0A87F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17799-8ED6-2648-8521-B74082E29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724AE-A1C9-F047-A663-01F60EBEA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481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87136D-1397-EC45-B109-3CAC246FAF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8D8C7-D766-E846-A135-181AF91798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3442F4-97D9-4342-A81E-CB7970666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A1BE-94D0-E249-BF7B-75D1CC4BB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D8AB8-0FB3-2545-9C7F-56318A849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764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974502-693E-7240-A586-AA05C60A9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010A2-8D70-2F4D-BFDC-A212B2E2F1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04FF6-9466-6C4F-9ED6-8742AD7344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C3231-D096-534F-9BD3-8AAD482D918F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BAFB6-DB69-2A47-B0CA-03D0EE1DEF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C03BC-AD8E-6D4A-9419-30A24A20D4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63381-D0F8-5F4B-862D-8383714D2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328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910AD63-01C2-9B42-9812-27C7D7ED2502}"/>
              </a:ext>
            </a:extLst>
          </p:cNvPr>
          <p:cNvSpPr txBox="1"/>
          <p:nvPr/>
        </p:nvSpPr>
        <p:spPr>
          <a:xfrm>
            <a:off x="0" y="705047"/>
            <a:ext cx="11608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Starter: </a:t>
            </a:r>
            <a:r>
              <a:rPr lang="en-GB" dirty="0">
                <a:ea typeface="Times New Roman" panose="02020603050405020304" pitchFamily="18" charset="0"/>
                <a:cs typeface="Courier New" panose="02070309020205020404" pitchFamily="49" charset="0"/>
              </a:rPr>
              <a:t>At the start of each lesson choose between 3-8 words to find the correct definition of. Write your definition along side the word. 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59737A9-F445-ED4B-9F97-82FB205A0FB0}"/>
              </a:ext>
            </a:extLst>
          </p:cNvPr>
          <p:cNvSpPr txBox="1">
            <a:spLocks/>
          </p:cNvSpPr>
          <p:nvPr/>
        </p:nvSpPr>
        <p:spPr>
          <a:xfrm>
            <a:off x="-110573" y="0"/>
            <a:ext cx="5915025" cy="70504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Tier 2 Subject Specific Vocab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92E40AB-9E22-BB4F-BBC5-C6ADDEB3DC76}"/>
              </a:ext>
            </a:extLst>
          </p:cNvPr>
          <p:cNvGraphicFramePr>
            <a:graphicFrameLocks noGrp="1"/>
          </p:cNvGraphicFramePr>
          <p:nvPr/>
        </p:nvGraphicFramePr>
        <p:xfrm>
          <a:off x="131618" y="1410094"/>
          <a:ext cx="11949547" cy="51398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7691">
                  <a:extLst>
                    <a:ext uri="{9D8B030D-6E8A-4147-A177-3AD203B41FA5}">
                      <a16:colId xmlns:a16="http://schemas.microsoft.com/office/drawing/2014/main" val="947811132"/>
                    </a:ext>
                  </a:extLst>
                </a:gridCol>
                <a:gridCol w="10681856">
                  <a:extLst>
                    <a:ext uri="{9D8B030D-6E8A-4147-A177-3AD203B41FA5}">
                      <a16:colId xmlns:a16="http://schemas.microsoft.com/office/drawing/2014/main" val="3632264460"/>
                    </a:ext>
                  </a:extLst>
                </a:gridCol>
              </a:tblGrid>
              <a:tr h="205602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Key Word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4103664"/>
                  </a:ext>
                </a:extLst>
              </a:tr>
              <a:tr h="205602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that does not attempt to represent an accurate depiction of a visual reality but instead use shapes, colours, forms and gestural marks to achieve its effect.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0607628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examine (something) methodically and in detail, typically in order to explain and interpret it.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575827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 notes to (a text or diagram) giving explanation or comment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9773978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needlework in which pieces of fabric are sewn or stuck on to a larger piece to form a picture or pattern.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5573901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art or practice of designing and constructing buildings.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1231555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method of sewing with overlapping stitches.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479789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method (originally used in Java) of producing coloured designs on textiles by dyeing them, having first applied wax to the parts to be left undyed.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852432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 written explanation - given to a designer - outlining the aims, objectives and milestones of a design project. ... It may contain some functional requirements, aesthetics, materials, safety and quality considerations and other design constraints.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1482542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embroidery or crochet stitch resembling a chain.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5275110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stitch formed of two stitches crossing each other.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2592857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 a detailed account in words of.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7214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0111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6F18D6E-41DD-D040-8B93-7E6E95A87D66}"/>
              </a:ext>
            </a:extLst>
          </p:cNvPr>
          <p:cNvGraphicFramePr>
            <a:graphicFrameLocks noGrp="1"/>
          </p:cNvGraphicFramePr>
          <p:nvPr/>
        </p:nvGraphicFramePr>
        <p:xfrm>
          <a:off x="162340" y="223339"/>
          <a:ext cx="12029660" cy="48514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7805">
                  <a:extLst>
                    <a:ext uri="{9D8B030D-6E8A-4147-A177-3AD203B41FA5}">
                      <a16:colId xmlns:a16="http://schemas.microsoft.com/office/drawing/2014/main" val="3867976822"/>
                    </a:ext>
                  </a:extLst>
                </a:gridCol>
                <a:gridCol w="10681855">
                  <a:extLst>
                    <a:ext uri="{9D8B030D-6E8A-4147-A177-3AD203B41FA5}">
                      <a16:colId xmlns:a16="http://schemas.microsoft.com/office/drawing/2014/main" val="777934688"/>
                    </a:ext>
                  </a:extLst>
                </a:gridCol>
              </a:tblGrid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plan or drawing produced to show the look and function or workings of a building, garment, or other object before it is made.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0190157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judge or determine the significance, worth, or quality of something.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3310853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produce or make (something) from whatever is available.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5549512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process of being mentally stimulated to do or feel something, especially to do something creative.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9370513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 type of visual presentation or collage consisting of images, text, and samples of objects in a composition. It can be based on a set topic or can be any material chosen at random. 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8013920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used for hand-sewing, is a long slender tool with a pointed tip at one end and a hole at the other.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5231366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way a thing turns out; a consequence.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6551363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systematic investigation into and study of materials and sources in order to establish facts and reach new conclusions.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2768268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simple needlework stitch consisting of a line of small even stitches which run back and forth through the cloth without overlapping.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520355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particular group at which a product such as a film or advertisement is aimed.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2359767"/>
                  </a:ext>
                </a:extLst>
              </a:tr>
              <a:tr h="401457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long, thin strand of cotton, nylon, or other fibres used in sewing or weaving.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402696"/>
                  </a:ext>
                </a:extLst>
              </a:tr>
              <a:tr h="401457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produce patterns in (a garment or piece of cloth) by tying parts of it to shield it from the dye.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023620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85047AD-9B19-E545-BAE8-C3E3E0E77B0E}"/>
              </a:ext>
            </a:extLst>
          </p:cNvPr>
          <p:cNvSpPr txBox="1"/>
          <p:nvPr/>
        </p:nvSpPr>
        <p:spPr>
          <a:xfrm>
            <a:off x="162340" y="5325925"/>
            <a:ext cx="12029660" cy="1477328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Word Bank:</a:t>
            </a:r>
          </a:p>
          <a:p>
            <a:pPr fontAlgn="ctr"/>
            <a:r>
              <a:rPr lang="en-GB" b="1" dirty="0"/>
              <a:t>Abstract Art</a:t>
            </a:r>
            <a:r>
              <a:rPr lang="en-GB" dirty="0"/>
              <a:t> |</a:t>
            </a:r>
            <a:r>
              <a:rPr lang="en-GB" b="1" dirty="0"/>
              <a:t>Analyse </a:t>
            </a:r>
            <a:r>
              <a:rPr lang="en-GB" dirty="0"/>
              <a:t>|</a:t>
            </a:r>
            <a:r>
              <a:rPr lang="en-GB" b="1" dirty="0"/>
              <a:t>Annotate </a:t>
            </a:r>
            <a:r>
              <a:rPr lang="en-GB" dirty="0"/>
              <a:t>|</a:t>
            </a:r>
            <a:r>
              <a:rPr lang="en-GB" b="1" dirty="0"/>
              <a:t>Applique</a:t>
            </a:r>
            <a:r>
              <a:rPr lang="en-GB" dirty="0"/>
              <a:t> |</a:t>
            </a:r>
            <a:r>
              <a:rPr lang="en-GB" b="1" dirty="0"/>
              <a:t>Architecture</a:t>
            </a:r>
            <a:r>
              <a:rPr lang="en-GB" dirty="0"/>
              <a:t> |</a:t>
            </a:r>
            <a:r>
              <a:rPr lang="en-GB" b="1" dirty="0"/>
              <a:t>Back stitch</a:t>
            </a:r>
            <a:r>
              <a:rPr lang="en-GB" dirty="0"/>
              <a:t> |</a:t>
            </a:r>
            <a:r>
              <a:rPr lang="en-GB" b="1" dirty="0"/>
              <a:t>Batik </a:t>
            </a:r>
            <a:r>
              <a:rPr lang="en-GB" dirty="0"/>
              <a:t>|</a:t>
            </a:r>
            <a:r>
              <a:rPr lang="en-GB" b="1" dirty="0"/>
              <a:t>Brief</a:t>
            </a:r>
            <a:r>
              <a:rPr lang="en-GB" dirty="0"/>
              <a:t> |</a:t>
            </a:r>
            <a:r>
              <a:rPr lang="en-GB" b="1" dirty="0"/>
              <a:t>Chain stitch</a:t>
            </a:r>
            <a:r>
              <a:rPr lang="en-GB" dirty="0"/>
              <a:t> |</a:t>
            </a:r>
            <a:r>
              <a:rPr lang="en-GB" b="1" dirty="0"/>
              <a:t>Cross Stitch </a:t>
            </a:r>
            <a:r>
              <a:rPr lang="en-GB" dirty="0"/>
              <a:t>|</a:t>
            </a:r>
            <a:r>
              <a:rPr lang="en-GB" b="1" dirty="0"/>
              <a:t>Describe</a:t>
            </a:r>
          </a:p>
          <a:p>
            <a:pPr fontAlgn="ctr"/>
            <a:r>
              <a:rPr lang="en-GB" b="1" dirty="0"/>
              <a:t>Design </a:t>
            </a:r>
            <a:r>
              <a:rPr lang="en-GB" dirty="0"/>
              <a:t>|</a:t>
            </a:r>
            <a:r>
              <a:rPr lang="en-GB" b="1" dirty="0"/>
              <a:t>Evaluate </a:t>
            </a:r>
            <a:r>
              <a:rPr lang="en-GB" dirty="0"/>
              <a:t>|</a:t>
            </a:r>
            <a:r>
              <a:rPr lang="en-GB" b="1" dirty="0"/>
              <a:t>Improvise </a:t>
            </a:r>
            <a:r>
              <a:rPr lang="en-GB" dirty="0"/>
              <a:t>|</a:t>
            </a:r>
            <a:r>
              <a:rPr lang="en-GB" b="1" dirty="0"/>
              <a:t>Inspiration </a:t>
            </a:r>
            <a:r>
              <a:rPr lang="en-GB" dirty="0"/>
              <a:t>|</a:t>
            </a:r>
            <a:r>
              <a:rPr lang="en-GB" b="1" dirty="0"/>
              <a:t>Mood Board</a:t>
            </a:r>
            <a:r>
              <a:rPr lang="en-GB" dirty="0"/>
              <a:t> |</a:t>
            </a:r>
            <a:r>
              <a:rPr lang="en-GB" b="1" dirty="0"/>
              <a:t>Needle </a:t>
            </a:r>
            <a:r>
              <a:rPr lang="en-GB" dirty="0"/>
              <a:t>|</a:t>
            </a:r>
            <a:r>
              <a:rPr lang="en-GB" b="1" dirty="0"/>
              <a:t>Outcome </a:t>
            </a:r>
            <a:r>
              <a:rPr lang="en-GB" dirty="0"/>
              <a:t>|</a:t>
            </a:r>
            <a:r>
              <a:rPr lang="en-GB" b="1" dirty="0"/>
              <a:t>Research</a:t>
            </a:r>
            <a:r>
              <a:rPr lang="en-GB" dirty="0"/>
              <a:t> |</a:t>
            </a:r>
            <a:r>
              <a:rPr lang="en-GB" b="1" dirty="0"/>
              <a:t>Running stitch </a:t>
            </a:r>
            <a:r>
              <a:rPr lang="en-GB" dirty="0"/>
              <a:t>|</a:t>
            </a:r>
            <a:r>
              <a:rPr lang="en-GB" b="1" dirty="0"/>
              <a:t>Target Audience</a:t>
            </a:r>
            <a:r>
              <a:rPr lang="en-GB" dirty="0"/>
              <a:t> </a:t>
            </a:r>
            <a:r>
              <a:rPr lang="en-GB" b="1" dirty="0"/>
              <a:t>Thread </a:t>
            </a:r>
            <a:r>
              <a:rPr lang="en-GB" dirty="0"/>
              <a:t>|</a:t>
            </a:r>
            <a:r>
              <a:rPr lang="en-GB" b="1" dirty="0"/>
              <a:t>Tie – Dye </a:t>
            </a:r>
            <a:endParaRPr lang="en-GB" dirty="0"/>
          </a:p>
          <a:p>
            <a:pPr fontAlgn="ctr"/>
            <a:r>
              <a:rPr lang="en-GB" b="1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842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2BB490-59B3-7648-A222-175C59C4B18B}"/>
              </a:ext>
            </a:extLst>
          </p:cNvPr>
          <p:cNvSpPr txBox="1"/>
          <p:nvPr/>
        </p:nvSpPr>
        <p:spPr>
          <a:xfrm>
            <a:off x="158776" y="177941"/>
            <a:ext cx="44044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Lesson 3: Final Outcome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6A4CCE-C86D-F748-AE5E-2FB56FDF4E14}"/>
              </a:ext>
            </a:extLst>
          </p:cNvPr>
          <p:cNvSpPr txBox="1"/>
          <p:nvPr/>
        </p:nvSpPr>
        <p:spPr>
          <a:xfrm>
            <a:off x="298175" y="1172817"/>
            <a:ext cx="62616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Jon Burgerman has left the office for the day. A brief has been sent via email. It states…</a:t>
            </a:r>
          </a:p>
          <a:p>
            <a:endParaRPr lang="en-US" dirty="0"/>
          </a:p>
          <a:p>
            <a:r>
              <a:rPr lang="en-US" sz="1200" dirty="0"/>
              <a:t>“We are a company that produces unique products suitable for the teenage market. We have recently seen your design work and would like to collaborate. We would like you to design a suitable item for “Back to School” particularly for use in the DT department. We want your design of a product to really show case the theme of monsters and Jon </a:t>
            </a:r>
            <a:r>
              <a:rPr lang="en-US" sz="1200" dirty="0" err="1"/>
              <a:t>Burgermans</a:t>
            </a:r>
            <a:r>
              <a:rPr lang="en-US" sz="1200" dirty="0"/>
              <a:t> designs. We want to see bright, vibrant </a:t>
            </a:r>
            <a:r>
              <a:rPr lang="en-US" sz="1200" dirty="0" err="1"/>
              <a:t>colour</a:t>
            </a:r>
            <a:r>
              <a:rPr lang="en-US" sz="1200" dirty="0"/>
              <a:t>, a theme of monsters and doodles, and something that can be used within a DT lesson but includes tie dye and applique. We look forward to seeing your creation”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235F87-926D-4E4D-A296-67EC27146A5E}"/>
              </a:ext>
            </a:extLst>
          </p:cNvPr>
          <p:cNvSpPr txBox="1"/>
          <p:nvPr/>
        </p:nvSpPr>
        <p:spPr>
          <a:xfrm>
            <a:off x="298173" y="803485"/>
            <a:ext cx="4058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Starter: </a:t>
            </a:r>
            <a:r>
              <a:rPr lang="en-US" dirty="0"/>
              <a:t>Read below and complete Task 1.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4BE50E-C866-6845-BC40-B9C6335CC264}"/>
              </a:ext>
            </a:extLst>
          </p:cNvPr>
          <p:cNvSpPr txBox="1"/>
          <p:nvPr/>
        </p:nvSpPr>
        <p:spPr>
          <a:xfrm>
            <a:off x="298173" y="3275137"/>
            <a:ext cx="6261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Task 1. </a:t>
            </a:r>
            <a:r>
              <a:rPr lang="en-US" sz="1400" dirty="0"/>
              <a:t>Think about the subjects that fall under D&amp;T. Create a mind map of the products you could make to fit the brief. </a:t>
            </a:r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85FF3CB5-9B19-0144-B496-A36B56CC2A78}"/>
              </a:ext>
            </a:extLst>
          </p:cNvPr>
          <p:cNvSpPr/>
          <p:nvPr/>
        </p:nvSpPr>
        <p:spPr>
          <a:xfrm>
            <a:off x="7160150" y="2967286"/>
            <a:ext cx="3498573" cy="2087218"/>
          </a:xfrm>
          <a:prstGeom prst="clou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B0002E-A646-BF46-9DE5-D87673A8B24D}"/>
              </a:ext>
            </a:extLst>
          </p:cNvPr>
          <p:cNvSpPr txBox="1"/>
          <p:nvPr/>
        </p:nvSpPr>
        <p:spPr>
          <a:xfrm>
            <a:off x="7587451" y="3567524"/>
            <a:ext cx="23510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Products I could design</a:t>
            </a:r>
          </a:p>
          <a:p>
            <a:pPr algn="ctr"/>
            <a:r>
              <a:rPr lang="en-US" dirty="0"/>
              <a:t>“Back to School” 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E547647-70B4-1148-969E-C36E1D30A0B3}"/>
              </a:ext>
            </a:extLst>
          </p:cNvPr>
          <p:cNvCxnSpPr/>
          <p:nvPr/>
        </p:nvCxnSpPr>
        <p:spPr>
          <a:xfrm flipV="1">
            <a:off x="8762998" y="1894853"/>
            <a:ext cx="576469" cy="99391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5FC3E70-AF0C-D745-B3E3-F160FFBB9622}"/>
              </a:ext>
            </a:extLst>
          </p:cNvPr>
          <p:cNvSpPr txBox="1"/>
          <p:nvPr/>
        </p:nvSpPr>
        <p:spPr>
          <a:xfrm>
            <a:off x="8762998" y="1234652"/>
            <a:ext cx="3429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Jon Burgerman themed apron to wear for food technology.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0DDB3A6-730C-A847-8903-5077FCCB4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73" y="4680113"/>
            <a:ext cx="1495840" cy="195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196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87FBE5-80A0-9D48-AA0D-A1FA69416A4D}"/>
              </a:ext>
            </a:extLst>
          </p:cNvPr>
          <p:cNvSpPr txBox="1"/>
          <p:nvPr/>
        </p:nvSpPr>
        <p:spPr>
          <a:xfrm>
            <a:off x="235974" y="368710"/>
            <a:ext cx="3169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Lesson 3 – Final Design </a:t>
            </a:r>
          </a:p>
        </p:txBody>
      </p:sp>
    </p:spTree>
    <p:extLst>
      <p:ext uri="{BB962C8B-B14F-4D97-AF65-F5344CB8AC3E}">
        <p14:creationId xmlns:p14="http://schemas.microsoft.com/office/powerpoint/2010/main" val="2027725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A6CF7E9-AD62-4136-B7CC-2C9E9298E165}"/>
</file>

<file path=customXml/itemProps2.xml><?xml version="1.0" encoding="utf-8"?>
<ds:datastoreItem xmlns:ds="http://schemas.openxmlformats.org/officeDocument/2006/customXml" ds:itemID="{060A9017-5715-48F7-ACBD-92018D337800}"/>
</file>

<file path=customXml/itemProps3.xml><?xml version="1.0" encoding="utf-8"?>
<ds:datastoreItem xmlns:ds="http://schemas.openxmlformats.org/officeDocument/2006/customXml" ds:itemID="{15EA82CE-435B-40F6-9B2E-B78C25A9C52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735</Words>
  <Application>Microsoft Macintosh PowerPoint</Application>
  <PresentationFormat>Widescreen</PresentationFormat>
  <Paragraphs>41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Francesca Probert</dc:creator>
  <cp:lastModifiedBy>Francesca Probert</cp:lastModifiedBy>
  <cp:revision>1</cp:revision>
  <dcterms:created xsi:type="dcterms:W3CDTF">2020-09-25T09:34:28Z</dcterms:created>
  <dcterms:modified xsi:type="dcterms:W3CDTF">2020-09-25T09:35:26Z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