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69" r:id="rId4"/>
    <p:sldId id="278" r:id="rId5"/>
    <p:sldId id="275" r:id="rId6"/>
    <p:sldId id="277" r:id="rId7"/>
    <p:sldId id="261" r:id="rId8"/>
    <p:sldId id="279" r:id="rId9"/>
    <p:sldId id="264" r:id="rId10"/>
    <p:sldId id="280" r:id="rId11"/>
    <p:sldId id="260" r:id="rId12"/>
    <p:sldId id="268" r:id="rId13"/>
    <p:sldId id="262" r:id="rId14"/>
    <p:sldId id="263" r:id="rId15"/>
    <p:sldId id="265" r:id="rId16"/>
    <p:sldId id="267"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CC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91" autoAdjust="0"/>
    <p:restoredTop sz="90000" autoAdjust="0"/>
  </p:normalViewPr>
  <p:slideViewPr>
    <p:cSldViewPr>
      <p:cViewPr varScale="1">
        <p:scale>
          <a:sx n="65" d="100"/>
          <a:sy n="65" d="100"/>
        </p:scale>
        <p:origin x="71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E2D3D1D-9AB6-49E2-9D2F-D54FC3341167}" type="datetimeFigureOut">
              <a:rPr lang="en-GB" smtClean="0"/>
              <a:t>23/09/2020</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390A6EA4-E46A-4B59-91DA-B36B5D30E5D9}" type="slidenum">
              <a:rPr lang="en-GB" smtClean="0"/>
              <a:t>‹#›</a:t>
            </a:fld>
            <a:endParaRPr lang="en-GB"/>
          </a:p>
        </p:txBody>
      </p:sp>
    </p:spTree>
    <p:extLst>
      <p:ext uri="{BB962C8B-B14F-4D97-AF65-F5344CB8AC3E}">
        <p14:creationId xmlns:p14="http://schemas.microsoft.com/office/powerpoint/2010/main" val="459747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419F6BF-5EF1-4190-813D-25C61E9FB18C}" type="datetimeFigureOut">
              <a:rPr lang="en-GB" smtClean="0"/>
              <a:t>23/09/2020</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7AAD46E3-D983-4565-A4E0-B627EB74A31A}" type="slidenum">
              <a:rPr lang="en-GB" smtClean="0"/>
              <a:t>‹#›</a:t>
            </a:fld>
            <a:endParaRPr lang="en-GB"/>
          </a:p>
        </p:txBody>
      </p:sp>
    </p:spTree>
    <p:extLst>
      <p:ext uri="{BB962C8B-B14F-4D97-AF65-F5344CB8AC3E}">
        <p14:creationId xmlns:p14="http://schemas.microsoft.com/office/powerpoint/2010/main" val="961079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Challenge is to describe the functions of the key words in </a:t>
            </a:r>
            <a:r>
              <a:rPr lang="en-GB" b="1" dirty="0"/>
              <a:t>bold.</a:t>
            </a:r>
            <a:endParaRPr lang="en-GB" dirty="0"/>
          </a:p>
        </p:txBody>
      </p:sp>
      <p:sp>
        <p:nvSpPr>
          <p:cNvPr id="4" name="Slide Number Placeholder 3"/>
          <p:cNvSpPr>
            <a:spLocks noGrp="1"/>
          </p:cNvSpPr>
          <p:nvPr>
            <p:ph type="sldNum" sz="quarter" idx="5"/>
          </p:nvPr>
        </p:nvSpPr>
        <p:spPr/>
        <p:txBody>
          <a:bodyPr/>
          <a:lstStyle/>
          <a:p>
            <a:fld id="{7AAD46E3-D983-4565-A4E0-B627EB74A31A}" type="slidenum">
              <a:rPr lang="en-GB" smtClean="0"/>
              <a:t>8</a:t>
            </a:fld>
            <a:endParaRPr lang="en-GB"/>
          </a:p>
        </p:txBody>
      </p:sp>
    </p:spTree>
    <p:extLst>
      <p:ext uri="{BB962C8B-B14F-4D97-AF65-F5344CB8AC3E}">
        <p14:creationId xmlns:p14="http://schemas.microsoft.com/office/powerpoint/2010/main" val="3977884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Label:</a:t>
            </a:r>
          </a:p>
          <a:p>
            <a:r>
              <a:rPr lang="en-GB" dirty="0"/>
              <a:t>Amniotic Fluid</a:t>
            </a:r>
          </a:p>
          <a:p>
            <a:endParaRPr lang="en-GB" dirty="0"/>
          </a:p>
        </p:txBody>
      </p:sp>
      <p:sp>
        <p:nvSpPr>
          <p:cNvPr id="4" name="Slide Number Placeholder 3"/>
          <p:cNvSpPr>
            <a:spLocks noGrp="1"/>
          </p:cNvSpPr>
          <p:nvPr>
            <p:ph type="sldNum" sz="quarter" idx="5"/>
          </p:nvPr>
        </p:nvSpPr>
        <p:spPr/>
        <p:txBody>
          <a:bodyPr/>
          <a:lstStyle/>
          <a:p>
            <a:fld id="{7AAD46E3-D983-4565-A4E0-B627EB74A31A}" type="slidenum">
              <a:rPr lang="en-GB" smtClean="0"/>
              <a:t>10</a:t>
            </a:fld>
            <a:endParaRPr lang="en-GB"/>
          </a:p>
        </p:txBody>
      </p:sp>
    </p:spTree>
    <p:extLst>
      <p:ext uri="{BB962C8B-B14F-4D97-AF65-F5344CB8AC3E}">
        <p14:creationId xmlns:p14="http://schemas.microsoft.com/office/powerpoint/2010/main" val="1212567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3761426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77763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1363738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3772219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75438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4139129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1104573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2570600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2812709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1303690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DB197B-53D0-47B9-8386-27F39EE461F5}"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D23B968-F1B2-43A0-B8FE-D5D255E0F658}" type="slidenum">
              <a:rPr lang="en-GB" smtClean="0"/>
              <a:t>‹#›</a:t>
            </a:fld>
            <a:endParaRPr lang="en-GB" dirty="0"/>
          </a:p>
        </p:txBody>
      </p:sp>
    </p:spTree>
    <p:extLst>
      <p:ext uri="{BB962C8B-B14F-4D97-AF65-F5344CB8AC3E}">
        <p14:creationId xmlns:p14="http://schemas.microsoft.com/office/powerpoint/2010/main" val="2830332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DB197B-53D0-47B9-8386-27F39EE461F5}" type="datetimeFigureOut">
              <a:rPr lang="en-GB" smtClean="0"/>
              <a:t>23/09/2020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3B968-F1B2-43A0-B8FE-D5D255E0F658}" type="slidenum">
              <a:rPr lang="en-GB" smtClean="0"/>
              <a:t>‹#›</a:t>
            </a:fld>
            <a:endParaRPr lang="en-GB" dirty="0"/>
          </a:p>
        </p:txBody>
      </p:sp>
    </p:spTree>
    <p:extLst>
      <p:ext uri="{BB962C8B-B14F-4D97-AF65-F5344CB8AC3E}">
        <p14:creationId xmlns:p14="http://schemas.microsoft.com/office/powerpoint/2010/main" val="37406540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sc4HxPxNrZ0"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https://www.youtube.com/embed/sz3Yv3On4lE?rel=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5" name="Group 1"/>
          <p:cNvGrpSpPr>
            <a:grpSpLocks noChangeAspect="1"/>
          </p:cNvGrpSpPr>
          <p:nvPr/>
        </p:nvGrpSpPr>
        <p:grpSpPr bwMode="auto">
          <a:xfrm>
            <a:off x="152400" y="152400"/>
            <a:ext cx="8596064" cy="6465888"/>
            <a:chOff x="2360" y="3150"/>
            <a:chExt cx="7200" cy="7185"/>
          </a:xfrm>
        </p:grpSpPr>
        <p:sp>
          <p:nvSpPr>
            <p:cNvPr id="6" name="AutoShape 26"/>
            <p:cNvSpPr>
              <a:spLocks noChangeAspect="1" noChangeArrowheads="1" noTextEdit="1"/>
            </p:cNvSpPr>
            <p:nvPr/>
          </p:nvSpPr>
          <p:spPr bwMode="auto">
            <a:xfrm>
              <a:off x="2360" y="3150"/>
              <a:ext cx="7200" cy="718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25"/>
            <p:cNvSpPr>
              <a:spLocks noChangeArrowheads="1"/>
            </p:cNvSpPr>
            <p:nvPr/>
          </p:nvSpPr>
          <p:spPr bwMode="auto">
            <a:xfrm>
              <a:off x="2564" y="3365"/>
              <a:ext cx="3683" cy="96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8" name="AutoShape 24"/>
            <p:cNvSpPr>
              <a:spLocks noChangeArrowheads="1"/>
            </p:cNvSpPr>
            <p:nvPr/>
          </p:nvSpPr>
          <p:spPr bwMode="auto">
            <a:xfrm>
              <a:off x="7376" y="6781"/>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9" name="AutoShape 23"/>
            <p:cNvSpPr>
              <a:spLocks noChangeArrowheads="1"/>
            </p:cNvSpPr>
            <p:nvPr/>
          </p:nvSpPr>
          <p:spPr bwMode="auto">
            <a:xfrm>
              <a:off x="2494" y="9109"/>
              <a:ext cx="3823" cy="96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 name="AutoShape 22"/>
            <p:cNvSpPr>
              <a:spLocks noChangeArrowheads="1"/>
            </p:cNvSpPr>
            <p:nvPr/>
          </p:nvSpPr>
          <p:spPr bwMode="auto">
            <a:xfrm>
              <a:off x="2466" y="7952"/>
              <a:ext cx="3809"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1" name="AutoShape 21"/>
            <p:cNvSpPr>
              <a:spLocks noChangeArrowheads="1"/>
            </p:cNvSpPr>
            <p:nvPr/>
          </p:nvSpPr>
          <p:spPr bwMode="auto">
            <a:xfrm>
              <a:off x="2537" y="4494"/>
              <a:ext cx="3738" cy="96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2" name="AutoShape 20"/>
            <p:cNvSpPr>
              <a:spLocks noChangeArrowheads="1"/>
            </p:cNvSpPr>
            <p:nvPr/>
          </p:nvSpPr>
          <p:spPr bwMode="auto">
            <a:xfrm>
              <a:off x="2507" y="5680"/>
              <a:ext cx="3783"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3" name="AutoShape 19"/>
            <p:cNvSpPr>
              <a:spLocks noChangeArrowheads="1"/>
            </p:cNvSpPr>
            <p:nvPr/>
          </p:nvSpPr>
          <p:spPr bwMode="auto">
            <a:xfrm>
              <a:off x="2494" y="6810"/>
              <a:ext cx="3811"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4" name="AutoShape 18"/>
            <p:cNvSpPr>
              <a:spLocks noChangeArrowheads="1"/>
            </p:cNvSpPr>
            <p:nvPr/>
          </p:nvSpPr>
          <p:spPr bwMode="auto">
            <a:xfrm>
              <a:off x="7387" y="7968"/>
              <a:ext cx="2074"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5" name="AutoShape 17"/>
            <p:cNvSpPr>
              <a:spLocks noChangeArrowheads="1"/>
            </p:cNvSpPr>
            <p:nvPr/>
          </p:nvSpPr>
          <p:spPr bwMode="auto">
            <a:xfrm>
              <a:off x="7372" y="9153"/>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6" name="AutoShape 16"/>
            <p:cNvSpPr>
              <a:spLocks noChangeArrowheads="1"/>
            </p:cNvSpPr>
            <p:nvPr/>
          </p:nvSpPr>
          <p:spPr bwMode="auto">
            <a:xfrm>
              <a:off x="7343" y="5681"/>
              <a:ext cx="2076"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7" name="AutoShape 15"/>
            <p:cNvSpPr>
              <a:spLocks noChangeArrowheads="1"/>
            </p:cNvSpPr>
            <p:nvPr/>
          </p:nvSpPr>
          <p:spPr bwMode="auto">
            <a:xfrm>
              <a:off x="7358" y="4538"/>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8" name="AutoShape 14"/>
            <p:cNvSpPr>
              <a:spLocks noChangeArrowheads="1"/>
            </p:cNvSpPr>
            <p:nvPr/>
          </p:nvSpPr>
          <p:spPr bwMode="auto">
            <a:xfrm>
              <a:off x="7330" y="3367"/>
              <a:ext cx="2074"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9" name="Text Box 13"/>
            <p:cNvSpPr txBox="1">
              <a:spLocks noChangeArrowheads="1"/>
            </p:cNvSpPr>
            <p:nvPr/>
          </p:nvSpPr>
          <p:spPr bwMode="auto">
            <a:xfrm>
              <a:off x="2902" y="3394"/>
              <a:ext cx="2893" cy="84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1. Where does a fetus develop for 9 months?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0" name="Text Box 12"/>
            <p:cNvSpPr txBox="1">
              <a:spLocks noChangeArrowheads="1"/>
            </p:cNvSpPr>
            <p:nvPr/>
          </p:nvSpPr>
          <p:spPr bwMode="auto">
            <a:xfrm>
              <a:off x="2549" y="7967"/>
              <a:ext cx="3613" cy="87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5. Which chemical passes from the blood of the fetus to the mother’s blood in the placenta?</a:t>
              </a:r>
              <a:endParaRPr kumimoji="0" lang="en-US"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 name="Text Box 11"/>
            <p:cNvSpPr txBox="1">
              <a:spLocks noChangeArrowheads="1"/>
            </p:cNvSpPr>
            <p:nvPr/>
          </p:nvSpPr>
          <p:spPr bwMode="auto">
            <a:xfrm>
              <a:off x="2704" y="9265"/>
              <a:ext cx="3331" cy="74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6. How long does a fetus develop inside the mother?</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2" name="Text Box 10"/>
            <p:cNvSpPr txBox="1">
              <a:spLocks noChangeArrowheads="1"/>
            </p:cNvSpPr>
            <p:nvPr/>
          </p:nvSpPr>
          <p:spPr bwMode="auto">
            <a:xfrm>
              <a:off x="2732" y="4580"/>
              <a:ext cx="3219" cy="8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2. What structure connects the fetus to the placenta?</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3" name="Text Box 9"/>
            <p:cNvSpPr txBox="1">
              <a:spLocks noChangeArrowheads="1"/>
            </p:cNvSpPr>
            <p:nvPr/>
          </p:nvSpPr>
          <p:spPr bwMode="auto">
            <a:xfrm>
              <a:off x="2972" y="5779"/>
              <a:ext cx="2893" cy="71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3. How is the fetus protected as it develops?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4" name="Text Box 8"/>
            <p:cNvSpPr txBox="1">
              <a:spLocks noChangeArrowheads="1"/>
            </p:cNvSpPr>
            <p:nvPr/>
          </p:nvSpPr>
          <p:spPr bwMode="auto">
            <a:xfrm>
              <a:off x="2591" y="6822"/>
              <a:ext cx="3585" cy="8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4. Which chemicals pass from the mothers blood to the blood of the fetus in the placenta?</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5" name="Text Box 7"/>
            <p:cNvSpPr txBox="1">
              <a:spLocks noChangeArrowheads="1"/>
            </p:cNvSpPr>
            <p:nvPr/>
          </p:nvSpPr>
          <p:spPr bwMode="auto">
            <a:xfrm>
              <a:off x="7460" y="3450"/>
              <a:ext cx="1849" cy="7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A. Carbon Dioxide</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6" name="Text Box 6"/>
            <p:cNvSpPr txBox="1">
              <a:spLocks noChangeArrowheads="1"/>
            </p:cNvSpPr>
            <p:nvPr/>
          </p:nvSpPr>
          <p:spPr bwMode="auto">
            <a:xfrm>
              <a:off x="7686" y="9265"/>
              <a:ext cx="1481" cy="6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F. In the Uterus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7" name="Text Box 5"/>
            <p:cNvSpPr txBox="1">
              <a:spLocks noChangeArrowheads="1"/>
            </p:cNvSpPr>
            <p:nvPr/>
          </p:nvSpPr>
          <p:spPr bwMode="auto">
            <a:xfrm>
              <a:off x="7460" y="8036"/>
              <a:ext cx="1892" cy="7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E. By a bag of fluid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8" name="Text Box 4"/>
            <p:cNvSpPr txBox="1">
              <a:spLocks noChangeArrowheads="1"/>
            </p:cNvSpPr>
            <p:nvPr/>
          </p:nvSpPr>
          <p:spPr bwMode="auto">
            <a:xfrm>
              <a:off x="7641" y="5906"/>
              <a:ext cx="1482" cy="5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 9 Months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9" name="Text Box 3"/>
            <p:cNvSpPr txBox="1">
              <a:spLocks noChangeArrowheads="1"/>
            </p:cNvSpPr>
            <p:nvPr/>
          </p:nvSpPr>
          <p:spPr bwMode="auto">
            <a:xfrm>
              <a:off x="7471" y="6823"/>
              <a:ext cx="1920" cy="8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D. The Umbilical Cord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30" name="Text Box 2"/>
            <p:cNvSpPr txBox="1">
              <a:spLocks noChangeArrowheads="1"/>
            </p:cNvSpPr>
            <p:nvPr/>
          </p:nvSpPr>
          <p:spPr bwMode="auto">
            <a:xfrm>
              <a:off x="7429" y="4593"/>
              <a:ext cx="1893" cy="8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B. Oxygen and glucose (food)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grpSp>
    </p:spTree>
    <p:extLst>
      <p:ext uri="{BB962C8B-B14F-4D97-AF65-F5344CB8AC3E}">
        <p14:creationId xmlns:p14="http://schemas.microsoft.com/office/powerpoint/2010/main" val="3243222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pSp>
        <p:nvGrpSpPr>
          <p:cNvPr id="5" name="Group 1"/>
          <p:cNvGrpSpPr>
            <a:grpSpLocks noChangeAspect="1"/>
          </p:cNvGrpSpPr>
          <p:nvPr/>
        </p:nvGrpSpPr>
        <p:grpSpPr bwMode="auto">
          <a:xfrm>
            <a:off x="152400" y="152400"/>
            <a:ext cx="8596064" cy="6465888"/>
            <a:chOff x="2360" y="3150"/>
            <a:chExt cx="7200" cy="7185"/>
          </a:xfrm>
        </p:grpSpPr>
        <p:sp>
          <p:nvSpPr>
            <p:cNvPr id="6" name="AutoShape 26"/>
            <p:cNvSpPr>
              <a:spLocks noChangeAspect="1" noChangeArrowheads="1" noTextEdit="1"/>
            </p:cNvSpPr>
            <p:nvPr/>
          </p:nvSpPr>
          <p:spPr bwMode="auto">
            <a:xfrm>
              <a:off x="2360" y="3150"/>
              <a:ext cx="7200" cy="718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25"/>
            <p:cNvSpPr>
              <a:spLocks noChangeArrowheads="1"/>
            </p:cNvSpPr>
            <p:nvPr/>
          </p:nvSpPr>
          <p:spPr bwMode="auto">
            <a:xfrm>
              <a:off x="2564" y="3365"/>
              <a:ext cx="3683" cy="96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8" name="AutoShape 24"/>
            <p:cNvSpPr>
              <a:spLocks noChangeArrowheads="1"/>
            </p:cNvSpPr>
            <p:nvPr/>
          </p:nvSpPr>
          <p:spPr bwMode="auto">
            <a:xfrm>
              <a:off x="7376" y="6781"/>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9" name="AutoShape 23"/>
            <p:cNvSpPr>
              <a:spLocks noChangeArrowheads="1"/>
            </p:cNvSpPr>
            <p:nvPr/>
          </p:nvSpPr>
          <p:spPr bwMode="auto">
            <a:xfrm>
              <a:off x="2494" y="9109"/>
              <a:ext cx="3823" cy="96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0" name="AutoShape 22"/>
            <p:cNvSpPr>
              <a:spLocks noChangeArrowheads="1"/>
            </p:cNvSpPr>
            <p:nvPr/>
          </p:nvSpPr>
          <p:spPr bwMode="auto">
            <a:xfrm>
              <a:off x="2466" y="7952"/>
              <a:ext cx="3809"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1" name="AutoShape 21"/>
            <p:cNvSpPr>
              <a:spLocks noChangeArrowheads="1"/>
            </p:cNvSpPr>
            <p:nvPr/>
          </p:nvSpPr>
          <p:spPr bwMode="auto">
            <a:xfrm>
              <a:off x="2537" y="4494"/>
              <a:ext cx="3738" cy="96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2" name="AutoShape 20"/>
            <p:cNvSpPr>
              <a:spLocks noChangeArrowheads="1"/>
            </p:cNvSpPr>
            <p:nvPr/>
          </p:nvSpPr>
          <p:spPr bwMode="auto">
            <a:xfrm>
              <a:off x="2507" y="5680"/>
              <a:ext cx="3783"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3" name="AutoShape 19"/>
            <p:cNvSpPr>
              <a:spLocks noChangeArrowheads="1"/>
            </p:cNvSpPr>
            <p:nvPr/>
          </p:nvSpPr>
          <p:spPr bwMode="auto">
            <a:xfrm>
              <a:off x="2494" y="6810"/>
              <a:ext cx="3811"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4" name="AutoShape 18"/>
            <p:cNvSpPr>
              <a:spLocks noChangeArrowheads="1"/>
            </p:cNvSpPr>
            <p:nvPr/>
          </p:nvSpPr>
          <p:spPr bwMode="auto">
            <a:xfrm>
              <a:off x="7387" y="7968"/>
              <a:ext cx="2074"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5" name="AutoShape 17"/>
            <p:cNvSpPr>
              <a:spLocks noChangeArrowheads="1"/>
            </p:cNvSpPr>
            <p:nvPr/>
          </p:nvSpPr>
          <p:spPr bwMode="auto">
            <a:xfrm>
              <a:off x="7372" y="9153"/>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6" name="AutoShape 16"/>
            <p:cNvSpPr>
              <a:spLocks noChangeArrowheads="1"/>
            </p:cNvSpPr>
            <p:nvPr/>
          </p:nvSpPr>
          <p:spPr bwMode="auto">
            <a:xfrm>
              <a:off x="7343" y="5681"/>
              <a:ext cx="2076"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7" name="AutoShape 15"/>
            <p:cNvSpPr>
              <a:spLocks noChangeArrowheads="1"/>
            </p:cNvSpPr>
            <p:nvPr/>
          </p:nvSpPr>
          <p:spPr bwMode="auto">
            <a:xfrm>
              <a:off x="7358" y="4538"/>
              <a:ext cx="2075"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8" name="AutoShape 14"/>
            <p:cNvSpPr>
              <a:spLocks noChangeArrowheads="1"/>
            </p:cNvSpPr>
            <p:nvPr/>
          </p:nvSpPr>
          <p:spPr bwMode="auto">
            <a:xfrm>
              <a:off x="7330" y="3367"/>
              <a:ext cx="2074" cy="9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19" name="Text Box 13"/>
            <p:cNvSpPr txBox="1">
              <a:spLocks noChangeArrowheads="1"/>
            </p:cNvSpPr>
            <p:nvPr/>
          </p:nvSpPr>
          <p:spPr bwMode="auto">
            <a:xfrm>
              <a:off x="2902" y="3394"/>
              <a:ext cx="2893" cy="84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1. Where does a fetus develop for 9 months?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0" name="Text Box 12"/>
            <p:cNvSpPr txBox="1">
              <a:spLocks noChangeArrowheads="1"/>
            </p:cNvSpPr>
            <p:nvPr/>
          </p:nvSpPr>
          <p:spPr bwMode="auto">
            <a:xfrm>
              <a:off x="2549" y="7967"/>
              <a:ext cx="3613" cy="87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5. Which chemical passes from the blood of the fetus to the mother’s blood in the placenta?</a:t>
              </a:r>
              <a:endParaRPr kumimoji="0" lang="en-US"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 name="Text Box 11"/>
            <p:cNvSpPr txBox="1">
              <a:spLocks noChangeArrowheads="1"/>
            </p:cNvSpPr>
            <p:nvPr/>
          </p:nvSpPr>
          <p:spPr bwMode="auto">
            <a:xfrm>
              <a:off x="2704" y="9265"/>
              <a:ext cx="3331" cy="74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6. How long does a fetus develop inside the mother?</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2" name="Text Box 10"/>
            <p:cNvSpPr txBox="1">
              <a:spLocks noChangeArrowheads="1"/>
            </p:cNvSpPr>
            <p:nvPr/>
          </p:nvSpPr>
          <p:spPr bwMode="auto">
            <a:xfrm>
              <a:off x="2732" y="4580"/>
              <a:ext cx="3219" cy="8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2. What structure connects the fetus to the placenta?</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3" name="Text Box 9"/>
            <p:cNvSpPr txBox="1">
              <a:spLocks noChangeArrowheads="1"/>
            </p:cNvSpPr>
            <p:nvPr/>
          </p:nvSpPr>
          <p:spPr bwMode="auto">
            <a:xfrm>
              <a:off x="2972" y="5779"/>
              <a:ext cx="2893" cy="71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3. How is the fetus protected as it develops?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4" name="Text Box 8"/>
            <p:cNvSpPr txBox="1">
              <a:spLocks noChangeArrowheads="1"/>
            </p:cNvSpPr>
            <p:nvPr/>
          </p:nvSpPr>
          <p:spPr bwMode="auto">
            <a:xfrm>
              <a:off x="2591" y="6822"/>
              <a:ext cx="3585" cy="8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4. Which chemicals pass from the mothers blood to the blood of the fetus in the placenta?</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5" name="Text Box 7"/>
            <p:cNvSpPr txBox="1">
              <a:spLocks noChangeArrowheads="1"/>
            </p:cNvSpPr>
            <p:nvPr/>
          </p:nvSpPr>
          <p:spPr bwMode="auto">
            <a:xfrm>
              <a:off x="7460" y="3450"/>
              <a:ext cx="1849" cy="77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A. Carbon Dioxide</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6" name="Text Box 6"/>
            <p:cNvSpPr txBox="1">
              <a:spLocks noChangeArrowheads="1"/>
            </p:cNvSpPr>
            <p:nvPr/>
          </p:nvSpPr>
          <p:spPr bwMode="auto">
            <a:xfrm>
              <a:off x="7686" y="9265"/>
              <a:ext cx="1481" cy="69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F. In the Uterus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7" name="Text Box 5"/>
            <p:cNvSpPr txBox="1">
              <a:spLocks noChangeArrowheads="1"/>
            </p:cNvSpPr>
            <p:nvPr/>
          </p:nvSpPr>
          <p:spPr bwMode="auto">
            <a:xfrm>
              <a:off x="7460" y="8036"/>
              <a:ext cx="1892" cy="7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E. By a bag of fluid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8" name="Text Box 4"/>
            <p:cNvSpPr txBox="1">
              <a:spLocks noChangeArrowheads="1"/>
            </p:cNvSpPr>
            <p:nvPr/>
          </p:nvSpPr>
          <p:spPr bwMode="auto">
            <a:xfrm>
              <a:off x="7641" y="5906"/>
              <a:ext cx="1482" cy="5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 9 Months</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9" name="Text Box 3"/>
            <p:cNvSpPr txBox="1">
              <a:spLocks noChangeArrowheads="1"/>
            </p:cNvSpPr>
            <p:nvPr/>
          </p:nvSpPr>
          <p:spPr bwMode="auto">
            <a:xfrm>
              <a:off x="7471" y="6823"/>
              <a:ext cx="1920" cy="80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D. The Umbilical Cord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30" name="Text Box 2"/>
            <p:cNvSpPr txBox="1">
              <a:spLocks noChangeArrowheads="1"/>
            </p:cNvSpPr>
            <p:nvPr/>
          </p:nvSpPr>
          <p:spPr bwMode="auto">
            <a:xfrm>
              <a:off x="7429" y="4593"/>
              <a:ext cx="1893" cy="8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B. Oxygen and glucose (food)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grpSp>
      <p:cxnSp>
        <p:nvCxnSpPr>
          <p:cNvPr id="32" name="Straight Connector 31"/>
          <p:cNvCxnSpPr>
            <a:stCxn id="7" idx="3"/>
          </p:cNvCxnSpPr>
          <p:nvPr/>
        </p:nvCxnSpPr>
        <p:spPr>
          <a:xfrm>
            <a:off x="4793081" y="777841"/>
            <a:ext cx="1326420" cy="521410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endCxn id="8" idx="1"/>
          </p:cNvCxnSpPr>
          <p:nvPr/>
        </p:nvCxnSpPr>
        <p:spPr>
          <a:xfrm>
            <a:off x="4844418" y="1826691"/>
            <a:ext cx="1296573" cy="2024809"/>
          </a:xfrm>
          <a:prstGeom prst="line">
            <a:avLst/>
          </a:prstGeom>
          <a:ln w="57150">
            <a:solidFill>
              <a:srgbClr val="FF66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844418" y="2838644"/>
            <a:ext cx="1296573" cy="2024809"/>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17" idx="1"/>
          </p:cNvCxnSpPr>
          <p:nvPr/>
        </p:nvCxnSpPr>
        <p:spPr>
          <a:xfrm flipV="1">
            <a:off x="4858581" y="1832991"/>
            <a:ext cx="1260920" cy="1986562"/>
          </a:xfrm>
          <a:prstGeom prst="line">
            <a:avLst/>
          </a:prstGeom>
          <a:ln w="57150">
            <a:solidFill>
              <a:srgbClr val="00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endCxn id="18" idx="1"/>
          </p:cNvCxnSpPr>
          <p:nvPr/>
        </p:nvCxnSpPr>
        <p:spPr>
          <a:xfrm flipV="1">
            <a:off x="4831446" y="779191"/>
            <a:ext cx="1254626" cy="4197877"/>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endCxn id="16" idx="1"/>
          </p:cNvCxnSpPr>
          <p:nvPr/>
        </p:nvCxnSpPr>
        <p:spPr>
          <a:xfrm flipV="1">
            <a:off x="4876653" y="2861593"/>
            <a:ext cx="1224940" cy="3162076"/>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333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8CA6D-18F5-4C57-99F8-8514D18ECED2}"/>
              </a:ext>
            </a:extLst>
          </p:cNvPr>
          <p:cNvSpPr>
            <a:spLocks noGrp="1"/>
          </p:cNvSpPr>
          <p:nvPr>
            <p:ph type="title"/>
          </p:nvPr>
        </p:nvSpPr>
        <p:spPr/>
        <p:txBody>
          <a:bodyPr/>
          <a:lstStyle/>
          <a:p>
            <a:r>
              <a:rPr lang="en-GB" dirty="0"/>
              <a:t>Learning Objectives:</a:t>
            </a:r>
          </a:p>
        </p:txBody>
      </p:sp>
      <p:cxnSp>
        <p:nvCxnSpPr>
          <p:cNvPr id="4" name="Straight Arrow Connector 3">
            <a:extLst>
              <a:ext uri="{FF2B5EF4-FFF2-40B4-BE49-F238E27FC236}">
                <a16:creationId xmlns:a16="http://schemas.microsoft.com/office/drawing/2014/main" id="{071470B4-FC9A-44D4-B591-1024A691075B}"/>
              </a:ext>
            </a:extLst>
          </p:cNvPr>
          <p:cNvCxnSpPr/>
          <p:nvPr/>
        </p:nvCxnSpPr>
        <p:spPr>
          <a:xfrm flipV="1">
            <a:off x="609600" y="1417638"/>
            <a:ext cx="0" cy="4906962"/>
          </a:xfrm>
          <a:prstGeom prst="straightConnector1">
            <a:avLst/>
          </a:prstGeom>
          <a:ln w="762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C821730B-F5A5-4386-B6FF-6D0E64625F1A}"/>
              </a:ext>
            </a:extLst>
          </p:cNvPr>
          <p:cNvCxnSpPr>
            <a:cxnSpLocks/>
          </p:cNvCxnSpPr>
          <p:nvPr/>
        </p:nvCxnSpPr>
        <p:spPr>
          <a:xfrm>
            <a:off x="609600" y="6324600"/>
            <a:ext cx="7924800" cy="0"/>
          </a:xfrm>
          <a:prstGeom prst="straightConnector1">
            <a:avLst/>
          </a:prstGeom>
          <a:ln w="762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6" name="Straight Arrow Connector 5">
            <a:extLst>
              <a:ext uri="{FF2B5EF4-FFF2-40B4-BE49-F238E27FC236}">
                <a16:creationId xmlns:a16="http://schemas.microsoft.com/office/drawing/2014/main" id="{4E655910-7B4A-4C59-A1F7-6FDAA912DCB2}"/>
              </a:ext>
            </a:extLst>
          </p:cNvPr>
          <p:cNvCxnSpPr/>
          <p:nvPr/>
        </p:nvCxnSpPr>
        <p:spPr>
          <a:xfrm flipV="1">
            <a:off x="609600" y="1417638"/>
            <a:ext cx="7772400" cy="4906962"/>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sp>
        <p:nvSpPr>
          <p:cNvPr id="7" name="Rectangle: Rounded Corners 6">
            <a:extLst>
              <a:ext uri="{FF2B5EF4-FFF2-40B4-BE49-F238E27FC236}">
                <a16:creationId xmlns:a16="http://schemas.microsoft.com/office/drawing/2014/main" id="{2C781789-D9E3-4DE2-9612-E0F908DED82F}"/>
              </a:ext>
            </a:extLst>
          </p:cNvPr>
          <p:cNvSpPr/>
          <p:nvPr/>
        </p:nvSpPr>
        <p:spPr>
          <a:xfrm>
            <a:off x="1158240" y="4739480"/>
            <a:ext cx="2133597" cy="1209793"/>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Describe the effects of smoking and alcohol on fetal development</a:t>
            </a:r>
          </a:p>
        </p:txBody>
      </p:sp>
      <p:sp>
        <p:nvSpPr>
          <p:cNvPr id="8" name="Rectangle: Rounded Corners 7">
            <a:extLst>
              <a:ext uri="{FF2B5EF4-FFF2-40B4-BE49-F238E27FC236}">
                <a16:creationId xmlns:a16="http://schemas.microsoft.com/office/drawing/2014/main" id="{98127AD2-9F97-4702-B149-F4BDAC032365}"/>
              </a:ext>
            </a:extLst>
          </p:cNvPr>
          <p:cNvSpPr/>
          <p:nvPr/>
        </p:nvSpPr>
        <p:spPr>
          <a:xfrm>
            <a:off x="3505201" y="3124200"/>
            <a:ext cx="2133597" cy="1143000"/>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Describe what happens at the different stages of birth</a:t>
            </a:r>
          </a:p>
        </p:txBody>
      </p:sp>
      <p:sp>
        <p:nvSpPr>
          <p:cNvPr id="9" name="Rectangle: Rounded Corners 8">
            <a:extLst>
              <a:ext uri="{FF2B5EF4-FFF2-40B4-BE49-F238E27FC236}">
                <a16:creationId xmlns:a16="http://schemas.microsoft.com/office/drawing/2014/main" id="{158CFF6F-E287-4FB5-9779-14C37BCA5564}"/>
              </a:ext>
            </a:extLst>
          </p:cNvPr>
          <p:cNvSpPr/>
          <p:nvPr/>
        </p:nvSpPr>
        <p:spPr>
          <a:xfrm>
            <a:off x="5654038" y="1524000"/>
            <a:ext cx="2438399" cy="1143000"/>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Tree>
    <p:extLst>
      <p:ext uri="{BB962C8B-B14F-4D97-AF65-F5344CB8AC3E}">
        <p14:creationId xmlns:p14="http://schemas.microsoft.com/office/powerpoint/2010/main" val="2388901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76FFE-7BB6-4D44-B3EA-CA9270AE4B82}"/>
              </a:ext>
            </a:extLst>
          </p:cNvPr>
          <p:cNvSpPr>
            <a:spLocks noGrp="1"/>
          </p:cNvSpPr>
          <p:nvPr>
            <p:ph type="title"/>
          </p:nvPr>
        </p:nvSpPr>
        <p:spPr>
          <a:xfrm>
            <a:off x="323528" y="1340768"/>
            <a:ext cx="8229600" cy="1143000"/>
          </a:xfrm>
        </p:spPr>
        <p:txBody>
          <a:bodyPr>
            <a:normAutofit fontScale="90000"/>
          </a:bodyPr>
          <a:lstStyle/>
          <a:p>
            <a:r>
              <a:rPr lang="en-GB" dirty="0">
                <a:latin typeface="Comic Sans MS" panose="030F0702030302020204" pitchFamily="66" charset="0"/>
              </a:rPr>
              <a:t>Using the information on the next two slides, create a poster informing pregnant women about the dangers of smoking and drinking during pregnancy</a:t>
            </a:r>
          </a:p>
        </p:txBody>
      </p:sp>
      <p:sp>
        <p:nvSpPr>
          <p:cNvPr id="6" name="TextBox 5">
            <a:extLst>
              <a:ext uri="{FF2B5EF4-FFF2-40B4-BE49-F238E27FC236}">
                <a16:creationId xmlns:a16="http://schemas.microsoft.com/office/drawing/2014/main" id="{50959CFF-E58E-4294-AE0D-BC5EA0774CF9}"/>
              </a:ext>
            </a:extLst>
          </p:cNvPr>
          <p:cNvSpPr txBox="1"/>
          <p:nvPr/>
        </p:nvSpPr>
        <p:spPr>
          <a:xfrm>
            <a:off x="827584" y="4653136"/>
            <a:ext cx="7488832" cy="523220"/>
          </a:xfrm>
          <a:prstGeom prst="rect">
            <a:avLst/>
          </a:prstGeom>
          <a:noFill/>
        </p:spPr>
        <p:txBody>
          <a:bodyPr wrap="square" rtlCol="0">
            <a:spAutoFit/>
          </a:bodyPr>
          <a:lstStyle/>
          <a:p>
            <a:r>
              <a:rPr lang="en-GB" sz="2800" dirty="0">
                <a:solidFill>
                  <a:schemeClr val="bg1"/>
                </a:solidFill>
                <a:highlight>
                  <a:srgbClr val="00FF00"/>
                </a:highlight>
                <a:latin typeface="Comic Sans MS" panose="030F0702030302020204" pitchFamily="66" charset="0"/>
              </a:rPr>
              <a:t>BBC bitesize is a good information source</a:t>
            </a:r>
          </a:p>
        </p:txBody>
      </p:sp>
    </p:spTree>
    <p:extLst>
      <p:ext uri="{BB962C8B-B14F-4D97-AF65-F5344CB8AC3E}">
        <p14:creationId xmlns:p14="http://schemas.microsoft.com/office/powerpoint/2010/main" val="3541018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686800" cy="707886"/>
          </a:xfrm>
          <a:prstGeom prst="rect">
            <a:avLst/>
          </a:prstGeom>
          <a:noFill/>
        </p:spPr>
        <p:txBody>
          <a:bodyPr wrap="square" rtlCol="0">
            <a:spAutoFit/>
          </a:bodyPr>
          <a:lstStyle/>
          <a:p>
            <a:r>
              <a:rPr lang="en-GB" sz="4000" b="1" dirty="0">
                <a:solidFill>
                  <a:srgbClr val="00CCFF"/>
                </a:solidFill>
                <a:latin typeface="Century Gothic" panose="020B0502020202020204" pitchFamily="34" charset="0"/>
              </a:rPr>
              <a:t>Alcohol and pregnancy</a:t>
            </a:r>
          </a:p>
        </p:txBody>
      </p:sp>
      <p:sp>
        <p:nvSpPr>
          <p:cNvPr id="3" name="Rectangle 2"/>
          <p:cNvSpPr/>
          <p:nvPr/>
        </p:nvSpPr>
        <p:spPr>
          <a:xfrm>
            <a:off x="228600" y="990600"/>
            <a:ext cx="4572000" cy="2308324"/>
          </a:xfrm>
          <a:prstGeom prst="rect">
            <a:avLst/>
          </a:prstGeom>
          <a:solidFill>
            <a:srgbClr val="FFFF00"/>
          </a:solidFill>
          <a:ln w="57150">
            <a:solidFill>
              <a:srgbClr val="FF0000"/>
            </a:solidFill>
          </a:ln>
        </p:spPr>
        <p:txBody>
          <a:bodyPr>
            <a:spAutoFit/>
          </a:bodyPr>
          <a:lstStyle/>
          <a:p>
            <a:r>
              <a:rPr lang="en-GB" b="1" dirty="0">
                <a:latin typeface="Century Gothic" panose="020B0502020202020204" pitchFamily="34" charset="0"/>
              </a:rPr>
              <a:t>The Department of Health recommends that if you're pregnant you should avoid alcohol altogether. </a:t>
            </a:r>
            <a:r>
              <a:rPr lang="en-GB" i="1" dirty="0">
                <a:latin typeface="Century Gothic" panose="020B0502020202020204" pitchFamily="34" charset="0"/>
              </a:rPr>
              <a:t>If you do opt to have a drink, it recommends that you stick to one or two units of alcohol (equivalent to one small glass of wine) once or twice a week to minimise the risk to your baby.</a:t>
            </a:r>
          </a:p>
        </p:txBody>
      </p:sp>
      <p:sp>
        <p:nvSpPr>
          <p:cNvPr id="4" name="Rectangle 3"/>
          <p:cNvSpPr/>
          <p:nvPr/>
        </p:nvSpPr>
        <p:spPr>
          <a:xfrm>
            <a:off x="214744" y="3505200"/>
            <a:ext cx="4585855" cy="3139321"/>
          </a:xfrm>
          <a:prstGeom prst="rect">
            <a:avLst/>
          </a:prstGeom>
          <a:solidFill>
            <a:srgbClr val="FFFF00"/>
          </a:solidFill>
          <a:ln w="57150">
            <a:solidFill>
              <a:srgbClr val="FF0000"/>
            </a:solidFill>
          </a:ln>
        </p:spPr>
        <p:txBody>
          <a:bodyPr wrap="square">
            <a:spAutoFit/>
          </a:bodyPr>
          <a:lstStyle/>
          <a:p>
            <a:r>
              <a:rPr lang="en-GB" b="1" dirty="0">
                <a:latin typeface="Century Gothic" panose="020B0502020202020204" pitchFamily="34" charset="0"/>
              </a:rPr>
              <a:t>How is drinking in pregnancy potentially harmful?</a:t>
            </a:r>
          </a:p>
          <a:p>
            <a:r>
              <a:rPr lang="en-GB" dirty="0">
                <a:latin typeface="Century Gothic" panose="020B0502020202020204" pitchFamily="34" charset="0"/>
              </a:rPr>
              <a:t>When you drink, alcohol passes from your blood through the placenta and to your baby. A baby's liver is one of the last organs to develop fully and doesn't mature until the latter stages of pregnancy. So, your baby cannot process alcohol as well as you can and too much exposure to alcohol can seriously affect their development.</a:t>
            </a:r>
          </a:p>
        </p:txBody>
      </p:sp>
      <p:sp>
        <p:nvSpPr>
          <p:cNvPr id="5" name="Rectangle 4"/>
          <p:cNvSpPr/>
          <p:nvPr/>
        </p:nvSpPr>
        <p:spPr>
          <a:xfrm>
            <a:off x="4918364" y="990600"/>
            <a:ext cx="3997036" cy="3139321"/>
          </a:xfrm>
          <a:prstGeom prst="rect">
            <a:avLst/>
          </a:prstGeom>
          <a:solidFill>
            <a:srgbClr val="FFFF00"/>
          </a:solidFill>
          <a:ln w="57150">
            <a:solidFill>
              <a:srgbClr val="FF0000"/>
            </a:solidFill>
          </a:ln>
        </p:spPr>
        <p:txBody>
          <a:bodyPr wrap="square">
            <a:spAutoFit/>
          </a:bodyPr>
          <a:lstStyle/>
          <a:p>
            <a:r>
              <a:rPr lang="en-GB" b="1" dirty="0">
                <a:latin typeface="Century Gothic" panose="020B0502020202020204" pitchFamily="34" charset="0"/>
              </a:rPr>
              <a:t>Risks of drinking during pregnancy</a:t>
            </a:r>
          </a:p>
          <a:p>
            <a:pPr marL="285750" indent="-285750">
              <a:buFont typeface="Arial" panose="020B0604020202020204" pitchFamily="34" charset="0"/>
              <a:buChar char="•"/>
            </a:pPr>
            <a:r>
              <a:rPr lang="en-GB" dirty="0">
                <a:latin typeface="Century Gothic" panose="020B0502020202020204" pitchFamily="34" charset="0"/>
              </a:rPr>
              <a:t>Miscarriage</a:t>
            </a:r>
          </a:p>
          <a:p>
            <a:pPr marL="285750" indent="-285750">
              <a:buFont typeface="Arial" panose="020B0604020202020204" pitchFamily="34" charset="0"/>
              <a:buChar char="•"/>
            </a:pPr>
            <a:r>
              <a:rPr lang="en-GB" dirty="0">
                <a:latin typeface="Century Gothic" panose="020B0502020202020204" pitchFamily="34" charset="0"/>
              </a:rPr>
              <a:t>Birth abnormalities. </a:t>
            </a:r>
          </a:p>
          <a:p>
            <a:pPr marL="285750" indent="-285750">
              <a:buFont typeface="Arial" panose="020B0604020202020204" pitchFamily="34" charset="0"/>
              <a:buChar char="•"/>
            </a:pPr>
            <a:r>
              <a:rPr lang="en-GB" dirty="0">
                <a:latin typeface="Century Gothic" panose="020B0502020202020204" pitchFamily="34" charset="0"/>
              </a:rPr>
              <a:t>Premature birth </a:t>
            </a:r>
          </a:p>
          <a:p>
            <a:pPr marL="285750" indent="-285750">
              <a:buFont typeface="Arial" panose="020B0604020202020204" pitchFamily="34" charset="0"/>
              <a:buChar char="•"/>
            </a:pPr>
            <a:r>
              <a:rPr lang="en-GB" dirty="0">
                <a:latin typeface="Century Gothic" panose="020B0502020202020204" pitchFamily="34" charset="0"/>
              </a:rPr>
              <a:t>Low </a:t>
            </a:r>
            <a:r>
              <a:rPr lang="en-GB" dirty="0" err="1">
                <a:latin typeface="Century Gothic" panose="020B0502020202020204" pitchFamily="34" charset="0"/>
              </a:rPr>
              <a:t>birthweight</a:t>
            </a:r>
            <a:r>
              <a:rPr lang="en-GB" dirty="0">
                <a:latin typeface="Century Gothic" panose="020B0502020202020204" pitchFamily="34" charset="0"/>
              </a:rPr>
              <a:t>.</a:t>
            </a:r>
          </a:p>
          <a:p>
            <a:pPr marL="285750" indent="-285750">
              <a:buFont typeface="Arial" panose="020B0604020202020204" pitchFamily="34" charset="0"/>
              <a:buChar char="•"/>
            </a:pPr>
            <a:r>
              <a:rPr lang="en-GB" dirty="0">
                <a:latin typeface="Century Gothic" panose="020B0502020202020204" pitchFamily="34" charset="0"/>
              </a:rPr>
              <a:t>Fetal alcohol syndrome. Children with FAS have:</a:t>
            </a:r>
          </a:p>
          <a:p>
            <a:pPr marL="742950" lvl="1" indent="-285750">
              <a:buFont typeface="Wingdings" panose="05000000000000000000" pitchFamily="2" charset="2"/>
              <a:buChar char="Ø"/>
            </a:pPr>
            <a:r>
              <a:rPr lang="en-GB" dirty="0">
                <a:latin typeface="Century Gothic" panose="020B0502020202020204" pitchFamily="34" charset="0"/>
              </a:rPr>
              <a:t>Restricted growth</a:t>
            </a:r>
          </a:p>
          <a:p>
            <a:pPr marL="742950" lvl="1" indent="-285750">
              <a:buFont typeface="Wingdings" panose="05000000000000000000" pitchFamily="2" charset="2"/>
              <a:buChar char="Ø"/>
            </a:pPr>
            <a:r>
              <a:rPr lang="en-GB" dirty="0">
                <a:latin typeface="Century Gothic" panose="020B0502020202020204" pitchFamily="34" charset="0"/>
              </a:rPr>
              <a:t>Facial abnormalities</a:t>
            </a:r>
          </a:p>
          <a:p>
            <a:pPr marL="742950" lvl="1" indent="-285750">
              <a:buFont typeface="Wingdings" panose="05000000000000000000" pitchFamily="2" charset="2"/>
              <a:buChar char="Ø"/>
            </a:pPr>
            <a:r>
              <a:rPr lang="en-GB" dirty="0">
                <a:latin typeface="Century Gothic" panose="020B0502020202020204" pitchFamily="34" charset="0"/>
              </a:rPr>
              <a:t>Learning and behavioural disorders</a:t>
            </a:r>
          </a:p>
        </p:txBody>
      </p:sp>
    </p:spTree>
    <p:extLst>
      <p:ext uri="{BB962C8B-B14F-4D97-AF65-F5344CB8AC3E}">
        <p14:creationId xmlns:p14="http://schemas.microsoft.com/office/powerpoint/2010/main" val="812536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686800" cy="707886"/>
          </a:xfrm>
          <a:prstGeom prst="rect">
            <a:avLst/>
          </a:prstGeom>
          <a:noFill/>
        </p:spPr>
        <p:txBody>
          <a:bodyPr wrap="square" rtlCol="0">
            <a:spAutoFit/>
          </a:bodyPr>
          <a:lstStyle/>
          <a:p>
            <a:r>
              <a:rPr lang="en-GB" sz="4000" b="1" dirty="0">
                <a:solidFill>
                  <a:srgbClr val="00CCFF"/>
                </a:solidFill>
                <a:latin typeface="Century Gothic" panose="020B0502020202020204" pitchFamily="34" charset="0"/>
              </a:rPr>
              <a:t>Smoking and pregnancy</a:t>
            </a:r>
          </a:p>
        </p:txBody>
      </p:sp>
      <p:sp>
        <p:nvSpPr>
          <p:cNvPr id="3" name="Rectangle 2"/>
          <p:cNvSpPr/>
          <p:nvPr/>
        </p:nvSpPr>
        <p:spPr>
          <a:xfrm>
            <a:off x="228600" y="990600"/>
            <a:ext cx="4572000" cy="2308324"/>
          </a:xfrm>
          <a:prstGeom prst="rect">
            <a:avLst/>
          </a:prstGeom>
          <a:solidFill>
            <a:srgbClr val="FFFF00"/>
          </a:solidFill>
          <a:ln w="57150">
            <a:solidFill>
              <a:srgbClr val="FF0000"/>
            </a:solidFill>
          </a:ln>
        </p:spPr>
        <p:txBody>
          <a:bodyPr>
            <a:spAutoFit/>
          </a:bodyPr>
          <a:lstStyle/>
          <a:p>
            <a:r>
              <a:rPr lang="en-GB" b="1" dirty="0">
                <a:latin typeface="Century Gothic" panose="020B0502020202020204" pitchFamily="34" charset="0"/>
              </a:rPr>
              <a:t>Smoking and the unborn baby</a:t>
            </a:r>
          </a:p>
          <a:p>
            <a:r>
              <a:rPr lang="en-GB" i="1" dirty="0">
                <a:latin typeface="Century Gothic" panose="020B0502020202020204" pitchFamily="34" charset="0"/>
              </a:rPr>
              <a:t>Protecting your baby from tobacco smoke is one of the best things you can do to give your child a healthy start in life. Cigarettes can restrict the essential oxygen supply to your baby, so their heart has to beat harder every time you smoke.</a:t>
            </a:r>
            <a:r>
              <a:rPr lang="en-GB" dirty="0">
                <a:latin typeface="Century Gothic" panose="020B0502020202020204" pitchFamily="34" charset="0"/>
              </a:rPr>
              <a:t> </a:t>
            </a:r>
          </a:p>
        </p:txBody>
      </p:sp>
      <p:sp>
        <p:nvSpPr>
          <p:cNvPr id="4" name="Rectangle 3"/>
          <p:cNvSpPr/>
          <p:nvPr/>
        </p:nvSpPr>
        <p:spPr>
          <a:xfrm>
            <a:off x="214744" y="3505200"/>
            <a:ext cx="4585855" cy="1477328"/>
          </a:xfrm>
          <a:prstGeom prst="rect">
            <a:avLst/>
          </a:prstGeom>
          <a:solidFill>
            <a:srgbClr val="FFFF00"/>
          </a:solidFill>
          <a:ln w="57150">
            <a:solidFill>
              <a:srgbClr val="FF0000"/>
            </a:solidFill>
          </a:ln>
        </p:spPr>
        <p:txBody>
          <a:bodyPr wrap="square">
            <a:spAutoFit/>
          </a:bodyPr>
          <a:lstStyle/>
          <a:p>
            <a:r>
              <a:rPr lang="en-GB" dirty="0">
                <a:latin typeface="Century Gothic" panose="020B0502020202020204" pitchFamily="34" charset="0"/>
              </a:rPr>
              <a:t>Stopping smoking will benefit both the mother and the baby immediately. Harmful gases like carbon monoxide and other damaging chemicals will clear from the body. </a:t>
            </a:r>
          </a:p>
        </p:txBody>
      </p:sp>
      <p:sp>
        <p:nvSpPr>
          <p:cNvPr id="5" name="Rectangle 4"/>
          <p:cNvSpPr/>
          <p:nvPr/>
        </p:nvSpPr>
        <p:spPr>
          <a:xfrm>
            <a:off x="4918364" y="990600"/>
            <a:ext cx="3997036" cy="3139321"/>
          </a:xfrm>
          <a:prstGeom prst="rect">
            <a:avLst/>
          </a:prstGeom>
          <a:solidFill>
            <a:srgbClr val="FFFF00"/>
          </a:solidFill>
          <a:ln w="57150">
            <a:solidFill>
              <a:srgbClr val="FF0000"/>
            </a:solidFill>
          </a:ln>
        </p:spPr>
        <p:txBody>
          <a:bodyPr wrap="square">
            <a:spAutoFit/>
          </a:bodyPr>
          <a:lstStyle/>
          <a:p>
            <a:r>
              <a:rPr lang="en-GB" b="1" dirty="0">
                <a:latin typeface="Century Gothic" panose="020B0502020202020204" pitchFamily="34" charset="0"/>
              </a:rPr>
              <a:t>Benefits of not smoking</a:t>
            </a:r>
          </a:p>
          <a:p>
            <a:pPr marL="285750" indent="-285750">
              <a:buFont typeface="Arial" panose="020B0604020202020204" pitchFamily="34" charset="0"/>
              <a:buChar char="•"/>
            </a:pPr>
            <a:r>
              <a:rPr lang="en-GB" dirty="0">
                <a:latin typeface="Century Gothic" panose="020B0502020202020204" pitchFamily="34" charset="0"/>
              </a:rPr>
              <a:t>Less morning sickness </a:t>
            </a:r>
          </a:p>
          <a:p>
            <a:pPr marL="285750" indent="-285750">
              <a:buFont typeface="Arial" panose="020B0604020202020204" pitchFamily="34" charset="0"/>
              <a:buChar char="•"/>
            </a:pPr>
            <a:r>
              <a:rPr lang="en-GB" dirty="0">
                <a:latin typeface="Century Gothic" panose="020B0502020202020204" pitchFamily="34" charset="0"/>
              </a:rPr>
              <a:t>Fewer complications in pregnancy</a:t>
            </a:r>
          </a:p>
          <a:p>
            <a:pPr marL="285750" indent="-285750">
              <a:buFont typeface="Arial" panose="020B0604020202020204" pitchFamily="34" charset="0"/>
              <a:buChar char="•"/>
            </a:pPr>
            <a:r>
              <a:rPr lang="en-GB" dirty="0">
                <a:latin typeface="Century Gothic" panose="020B0502020202020204" pitchFamily="34" charset="0"/>
              </a:rPr>
              <a:t>Reduces the risk of stillbirth</a:t>
            </a:r>
          </a:p>
          <a:p>
            <a:pPr marL="285750" indent="-285750">
              <a:buFont typeface="Arial" panose="020B0604020202020204" pitchFamily="34" charset="0"/>
              <a:buChar char="•"/>
            </a:pPr>
            <a:r>
              <a:rPr lang="en-GB" dirty="0">
                <a:latin typeface="Century Gothic" panose="020B0502020202020204" pitchFamily="34" charset="0"/>
              </a:rPr>
              <a:t>Reduces the risk of premature birth</a:t>
            </a:r>
          </a:p>
          <a:p>
            <a:pPr marL="285750" indent="-285750">
              <a:buFont typeface="Arial" panose="020B0604020202020204" pitchFamily="34" charset="0"/>
              <a:buChar char="•"/>
            </a:pPr>
            <a:r>
              <a:rPr lang="en-GB" dirty="0">
                <a:latin typeface="Century Gothic" panose="020B0502020202020204" pitchFamily="34" charset="0"/>
              </a:rPr>
              <a:t>Reduces the risk of cot death</a:t>
            </a:r>
          </a:p>
          <a:p>
            <a:pPr marL="285750" indent="-285750">
              <a:buFont typeface="Arial" panose="020B0604020202020204" pitchFamily="34" charset="0"/>
              <a:buChar char="•"/>
            </a:pPr>
            <a:r>
              <a:rPr lang="en-GB" dirty="0">
                <a:latin typeface="Century Gothic" panose="020B0502020202020204" pitchFamily="34" charset="0"/>
              </a:rPr>
              <a:t>Children whose parents don’t smoke are less likely to suffer from asthma </a:t>
            </a:r>
          </a:p>
        </p:txBody>
      </p:sp>
    </p:spTree>
    <p:extLst>
      <p:ext uri="{BB962C8B-B14F-4D97-AF65-F5344CB8AC3E}">
        <p14:creationId xmlns:p14="http://schemas.microsoft.com/office/powerpoint/2010/main" val="468594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CCFF"/>
                </a:solidFill>
                <a:latin typeface="Century Gothic" panose="020B0502020202020204" pitchFamily="34" charset="0"/>
              </a:rPr>
              <a:t>Birth rate</a:t>
            </a:r>
          </a:p>
        </p:txBody>
      </p:sp>
      <p:sp>
        <p:nvSpPr>
          <p:cNvPr id="3" name="Content Placeholder 2"/>
          <p:cNvSpPr>
            <a:spLocks noGrp="1"/>
          </p:cNvSpPr>
          <p:nvPr>
            <p:ph idx="1"/>
          </p:nvPr>
        </p:nvSpPr>
        <p:spPr/>
        <p:txBody>
          <a:bodyPr/>
          <a:lstStyle/>
          <a:p>
            <a:r>
              <a:rPr lang="en-GB" dirty="0">
                <a:hlinkClick r:id="rId2"/>
              </a:rPr>
              <a:t>https://www.youtube.com/watch?v=sc4HxPxNrZ0</a:t>
            </a:r>
            <a:endParaRPr lang="en-GB" dirty="0"/>
          </a:p>
          <a:p>
            <a:endParaRPr lang="en-GB" dirty="0"/>
          </a:p>
        </p:txBody>
      </p:sp>
    </p:spTree>
    <p:extLst>
      <p:ext uri="{BB962C8B-B14F-4D97-AF65-F5344CB8AC3E}">
        <p14:creationId xmlns:p14="http://schemas.microsoft.com/office/powerpoint/2010/main" val="446066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99685" y="2992809"/>
            <a:ext cx="8928991" cy="648419"/>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The uterus starts to contract, this is the beginning of </a:t>
            </a:r>
            <a:r>
              <a:rPr lang="en-GB" altLang="en-US" sz="1600" b="1" dirty="0">
                <a:latin typeface="Comic Sans MS" pitchFamily="66" charset="0"/>
              </a:rPr>
              <a:t>labour</a:t>
            </a:r>
            <a:r>
              <a:rPr lang="en-GB" altLang="en-US" sz="1600" dirty="0">
                <a:latin typeface="Comic Sans MS" pitchFamily="66" charset="0"/>
              </a:rPr>
              <a:t>.</a:t>
            </a:r>
          </a:p>
        </p:txBody>
      </p:sp>
      <p:sp>
        <p:nvSpPr>
          <p:cNvPr id="3075" name="Rectangle 5"/>
          <p:cNvSpPr>
            <a:spLocks noChangeArrowheads="1"/>
          </p:cNvSpPr>
          <p:nvPr/>
        </p:nvSpPr>
        <p:spPr bwMode="auto">
          <a:xfrm>
            <a:off x="99686" y="4293215"/>
            <a:ext cx="8928991" cy="648419"/>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Once the </a:t>
            </a:r>
            <a:r>
              <a:rPr lang="en-GB" altLang="en-US" sz="1600" b="1" dirty="0">
                <a:latin typeface="Comic Sans MS" pitchFamily="66" charset="0"/>
              </a:rPr>
              <a:t>cervix</a:t>
            </a:r>
            <a:r>
              <a:rPr lang="en-GB" altLang="en-US" sz="1600" dirty="0">
                <a:latin typeface="Comic Sans MS" pitchFamily="66" charset="0"/>
              </a:rPr>
              <a:t> is 10cm dilated the strong contractions begin to push the baby out. </a:t>
            </a:r>
          </a:p>
        </p:txBody>
      </p:sp>
      <p:sp>
        <p:nvSpPr>
          <p:cNvPr id="3076" name="Rectangle 6"/>
          <p:cNvSpPr>
            <a:spLocks noChangeArrowheads="1"/>
          </p:cNvSpPr>
          <p:nvPr/>
        </p:nvSpPr>
        <p:spPr bwMode="auto">
          <a:xfrm>
            <a:off x="99684" y="2374069"/>
            <a:ext cx="8928991" cy="648419"/>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The baby comes out head first, the </a:t>
            </a:r>
            <a:r>
              <a:rPr lang="en-GB" altLang="en-US" sz="1600" b="1" dirty="0">
                <a:latin typeface="Comic Sans MS" pitchFamily="66" charset="0"/>
              </a:rPr>
              <a:t>umbilical cord </a:t>
            </a:r>
            <a:r>
              <a:rPr lang="en-GB" altLang="en-US" sz="1600" dirty="0">
                <a:latin typeface="Comic Sans MS" pitchFamily="66" charset="0"/>
              </a:rPr>
              <a:t>is tied and cut.</a:t>
            </a:r>
          </a:p>
        </p:txBody>
      </p:sp>
      <p:sp>
        <p:nvSpPr>
          <p:cNvPr id="3077" name="Rectangle 7"/>
          <p:cNvSpPr>
            <a:spLocks noChangeArrowheads="1"/>
          </p:cNvSpPr>
          <p:nvPr/>
        </p:nvSpPr>
        <p:spPr bwMode="auto">
          <a:xfrm>
            <a:off x="99686" y="3644796"/>
            <a:ext cx="8928991" cy="648419"/>
          </a:xfrm>
          <a:prstGeom prst="rect">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About half an hour after the baby is born the placenta breaks away and </a:t>
            </a:r>
          </a:p>
          <a:p>
            <a:pPr algn="ctr" eaLnBrk="1" hangingPunct="1"/>
            <a:r>
              <a:rPr lang="en-GB" altLang="en-US" sz="1600" dirty="0">
                <a:latin typeface="Comic Sans MS" pitchFamily="66" charset="0"/>
              </a:rPr>
              <a:t>passes out of the vagina.  This is called the </a:t>
            </a:r>
            <a:r>
              <a:rPr lang="en-GB" altLang="en-US" sz="1600" b="1" dirty="0">
                <a:latin typeface="Comic Sans MS" pitchFamily="66" charset="0"/>
              </a:rPr>
              <a:t>afterbirth</a:t>
            </a:r>
            <a:r>
              <a:rPr lang="en-GB" altLang="en-US" sz="1600" dirty="0">
                <a:latin typeface="Comic Sans MS" pitchFamily="66" charset="0"/>
              </a:rPr>
              <a:t>.</a:t>
            </a:r>
          </a:p>
        </p:txBody>
      </p:sp>
      <p:sp>
        <p:nvSpPr>
          <p:cNvPr id="3078" name="Rectangle 8"/>
          <p:cNvSpPr>
            <a:spLocks noChangeArrowheads="1"/>
          </p:cNvSpPr>
          <p:nvPr/>
        </p:nvSpPr>
        <p:spPr bwMode="auto">
          <a:xfrm>
            <a:off x="107504" y="1124744"/>
            <a:ext cx="8928991" cy="648419"/>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At about 9 months (40 weeks) the baby is ready to </a:t>
            </a:r>
            <a:r>
              <a:rPr lang="en-GB" altLang="en-US" sz="1600" dirty="0" err="1">
                <a:latin typeface="Comic Sans MS" pitchFamily="66" charset="0"/>
              </a:rPr>
              <a:t>beborn</a:t>
            </a:r>
            <a:endParaRPr lang="en-GB" altLang="en-US" sz="1600" dirty="0">
              <a:latin typeface="Comic Sans MS" pitchFamily="66" charset="0"/>
            </a:endParaRPr>
          </a:p>
        </p:txBody>
      </p:sp>
      <p:sp>
        <p:nvSpPr>
          <p:cNvPr id="3079" name="Rectangle 9"/>
          <p:cNvSpPr>
            <a:spLocks noChangeArrowheads="1"/>
          </p:cNvSpPr>
          <p:nvPr/>
        </p:nvSpPr>
        <p:spPr bwMode="auto">
          <a:xfrm>
            <a:off x="107505" y="1755328"/>
            <a:ext cx="8928991" cy="648419"/>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At some stage the amnion breaks and the </a:t>
            </a:r>
            <a:r>
              <a:rPr lang="en-GB" altLang="en-US" sz="1600" b="1" dirty="0">
                <a:latin typeface="Comic Sans MS" pitchFamily="66" charset="0"/>
              </a:rPr>
              <a:t>amniotic fluid</a:t>
            </a:r>
            <a:r>
              <a:rPr lang="en-GB" altLang="en-US" sz="1600" dirty="0">
                <a:latin typeface="Comic Sans MS" pitchFamily="66" charset="0"/>
              </a:rPr>
              <a:t> comes out of the vagina. </a:t>
            </a:r>
          </a:p>
        </p:txBody>
      </p:sp>
      <p:sp>
        <p:nvSpPr>
          <p:cNvPr id="3080" name="Rectangle 10"/>
          <p:cNvSpPr>
            <a:spLocks noChangeArrowheads="1"/>
          </p:cNvSpPr>
          <p:nvPr/>
        </p:nvSpPr>
        <p:spPr bwMode="auto">
          <a:xfrm>
            <a:off x="99687" y="4941634"/>
            <a:ext cx="8928991" cy="648419"/>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sz="1600" dirty="0">
                <a:latin typeface="Comic Sans MS" pitchFamily="66" charset="0"/>
              </a:rPr>
              <a:t>The contractions becomes stronger and the </a:t>
            </a:r>
            <a:r>
              <a:rPr lang="en-GB" altLang="en-US" sz="1600" b="1" dirty="0">
                <a:latin typeface="Comic Sans MS" pitchFamily="66" charset="0"/>
              </a:rPr>
              <a:t>cervix</a:t>
            </a:r>
            <a:r>
              <a:rPr lang="en-GB" altLang="en-US" sz="1600" dirty="0">
                <a:latin typeface="Comic Sans MS" pitchFamily="66" charset="0"/>
              </a:rPr>
              <a:t> muscle starts to relax.</a:t>
            </a:r>
          </a:p>
        </p:txBody>
      </p:sp>
      <p:sp>
        <p:nvSpPr>
          <p:cNvPr id="2" name="TextBox 1">
            <a:extLst>
              <a:ext uri="{FF2B5EF4-FFF2-40B4-BE49-F238E27FC236}">
                <a16:creationId xmlns:a16="http://schemas.microsoft.com/office/drawing/2014/main" id="{8CACAF9A-1E7E-410B-8884-092FB5FAED70}"/>
              </a:ext>
            </a:extLst>
          </p:cNvPr>
          <p:cNvSpPr txBox="1"/>
          <p:nvPr/>
        </p:nvSpPr>
        <p:spPr>
          <a:xfrm>
            <a:off x="107504" y="351578"/>
            <a:ext cx="9361038" cy="461665"/>
          </a:xfrm>
          <a:prstGeom prst="rect">
            <a:avLst/>
          </a:prstGeom>
          <a:noFill/>
        </p:spPr>
        <p:txBody>
          <a:bodyPr wrap="square" rtlCol="0">
            <a:spAutoFit/>
          </a:bodyPr>
          <a:lstStyle/>
          <a:p>
            <a:r>
              <a:rPr lang="en-GB" sz="2400" dirty="0">
                <a:latin typeface="Comic Sans MS" panose="030F0702030302020204" pitchFamily="66" charset="0"/>
              </a:rPr>
              <a:t>Task: Arrange the steps into the correct order for childbirth</a:t>
            </a:r>
          </a:p>
        </p:txBody>
      </p:sp>
    </p:spTree>
    <p:extLst>
      <p:ext uri="{BB962C8B-B14F-4D97-AF65-F5344CB8AC3E}">
        <p14:creationId xmlns:p14="http://schemas.microsoft.com/office/powerpoint/2010/main" val="67580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396106" y="1564691"/>
            <a:ext cx="8393816" cy="647700"/>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The uterus starts to contract, this is the beginning of </a:t>
            </a:r>
            <a:r>
              <a:rPr lang="en-GB" altLang="en-US" b="1" dirty="0">
                <a:latin typeface="Comic Sans MS" pitchFamily="66" charset="0"/>
              </a:rPr>
              <a:t>labour</a:t>
            </a:r>
            <a:r>
              <a:rPr lang="en-GB" altLang="en-US" dirty="0">
                <a:latin typeface="Comic Sans MS" pitchFamily="66" charset="0"/>
              </a:rPr>
              <a:t>.</a:t>
            </a:r>
          </a:p>
        </p:txBody>
      </p:sp>
      <p:sp>
        <p:nvSpPr>
          <p:cNvPr id="3075" name="Rectangle 5"/>
          <p:cNvSpPr>
            <a:spLocks noChangeArrowheads="1"/>
          </p:cNvSpPr>
          <p:nvPr/>
        </p:nvSpPr>
        <p:spPr bwMode="auto">
          <a:xfrm>
            <a:off x="438844" y="4435283"/>
            <a:ext cx="8393816" cy="6477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Once the </a:t>
            </a:r>
            <a:r>
              <a:rPr lang="en-GB" altLang="en-US" b="1" dirty="0">
                <a:latin typeface="Comic Sans MS" pitchFamily="66" charset="0"/>
              </a:rPr>
              <a:t>cervix</a:t>
            </a:r>
            <a:r>
              <a:rPr lang="en-GB" altLang="en-US" dirty="0">
                <a:latin typeface="Comic Sans MS" pitchFamily="66" charset="0"/>
              </a:rPr>
              <a:t> is 10cm dilated the strong contractions</a:t>
            </a:r>
          </a:p>
          <a:p>
            <a:pPr algn="ctr" eaLnBrk="1" hangingPunct="1"/>
            <a:r>
              <a:rPr lang="en-GB" altLang="en-US" dirty="0">
                <a:latin typeface="Comic Sans MS" pitchFamily="66" charset="0"/>
              </a:rPr>
              <a:t>begin to push the baby out. </a:t>
            </a:r>
          </a:p>
        </p:txBody>
      </p:sp>
      <p:sp>
        <p:nvSpPr>
          <p:cNvPr id="3076" name="Rectangle 6"/>
          <p:cNvSpPr>
            <a:spLocks noChangeArrowheads="1"/>
          </p:cNvSpPr>
          <p:nvPr/>
        </p:nvSpPr>
        <p:spPr bwMode="auto">
          <a:xfrm>
            <a:off x="480687" y="5278873"/>
            <a:ext cx="8393816" cy="647700"/>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The baby comes out head first, the </a:t>
            </a:r>
            <a:r>
              <a:rPr lang="en-GB" altLang="en-US" b="1" dirty="0">
                <a:latin typeface="Comic Sans MS" pitchFamily="66" charset="0"/>
              </a:rPr>
              <a:t>umbilical cord</a:t>
            </a:r>
            <a:r>
              <a:rPr lang="en-GB" altLang="en-US" dirty="0">
                <a:latin typeface="Comic Sans MS" pitchFamily="66" charset="0"/>
              </a:rPr>
              <a:t> is tied and </a:t>
            </a:r>
          </a:p>
          <a:p>
            <a:pPr algn="ctr" eaLnBrk="1" hangingPunct="1"/>
            <a:r>
              <a:rPr lang="en-GB" altLang="en-US" dirty="0">
                <a:latin typeface="Comic Sans MS" pitchFamily="66" charset="0"/>
              </a:rPr>
              <a:t>cut.</a:t>
            </a:r>
          </a:p>
        </p:txBody>
      </p:sp>
      <p:sp>
        <p:nvSpPr>
          <p:cNvPr id="3077" name="Rectangle 7"/>
          <p:cNvSpPr>
            <a:spLocks noChangeArrowheads="1"/>
          </p:cNvSpPr>
          <p:nvPr/>
        </p:nvSpPr>
        <p:spPr bwMode="auto">
          <a:xfrm>
            <a:off x="0" y="6093296"/>
            <a:ext cx="9144000" cy="647700"/>
          </a:xfrm>
          <a:prstGeom prst="rect">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About half an hour after the baby is born</a:t>
            </a:r>
          </a:p>
          <a:p>
            <a:pPr algn="ctr" eaLnBrk="1" hangingPunct="1"/>
            <a:r>
              <a:rPr lang="en-GB" altLang="en-US" dirty="0">
                <a:latin typeface="Comic Sans MS" pitchFamily="66" charset="0"/>
              </a:rPr>
              <a:t>the </a:t>
            </a:r>
            <a:r>
              <a:rPr lang="en-GB" altLang="en-US" b="1" dirty="0">
                <a:latin typeface="Comic Sans MS" pitchFamily="66" charset="0"/>
              </a:rPr>
              <a:t>placenta</a:t>
            </a:r>
            <a:r>
              <a:rPr lang="en-GB" altLang="en-US" dirty="0">
                <a:latin typeface="Comic Sans MS" pitchFamily="66" charset="0"/>
              </a:rPr>
              <a:t> breaks away and passes out of the vagina. This is called the afterbirth</a:t>
            </a:r>
          </a:p>
        </p:txBody>
      </p:sp>
      <p:sp>
        <p:nvSpPr>
          <p:cNvPr id="3078" name="Rectangle 8"/>
          <p:cNvSpPr>
            <a:spLocks noChangeArrowheads="1"/>
          </p:cNvSpPr>
          <p:nvPr/>
        </p:nvSpPr>
        <p:spPr bwMode="auto">
          <a:xfrm>
            <a:off x="396107" y="800224"/>
            <a:ext cx="8393816" cy="647700"/>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At about 9 months (40 weeks) the baby is ready to be</a:t>
            </a:r>
          </a:p>
          <a:p>
            <a:pPr algn="ctr" eaLnBrk="1" hangingPunct="1"/>
            <a:r>
              <a:rPr lang="en-GB" altLang="en-US" dirty="0">
                <a:latin typeface="Comic Sans MS" pitchFamily="66" charset="0"/>
              </a:rPr>
              <a:t>born</a:t>
            </a:r>
          </a:p>
        </p:txBody>
      </p:sp>
      <p:sp>
        <p:nvSpPr>
          <p:cNvPr id="3079" name="Rectangle 9"/>
          <p:cNvSpPr>
            <a:spLocks noChangeArrowheads="1"/>
          </p:cNvSpPr>
          <p:nvPr/>
        </p:nvSpPr>
        <p:spPr bwMode="auto">
          <a:xfrm>
            <a:off x="396107" y="2492896"/>
            <a:ext cx="8393816" cy="6477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At some stage the amnion breaks and the </a:t>
            </a:r>
            <a:r>
              <a:rPr lang="en-GB" altLang="en-US" b="1" dirty="0">
                <a:latin typeface="Comic Sans MS" pitchFamily="66" charset="0"/>
              </a:rPr>
              <a:t>amniotic fluid</a:t>
            </a:r>
            <a:r>
              <a:rPr lang="en-GB" altLang="en-US" dirty="0">
                <a:latin typeface="Comic Sans MS" pitchFamily="66" charset="0"/>
              </a:rPr>
              <a:t> comes </a:t>
            </a:r>
          </a:p>
          <a:p>
            <a:pPr algn="ctr" eaLnBrk="1" hangingPunct="1"/>
            <a:r>
              <a:rPr lang="en-GB" altLang="en-US" dirty="0">
                <a:latin typeface="Comic Sans MS" pitchFamily="66" charset="0"/>
              </a:rPr>
              <a:t>out of the vagina. </a:t>
            </a:r>
          </a:p>
        </p:txBody>
      </p:sp>
      <p:sp>
        <p:nvSpPr>
          <p:cNvPr id="3080" name="Rectangle 10"/>
          <p:cNvSpPr>
            <a:spLocks noChangeArrowheads="1"/>
          </p:cNvSpPr>
          <p:nvPr/>
        </p:nvSpPr>
        <p:spPr bwMode="auto">
          <a:xfrm>
            <a:off x="426656" y="3463489"/>
            <a:ext cx="8393816" cy="647700"/>
          </a:xfrm>
          <a:prstGeom prst="rect">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algn="ctr" eaLnBrk="1" hangingPunct="1"/>
            <a:r>
              <a:rPr lang="en-GB" altLang="en-US" dirty="0">
                <a:latin typeface="Comic Sans MS" pitchFamily="66" charset="0"/>
              </a:rPr>
              <a:t>The contractions becomes stronger and the </a:t>
            </a:r>
            <a:r>
              <a:rPr lang="en-GB" altLang="en-US" b="1" dirty="0">
                <a:latin typeface="Comic Sans MS" pitchFamily="66" charset="0"/>
              </a:rPr>
              <a:t>cervix</a:t>
            </a:r>
            <a:r>
              <a:rPr lang="en-GB" altLang="en-US" dirty="0">
                <a:latin typeface="Comic Sans MS" pitchFamily="66" charset="0"/>
              </a:rPr>
              <a:t> muscle </a:t>
            </a:r>
          </a:p>
          <a:p>
            <a:pPr algn="ctr" eaLnBrk="1" hangingPunct="1"/>
            <a:r>
              <a:rPr lang="en-GB" altLang="en-US" dirty="0">
                <a:latin typeface="Comic Sans MS" pitchFamily="66" charset="0"/>
              </a:rPr>
              <a:t>starts to relax.</a:t>
            </a:r>
          </a:p>
        </p:txBody>
      </p:sp>
      <p:sp>
        <p:nvSpPr>
          <p:cNvPr id="2" name="TextBox 1"/>
          <p:cNvSpPr txBox="1"/>
          <p:nvPr/>
        </p:nvSpPr>
        <p:spPr>
          <a:xfrm>
            <a:off x="1476374" y="0"/>
            <a:ext cx="6696075" cy="646331"/>
          </a:xfrm>
          <a:prstGeom prst="rect">
            <a:avLst/>
          </a:prstGeom>
          <a:noFill/>
        </p:spPr>
        <p:txBody>
          <a:bodyPr wrap="square" rtlCol="0">
            <a:spAutoFit/>
          </a:bodyPr>
          <a:lstStyle/>
          <a:p>
            <a:r>
              <a:rPr lang="en-GB" sz="3600" b="1" dirty="0">
                <a:solidFill>
                  <a:srgbClr val="00CCFF"/>
                </a:solidFill>
                <a:latin typeface="Century Gothic" panose="020B0502020202020204" pitchFamily="34" charset="0"/>
              </a:rPr>
              <a:t>Answers</a:t>
            </a:r>
          </a:p>
        </p:txBody>
      </p:sp>
    </p:spTree>
    <p:extLst>
      <p:ext uri="{BB962C8B-B14F-4D97-AF65-F5344CB8AC3E}">
        <p14:creationId xmlns:p14="http://schemas.microsoft.com/office/powerpoint/2010/main" val="2048250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3B7B9-32EF-4E5D-9823-0AC38B2AA0F1}"/>
              </a:ext>
            </a:extLst>
          </p:cNvPr>
          <p:cNvSpPr>
            <a:spLocks noGrp="1"/>
          </p:cNvSpPr>
          <p:nvPr>
            <p:ph type="title"/>
          </p:nvPr>
        </p:nvSpPr>
        <p:spPr/>
        <p:txBody>
          <a:bodyPr/>
          <a:lstStyle/>
          <a:p>
            <a:r>
              <a:rPr lang="en-GB" dirty="0"/>
              <a:t>Before Birth – In the Womb</a:t>
            </a:r>
          </a:p>
        </p:txBody>
      </p:sp>
      <p:pic>
        <p:nvPicPr>
          <p:cNvPr id="5" name="Picture 4" descr="A picture containing drawing&#10;&#10;Description automatically generated">
            <a:extLst>
              <a:ext uri="{FF2B5EF4-FFF2-40B4-BE49-F238E27FC236}">
                <a16:creationId xmlns:a16="http://schemas.microsoft.com/office/drawing/2014/main" id="{397651A2-E350-49F2-B414-C0998C99AD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556792"/>
            <a:ext cx="5004222" cy="4804907"/>
          </a:xfrm>
          <a:prstGeom prst="rect">
            <a:avLst/>
          </a:prstGeom>
        </p:spPr>
      </p:pic>
    </p:spTree>
    <p:extLst>
      <p:ext uri="{BB962C8B-B14F-4D97-AF65-F5344CB8AC3E}">
        <p14:creationId xmlns:p14="http://schemas.microsoft.com/office/powerpoint/2010/main" val="3746655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Box 3"/>
          <p:cNvSpPr txBox="1">
            <a:spLocks noChangeArrowheads="1"/>
          </p:cNvSpPr>
          <p:nvPr/>
        </p:nvSpPr>
        <p:spPr bwMode="auto">
          <a:xfrm>
            <a:off x="1187450" y="549275"/>
            <a:ext cx="77057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r>
              <a:rPr lang="en-GB" altLang="en-US" sz="4400" b="1" i="1" dirty="0">
                <a:solidFill>
                  <a:srgbClr val="00B0F0"/>
                </a:solidFill>
                <a:latin typeface="Century Gothic" pitchFamily="34" charset="0"/>
              </a:rPr>
              <a:t>Giving birth</a:t>
            </a:r>
          </a:p>
        </p:txBody>
      </p:sp>
      <p:pic>
        <p:nvPicPr>
          <p:cNvPr id="2052" name="Picture 2" descr="http://i2.wp.com/www.natural-parenting-advice.com/images/diagram-stages-of-labor-and-delivery.jpg?resize=510%2C1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132856"/>
            <a:ext cx="7561263" cy="293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7235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Box 3"/>
          <p:cNvSpPr txBox="1">
            <a:spLocks noChangeArrowheads="1"/>
          </p:cNvSpPr>
          <p:nvPr/>
        </p:nvSpPr>
        <p:spPr bwMode="auto">
          <a:xfrm>
            <a:off x="107504" y="165100"/>
            <a:ext cx="77057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r>
              <a:rPr lang="en-GB" altLang="en-US" sz="4400" b="1" i="1" dirty="0">
                <a:solidFill>
                  <a:srgbClr val="00B0F0"/>
                </a:solidFill>
                <a:latin typeface="Century Gothic" pitchFamily="34" charset="0"/>
              </a:rPr>
              <a:t>Giving birth</a:t>
            </a:r>
          </a:p>
        </p:txBody>
      </p:sp>
      <p:pic>
        <p:nvPicPr>
          <p:cNvPr id="2" name="sz3Yv3On4lE?rel=0"/>
          <p:cNvPicPr>
            <a:picLocks noRot="1" noChangeAspect="1"/>
          </p:cNvPicPr>
          <p:nvPr>
            <a:videoFile r:link="rId1"/>
          </p:nvPr>
        </p:nvPicPr>
        <p:blipFill>
          <a:blip r:embed="rId3"/>
          <a:stretch>
            <a:fillRect/>
          </a:stretch>
        </p:blipFill>
        <p:spPr>
          <a:xfrm>
            <a:off x="133966" y="1412776"/>
            <a:ext cx="8830522" cy="4967169"/>
          </a:xfrm>
          <a:prstGeom prst="rect">
            <a:avLst/>
          </a:prstGeom>
        </p:spPr>
      </p:pic>
      <p:sp>
        <p:nvSpPr>
          <p:cNvPr id="3" name="TextBox 2">
            <a:extLst>
              <a:ext uri="{FF2B5EF4-FFF2-40B4-BE49-F238E27FC236}">
                <a16:creationId xmlns:a16="http://schemas.microsoft.com/office/drawing/2014/main" id="{B823399D-D188-4F44-A3CB-AC413C942991}"/>
              </a:ext>
            </a:extLst>
          </p:cNvPr>
          <p:cNvSpPr txBox="1"/>
          <p:nvPr/>
        </p:nvSpPr>
        <p:spPr>
          <a:xfrm>
            <a:off x="121107" y="777682"/>
            <a:ext cx="8208912" cy="646331"/>
          </a:xfrm>
          <a:prstGeom prst="rect">
            <a:avLst/>
          </a:prstGeom>
          <a:noFill/>
        </p:spPr>
        <p:txBody>
          <a:bodyPr wrap="square" rtlCol="0">
            <a:spAutoFit/>
          </a:bodyPr>
          <a:lstStyle/>
          <a:p>
            <a:r>
              <a:rPr lang="en-GB" dirty="0"/>
              <a:t>Draw a box about a third of a page and fill it with new information you hear during the video.</a:t>
            </a:r>
          </a:p>
        </p:txBody>
      </p:sp>
    </p:spTree>
    <p:extLst>
      <p:ext uri="{BB962C8B-B14F-4D97-AF65-F5344CB8AC3E}">
        <p14:creationId xmlns:p14="http://schemas.microsoft.com/office/powerpoint/2010/main" val="2646505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solidFill>
                  <a:srgbClr val="00CCFF"/>
                </a:solidFill>
                <a:latin typeface="Century Gothic" panose="020B0502020202020204" pitchFamily="34" charset="0"/>
              </a:rPr>
              <a:t>Questions</a:t>
            </a:r>
          </a:p>
        </p:txBody>
      </p:sp>
      <p:sp>
        <p:nvSpPr>
          <p:cNvPr id="3" name="Content Placeholder 2"/>
          <p:cNvSpPr>
            <a:spLocks noGrp="1"/>
          </p:cNvSpPr>
          <p:nvPr>
            <p:ph idx="1"/>
          </p:nvPr>
        </p:nvSpPr>
        <p:spPr/>
        <p:txBody>
          <a:bodyPr/>
          <a:lstStyle/>
          <a:p>
            <a:pPr marL="514350" indent="-514350">
              <a:buAutoNum type="arabicPeriod"/>
            </a:pPr>
            <a:r>
              <a:rPr lang="en-GB" dirty="0">
                <a:latin typeface="Century Gothic" panose="020B0502020202020204" pitchFamily="34" charset="0"/>
              </a:rPr>
              <a:t>How long does a human pregnancy last?</a:t>
            </a:r>
          </a:p>
          <a:p>
            <a:pPr marL="514350" indent="-514350">
              <a:buAutoNum type="arabicPeriod"/>
            </a:pPr>
            <a:r>
              <a:rPr lang="en-GB" dirty="0">
                <a:latin typeface="Century Gothic" panose="020B0502020202020204" pitchFamily="34" charset="0"/>
              </a:rPr>
              <a:t>During birth which two groups of muscles produce contractions?</a:t>
            </a:r>
          </a:p>
          <a:p>
            <a:pPr marL="514350" indent="-514350">
              <a:buAutoNum type="arabicPeriod"/>
            </a:pPr>
            <a:r>
              <a:rPr lang="en-GB" dirty="0">
                <a:latin typeface="Century Gothic" panose="020B0502020202020204" pitchFamily="34" charset="0"/>
              </a:rPr>
              <a:t>What is meant by afterbirth?</a:t>
            </a:r>
          </a:p>
          <a:p>
            <a:pPr marL="514350" indent="-514350">
              <a:buAutoNum type="arabicPeriod"/>
            </a:pPr>
            <a:r>
              <a:rPr lang="en-GB" dirty="0">
                <a:latin typeface="Century Gothic" panose="020B0502020202020204" pitchFamily="34" charset="0"/>
              </a:rPr>
              <a:t>What does a mothers breast milk provide for the baby?</a:t>
            </a:r>
          </a:p>
          <a:p>
            <a:pPr marL="514350" indent="-514350">
              <a:buAutoNum type="arabicPeriod"/>
            </a:pPr>
            <a:r>
              <a:rPr lang="en-GB" dirty="0">
                <a:latin typeface="Century Gothic" panose="020B0502020202020204" pitchFamily="34" charset="0"/>
              </a:rPr>
              <a:t>Where is breast milk made?</a:t>
            </a:r>
          </a:p>
        </p:txBody>
      </p:sp>
    </p:spTree>
    <p:extLst>
      <p:ext uri="{BB962C8B-B14F-4D97-AF65-F5344CB8AC3E}">
        <p14:creationId xmlns:p14="http://schemas.microsoft.com/office/powerpoint/2010/main" val="636401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solidFill>
                  <a:srgbClr val="00CCFF"/>
                </a:solidFill>
                <a:latin typeface="Century Gothic" panose="020B0502020202020204" pitchFamily="34" charset="0"/>
              </a:rPr>
              <a:t>Questions</a:t>
            </a:r>
          </a:p>
        </p:txBody>
      </p:sp>
      <p:sp>
        <p:nvSpPr>
          <p:cNvPr id="3" name="Content Placeholder 2"/>
          <p:cNvSpPr>
            <a:spLocks noGrp="1"/>
          </p:cNvSpPr>
          <p:nvPr>
            <p:ph idx="1"/>
          </p:nvPr>
        </p:nvSpPr>
        <p:spPr/>
        <p:txBody>
          <a:bodyPr>
            <a:normAutofit fontScale="85000" lnSpcReduction="10000"/>
          </a:bodyPr>
          <a:lstStyle/>
          <a:p>
            <a:pPr marL="514350" indent="-514350">
              <a:buAutoNum type="arabicPeriod"/>
            </a:pPr>
            <a:r>
              <a:rPr lang="en-GB" dirty="0">
                <a:latin typeface="Century Gothic" panose="020B0502020202020204" pitchFamily="34" charset="0"/>
              </a:rPr>
              <a:t>How long does a human pregnancy last? </a:t>
            </a:r>
            <a:r>
              <a:rPr lang="en-GB" b="1" dirty="0">
                <a:solidFill>
                  <a:srgbClr val="FF0000"/>
                </a:solidFill>
                <a:latin typeface="Century Gothic" panose="020B0502020202020204" pitchFamily="34" charset="0"/>
              </a:rPr>
              <a:t>9 months</a:t>
            </a:r>
          </a:p>
          <a:p>
            <a:pPr marL="514350" indent="-514350">
              <a:buAutoNum type="arabicPeriod"/>
            </a:pPr>
            <a:r>
              <a:rPr lang="en-GB" dirty="0">
                <a:latin typeface="Century Gothic" panose="020B0502020202020204" pitchFamily="34" charset="0"/>
              </a:rPr>
              <a:t>During birth which two groups of muscles produce contractions? </a:t>
            </a:r>
            <a:r>
              <a:rPr lang="en-GB" b="1" dirty="0">
                <a:solidFill>
                  <a:srgbClr val="FF0000"/>
                </a:solidFill>
                <a:latin typeface="Century Gothic" panose="020B0502020202020204" pitchFamily="34" charset="0"/>
              </a:rPr>
              <a:t>Uterus and abdomen</a:t>
            </a:r>
          </a:p>
          <a:p>
            <a:pPr marL="514350" indent="-514350">
              <a:buAutoNum type="arabicPeriod"/>
            </a:pPr>
            <a:r>
              <a:rPr lang="en-GB" dirty="0">
                <a:latin typeface="Century Gothic" panose="020B0502020202020204" pitchFamily="34" charset="0"/>
              </a:rPr>
              <a:t>What is meant by afterbirth? </a:t>
            </a:r>
            <a:r>
              <a:rPr lang="en-GB" b="1" dirty="0">
                <a:solidFill>
                  <a:srgbClr val="FF0000"/>
                </a:solidFill>
                <a:latin typeface="Century Gothic" panose="020B0502020202020204" pitchFamily="34" charset="0"/>
              </a:rPr>
              <a:t>When the placenta is passed from the body</a:t>
            </a:r>
          </a:p>
          <a:p>
            <a:pPr marL="514350" indent="-514350">
              <a:buAutoNum type="arabicPeriod"/>
            </a:pPr>
            <a:r>
              <a:rPr lang="en-GB" dirty="0">
                <a:latin typeface="Century Gothic" panose="020B0502020202020204" pitchFamily="34" charset="0"/>
              </a:rPr>
              <a:t>What does a mothers breast milk provide for the baby? </a:t>
            </a:r>
            <a:r>
              <a:rPr lang="en-GB" b="1" dirty="0">
                <a:solidFill>
                  <a:srgbClr val="FF0000"/>
                </a:solidFill>
                <a:latin typeface="Century Gothic" panose="020B0502020202020204" pitchFamily="34" charset="0"/>
              </a:rPr>
              <a:t>Energy/ nutrients/antibodies</a:t>
            </a:r>
          </a:p>
          <a:p>
            <a:pPr marL="514350" indent="-514350">
              <a:buAutoNum type="arabicPeriod"/>
            </a:pPr>
            <a:r>
              <a:rPr lang="en-GB" dirty="0">
                <a:latin typeface="Century Gothic" panose="020B0502020202020204" pitchFamily="34" charset="0"/>
              </a:rPr>
              <a:t>Where is breast milk made? </a:t>
            </a:r>
            <a:r>
              <a:rPr lang="en-GB" b="1" dirty="0">
                <a:solidFill>
                  <a:srgbClr val="FF0000"/>
                </a:solidFill>
                <a:latin typeface="Century Gothic" panose="020B0502020202020204" pitchFamily="34" charset="0"/>
              </a:rPr>
              <a:t>In mammary glands</a:t>
            </a:r>
          </a:p>
        </p:txBody>
      </p:sp>
    </p:spTree>
    <p:extLst>
      <p:ext uri="{BB962C8B-B14F-4D97-AF65-F5344CB8AC3E}">
        <p14:creationId xmlns:p14="http://schemas.microsoft.com/office/powerpoint/2010/main" val="2399464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7209"/>
            <a:ext cx="8229600" cy="1143000"/>
          </a:xfrm>
        </p:spPr>
        <p:txBody>
          <a:bodyPr/>
          <a:lstStyle/>
          <a:p>
            <a:pPr algn="l"/>
            <a:r>
              <a:rPr lang="en-GB" b="1" dirty="0">
                <a:solidFill>
                  <a:srgbClr val="00CCFF"/>
                </a:solidFill>
                <a:latin typeface="Century Gothic" panose="020B0502020202020204" pitchFamily="34" charset="0"/>
              </a:rPr>
              <a:t>Needs of a new-born</a:t>
            </a:r>
          </a:p>
        </p:txBody>
      </p:sp>
      <p:pic>
        <p:nvPicPr>
          <p:cNvPr id="3074" name="Picture 2" descr="http://assets.babycenter.com/ims/2012/10/iStock_000001279386Medium_4x3.jpg?width=5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5688632" cy="426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738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CCFF"/>
                </a:solidFill>
                <a:latin typeface="Century Gothic" panose="020B0502020202020204" pitchFamily="34" charset="0"/>
              </a:rPr>
              <a:t>Key word anagrams</a:t>
            </a:r>
          </a:p>
        </p:txBody>
      </p:sp>
      <p:sp>
        <p:nvSpPr>
          <p:cNvPr id="3" name="Content Placeholder 2"/>
          <p:cNvSpPr>
            <a:spLocks noGrp="1"/>
          </p:cNvSpPr>
          <p:nvPr>
            <p:ph idx="1"/>
          </p:nvPr>
        </p:nvSpPr>
        <p:spPr/>
        <p:txBody>
          <a:bodyPr>
            <a:noAutofit/>
          </a:bodyPr>
          <a:lstStyle/>
          <a:p>
            <a:pPr marL="0" indent="0">
              <a:buNone/>
            </a:pPr>
            <a:r>
              <a:rPr lang="en-GB" sz="4400" b="1" dirty="0" err="1"/>
              <a:t>Nomicait</a:t>
            </a:r>
            <a:r>
              <a:rPr lang="en-GB" sz="4400" b="1" dirty="0"/>
              <a:t> </a:t>
            </a:r>
            <a:r>
              <a:rPr lang="en-GB" sz="4400" b="1" dirty="0" err="1"/>
              <a:t>dlfiu</a:t>
            </a:r>
            <a:endParaRPr lang="en-GB" sz="4400" b="1" dirty="0"/>
          </a:p>
          <a:p>
            <a:pPr marL="0" indent="0">
              <a:buNone/>
            </a:pPr>
            <a:endParaRPr lang="en-GB" sz="4400" b="1" dirty="0"/>
          </a:p>
          <a:p>
            <a:pPr marL="0" indent="0">
              <a:buNone/>
            </a:pPr>
            <a:r>
              <a:rPr lang="en-GB" sz="4400" b="1" dirty="0" err="1"/>
              <a:t>leapcant</a:t>
            </a:r>
            <a:endParaRPr lang="en-GB" sz="4400" b="1" dirty="0"/>
          </a:p>
          <a:p>
            <a:pPr marL="0" indent="0">
              <a:buNone/>
            </a:pPr>
            <a:endParaRPr lang="en-GB" sz="4400" b="1" dirty="0"/>
          </a:p>
          <a:p>
            <a:pPr marL="0" indent="0">
              <a:buNone/>
            </a:pPr>
            <a:r>
              <a:rPr lang="en-GB" sz="4400" b="1" dirty="0" err="1"/>
              <a:t>Biulmilac</a:t>
            </a:r>
            <a:r>
              <a:rPr lang="en-GB" sz="4400" b="1" dirty="0"/>
              <a:t> </a:t>
            </a:r>
            <a:r>
              <a:rPr lang="en-GB" sz="4400" b="1" dirty="0" err="1"/>
              <a:t>droc</a:t>
            </a:r>
            <a:endParaRPr lang="en-GB" sz="4400" b="1" dirty="0"/>
          </a:p>
        </p:txBody>
      </p:sp>
    </p:spTree>
    <p:extLst>
      <p:ext uri="{BB962C8B-B14F-4D97-AF65-F5344CB8AC3E}">
        <p14:creationId xmlns:p14="http://schemas.microsoft.com/office/powerpoint/2010/main" val="722644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56132FA-7B0F-47FE-A0A5-0F2C22389AA8}"/>
</file>

<file path=customXml/itemProps2.xml><?xml version="1.0" encoding="utf-8"?>
<ds:datastoreItem xmlns:ds="http://schemas.openxmlformats.org/officeDocument/2006/customXml" ds:itemID="{C7B54D6F-AF38-4917-B903-2927ECC151C2}"/>
</file>

<file path=customXml/itemProps3.xml><?xml version="1.0" encoding="utf-8"?>
<ds:datastoreItem xmlns:ds="http://schemas.openxmlformats.org/officeDocument/2006/customXml" ds:itemID="{B39F224A-4977-415F-8060-52BC36B56716}"/>
</file>

<file path=docProps/app.xml><?xml version="1.0" encoding="utf-8"?>
<Properties xmlns="http://schemas.openxmlformats.org/officeDocument/2006/extended-properties" xmlns:vt="http://schemas.openxmlformats.org/officeDocument/2006/docPropsVTypes">
  <TotalTime>3139</TotalTime>
  <Words>989</Words>
  <Application>Microsoft Office PowerPoint</Application>
  <PresentationFormat>On-screen Show (4:3)</PresentationFormat>
  <Paragraphs>106</Paragraphs>
  <Slides>16</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Century Gothic</vt:lpstr>
      <vt:lpstr>Comic Sans MS</vt:lpstr>
      <vt:lpstr>Wingdings</vt:lpstr>
      <vt:lpstr>Office Theme</vt:lpstr>
      <vt:lpstr>PowerPoint Presentation</vt:lpstr>
      <vt:lpstr>PowerPoint Presentation</vt:lpstr>
      <vt:lpstr>Learning Objectives:</vt:lpstr>
      <vt:lpstr>Using the information on the next two slides, create a poster informing pregnant women about the dangers of smoking and drinking during pregnancy</vt:lpstr>
      <vt:lpstr>PowerPoint Presentation</vt:lpstr>
      <vt:lpstr>PowerPoint Presentation</vt:lpstr>
      <vt:lpstr>Birth rate</vt:lpstr>
      <vt:lpstr>PowerPoint Presentation</vt:lpstr>
      <vt:lpstr>PowerPoint Presentation</vt:lpstr>
      <vt:lpstr>Before Birth – In the Womb</vt:lpstr>
      <vt:lpstr>PowerPoint Presentation</vt:lpstr>
      <vt:lpstr>PowerPoint Presentation</vt:lpstr>
      <vt:lpstr>Questions</vt:lpstr>
      <vt:lpstr>Questions</vt:lpstr>
      <vt:lpstr>Needs of a new-born</vt:lpstr>
      <vt:lpstr>Key word anagrams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E Penn</dc:creator>
  <cp:lastModifiedBy>J Sidhu</cp:lastModifiedBy>
  <cp:revision>15</cp:revision>
  <cp:lastPrinted>2017-05-15T06:59:19Z</cp:lastPrinted>
  <dcterms:created xsi:type="dcterms:W3CDTF">2014-06-27T09:54:47Z</dcterms:created>
  <dcterms:modified xsi:type="dcterms:W3CDTF">2020-09-23T11:45:10Z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