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9" r:id="rId5"/>
    <p:sldId id="261" r:id="rId6"/>
    <p:sldId id="278" r:id="rId7"/>
    <p:sldId id="262" r:id="rId8"/>
    <p:sldId id="260" r:id="rId9"/>
    <p:sldId id="264" r:id="rId10"/>
    <p:sldId id="273" r:id="rId11"/>
    <p:sldId id="269" r:id="rId12"/>
    <p:sldId id="270" r:id="rId13"/>
    <p:sldId id="265" r:id="rId14"/>
    <p:sldId id="271" r:id="rId15"/>
    <p:sldId id="272" r:id="rId16"/>
    <p:sldId id="277" r:id="rId17"/>
    <p:sldId id="276" r:id="rId18"/>
    <p:sldId id="274" r:id="rId19"/>
    <p:sldId id="26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8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756B48-01F0-49EB-9227-B016136C260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73A1EF-3BD7-4D10-9D81-F08C74C6E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30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759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8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18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063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176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8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00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463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43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864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481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FE26E-3B21-4036-B664-DF111F4E4AC3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93750-72E0-4049-B7A4-95686555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880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W2jRyQ3dz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W2jRyQ3dzo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Content: To describe the nature of the compounds formed when chlorine, 				bromine and iodine react with metals and  non-metals.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    To describe trends in physical and chemical properties in group 7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    To interpret displacement reactions in terms of reactivity.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Process: individual work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	   Practical work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Benefits: recognising trends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	    Following instructions carefully</a:t>
            </a:r>
          </a:p>
        </p:txBody>
      </p:sp>
    </p:spTree>
    <p:extLst>
      <p:ext uri="{BB962C8B-B14F-4D97-AF65-F5344CB8AC3E}">
        <p14:creationId xmlns:p14="http://schemas.microsoft.com/office/powerpoint/2010/main" val="444213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1246"/>
            <a:ext cx="10515600" cy="1325563"/>
          </a:xfrm>
        </p:spPr>
        <p:txBody>
          <a:bodyPr/>
          <a:lstStyle/>
          <a:p>
            <a:r>
              <a:rPr lang="en-GB" dirty="0"/>
              <a:t>Physical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18963" y="1769628"/>
            <a:ext cx="2400510" cy="3890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The boiling point increases down the group because the molecular mass increases (therefore there are stronger intermolecular forces of attraction)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549" y="896405"/>
            <a:ext cx="1090414" cy="460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1112430"/>
            <a:ext cx="5365774" cy="2085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293779"/>
            <a:ext cx="28194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04" y="3317592"/>
            <a:ext cx="28003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own Arrow 3"/>
          <p:cNvSpPr/>
          <p:nvPr/>
        </p:nvSpPr>
        <p:spPr>
          <a:xfrm>
            <a:off x="7708469" y="988243"/>
            <a:ext cx="720080" cy="442029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 rot="5400000">
            <a:off x="5692245" y="3304027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Boiling point?</a:t>
            </a:r>
          </a:p>
        </p:txBody>
      </p:sp>
      <p:sp>
        <p:nvSpPr>
          <p:cNvPr id="10" name="TextBox 9"/>
          <p:cNvSpPr txBox="1"/>
          <p:nvPr/>
        </p:nvSpPr>
        <p:spPr>
          <a:xfrm rot="5400000">
            <a:off x="6088289" y="2907983"/>
            <a:ext cx="3960440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Boiling point increases</a:t>
            </a:r>
          </a:p>
        </p:txBody>
      </p:sp>
      <p:sp>
        <p:nvSpPr>
          <p:cNvPr id="6" name="Oval 5"/>
          <p:cNvSpPr/>
          <p:nvPr/>
        </p:nvSpPr>
        <p:spPr>
          <a:xfrm>
            <a:off x="1847528" y="1472469"/>
            <a:ext cx="504056" cy="18213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>
            <a:cxnSpLocks/>
            <a:endCxn id="6" idx="0"/>
          </p:cNvCxnSpPr>
          <p:nvPr/>
        </p:nvCxnSpPr>
        <p:spPr>
          <a:xfrm>
            <a:off x="1055077" y="1174317"/>
            <a:ext cx="1044479" cy="2981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789263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Diatomic molecules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B454AC-E386-43BF-9034-544A9E6F3741}"/>
              </a:ext>
            </a:extLst>
          </p:cNvPr>
          <p:cNvSpPr txBox="1"/>
          <p:nvPr/>
        </p:nvSpPr>
        <p:spPr>
          <a:xfrm>
            <a:off x="505609" y="5322474"/>
            <a:ext cx="8455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/>
              <a:t>Copy the table into your book</a:t>
            </a:r>
          </a:p>
          <a:p>
            <a:pPr marL="342900" indent="-342900">
              <a:buAutoNum type="arabicPeriod"/>
            </a:pPr>
            <a:r>
              <a:rPr lang="en-GB" sz="2400" dirty="0"/>
              <a:t>Predict the </a:t>
            </a:r>
            <a:r>
              <a:rPr lang="en-GB" sz="2400" b="1" dirty="0"/>
              <a:t>state</a:t>
            </a:r>
            <a:r>
              <a:rPr lang="en-GB" sz="2400" dirty="0"/>
              <a:t> and </a:t>
            </a:r>
            <a:r>
              <a:rPr lang="en-GB" sz="2400" b="1" dirty="0"/>
              <a:t>colour</a:t>
            </a:r>
            <a:r>
              <a:rPr lang="en-GB" sz="2400" dirty="0"/>
              <a:t> of astatine (At</a:t>
            </a:r>
            <a:r>
              <a:rPr lang="en-GB" sz="2400" baseline="-25000" dirty="0"/>
              <a:t>2</a:t>
            </a:r>
            <a:r>
              <a:rPr lang="en-GB" sz="2400" dirty="0"/>
              <a:t>), give your reasons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4567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  <p:bldP spid="6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1246"/>
            <a:ext cx="10515600" cy="1325563"/>
          </a:xfrm>
        </p:spPr>
        <p:txBody>
          <a:bodyPr/>
          <a:lstStyle/>
          <a:p>
            <a:r>
              <a:rPr lang="en-GB" dirty="0"/>
              <a:t>Physical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18963" y="1769628"/>
            <a:ext cx="2400510" cy="3890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The boiling point increases down the group because the molecular mass increases (therefore there are stronger intermolecular forces of attraction)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549" y="896405"/>
            <a:ext cx="1090414" cy="460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1112430"/>
            <a:ext cx="5365774" cy="2085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293779"/>
            <a:ext cx="28194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04" y="3317592"/>
            <a:ext cx="28003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own Arrow 3"/>
          <p:cNvSpPr/>
          <p:nvPr/>
        </p:nvSpPr>
        <p:spPr>
          <a:xfrm>
            <a:off x="7708469" y="988243"/>
            <a:ext cx="720080" cy="442029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 rot="5400000">
            <a:off x="5692245" y="3304027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Boiling point?</a:t>
            </a:r>
          </a:p>
        </p:txBody>
      </p:sp>
      <p:sp>
        <p:nvSpPr>
          <p:cNvPr id="10" name="TextBox 9"/>
          <p:cNvSpPr txBox="1"/>
          <p:nvPr/>
        </p:nvSpPr>
        <p:spPr>
          <a:xfrm rot="5400000">
            <a:off x="6088289" y="2907983"/>
            <a:ext cx="3960440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Boiling point increases</a:t>
            </a:r>
          </a:p>
        </p:txBody>
      </p:sp>
      <p:sp>
        <p:nvSpPr>
          <p:cNvPr id="6" name="Oval 5"/>
          <p:cNvSpPr/>
          <p:nvPr/>
        </p:nvSpPr>
        <p:spPr>
          <a:xfrm>
            <a:off x="1847528" y="1472469"/>
            <a:ext cx="504056" cy="18213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>
            <a:cxnSpLocks/>
            <a:endCxn id="6" idx="0"/>
          </p:cNvCxnSpPr>
          <p:nvPr/>
        </p:nvCxnSpPr>
        <p:spPr>
          <a:xfrm>
            <a:off x="1055077" y="1174317"/>
            <a:ext cx="1044479" cy="2981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789263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Diatomic molecules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B454AC-E386-43BF-9034-544A9E6F3741}"/>
              </a:ext>
            </a:extLst>
          </p:cNvPr>
          <p:cNvSpPr txBox="1"/>
          <p:nvPr/>
        </p:nvSpPr>
        <p:spPr>
          <a:xfrm>
            <a:off x="505609" y="5322474"/>
            <a:ext cx="84555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/>
              <a:t>Copy the table into your book</a:t>
            </a:r>
          </a:p>
          <a:p>
            <a:pPr marL="342900" indent="-342900">
              <a:buAutoNum type="arabicPeriod"/>
            </a:pPr>
            <a:r>
              <a:rPr lang="en-GB" sz="2400" dirty="0"/>
              <a:t>Predict the </a:t>
            </a:r>
            <a:r>
              <a:rPr lang="en-GB" sz="2400" b="1" dirty="0"/>
              <a:t>state</a:t>
            </a:r>
            <a:r>
              <a:rPr lang="en-GB" sz="2400" dirty="0"/>
              <a:t> and </a:t>
            </a:r>
            <a:r>
              <a:rPr lang="en-GB" sz="2400" b="1" dirty="0"/>
              <a:t>colour</a:t>
            </a:r>
            <a:r>
              <a:rPr lang="en-GB" sz="2400" dirty="0"/>
              <a:t> of astatine (At</a:t>
            </a:r>
            <a:r>
              <a:rPr lang="en-GB" sz="2400" baseline="-25000" dirty="0"/>
              <a:t>2</a:t>
            </a:r>
            <a:r>
              <a:rPr lang="en-GB" sz="2400" dirty="0"/>
              <a:t>), give your reasons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State: solid (boiling point increases down the group)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Colour: black (colour gets darker down the group)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5179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  <p:bldP spid="6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7 Compounds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do group 7 elements bond with metals (e.g. group 1)?</a:t>
            </a:r>
          </a:p>
          <a:p>
            <a:r>
              <a:rPr lang="en-GB" dirty="0"/>
              <a:t>How do group 7 elements bond with non-metals (e.g. hydrogen)?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96" y="2821354"/>
            <a:ext cx="5758962" cy="43192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38" y="3609536"/>
            <a:ext cx="2717460" cy="27428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724" y="3361164"/>
            <a:ext cx="3230276" cy="32395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931985" y="4853354"/>
            <a:ext cx="4519246" cy="1879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695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7 Compounds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7217"/>
            <a:ext cx="10515600" cy="4351338"/>
          </a:xfrm>
        </p:spPr>
        <p:txBody>
          <a:bodyPr/>
          <a:lstStyle/>
          <a:p>
            <a:r>
              <a:rPr lang="en-GB" dirty="0"/>
              <a:t>Group 7 elements bond with metals </a:t>
            </a:r>
            <a:r>
              <a:rPr lang="en-GB" dirty="0">
                <a:solidFill>
                  <a:srgbClr val="FF0000"/>
                </a:solidFill>
              </a:rPr>
              <a:t>ionically </a:t>
            </a:r>
            <a:r>
              <a:rPr lang="en-GB" dirty="0"/>
              <a:t>(transfer electrons)</a:t>
            </a:r>
          </a:p>
          <a:p>
            <a:r>
              <a:rPr lang="en-GB" dirty="0"/>
              <a:t>Group 7 elements bond with non-metals </a:t>
            </a:r>
            <a:r>
              <a:rPr lang="en-GB" dirty="0">
                <a:solidFill>
                  <a:srgbClr val="FF0000"/>
                </a:solidFill>
              </a:rPr>
              <a:t>covalently</a:t>
            </a:r>
            <a:r>
              <a:rPr lang="en-GB" dirty="0"/>
              <a:t> (share electrons)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555" y="2527801"/>
            <a:ext cx="5088142" cy="3820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6" y="2417395"/>
            <a:ext cx="5758962" cy="431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77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Reactions with hydrogen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4293097"/>
            <a:ext cx="8219256" cy="183306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Look at the table above. Write a description of the </a:t>
            </a:r>
            <a:r>
              <a:rPr lang="en-GB" b="1" dirty="0">
                <a:solidFill>
                  <a:srgbClr val="FF0000"/>
                </a:solidFill>
              </a:rPr>
              <a:t>trend</a:t>
            </a:r>
            <a:r>
              <a:rPr lang="en-GB" dirty="0"/>
              <a:t> in reactivity for the halides.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9" y="1628801"/>
            <a:ext cx="7486867" cy="2482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795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Reactions with hydrogen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4293097"/>
            <a:ext cx="8219256" cy="183306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Look at the table above. Write a description of the </a:t>
            </a:r>
            <a:r>
              <a:rPr lang="en-GB" b="1" dirty="0">
                <a:solidFill>
                  <a:srgbClr val="FF0000"/>
                </a:solidFill>
              </a:rPr>
              <a:t>trend</a:t>
            </a:r>
            <a:r>
              <a:rPr lang="en-GB" dirty="0"/>
              <a:t> in reactivity for the halides.</a:t>
            </a:r>
          </a:p>
          <a:p>
            <a:r>
              <a:rPr lang="en-GB" dirty="0">
                <a:solidFill>
                  <a:srgbClr val="FF0000"/>
                </a:solidFill>
              </a:rPr>
              <a:t>The halogens become less reactive down the group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9" y="1628801"/>
            <a:ext cx="7486867" cy="2482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00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469A-E62D-4636-918A-BA46CCFDC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the following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41372F-4AB1-44F4-9215-4B51C22C2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9684"/>
            <a:ext cx="10515600" cy="4717279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https://www.youtube.com/watch?v=HW2jRyQ3dzo</a:t>
            </a:r>
            <a:endParaRPr lang="en-GB" dirty="0"/>
          </a:p>
          <a:p>
            <a:r>
              <a:rPr lang="en-GB" dirty="0"/>
              <a:t>Complete the following table for the colour changes you saw in the video (leave enough space to add the reaction that’s taking place!)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615B909-C96C-4D06-A102-49B17506F5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897659"/>
              </p:ext>
            </p:extLst>
          </p:nvPr>
        </p:nvGraphicFramePr>
        <p:xfrm>
          <a:off x="2188012" y="3311554"/>
          <a:ext cx="9116968" cy="311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9242">
                  <a:extLst>
                    <a:ext uri="{9D8B030D-6E8A-4147-A177-3AD203B41FA5}">
                      <a16:colId xmlns:a16="http://schemas.microsoft.com/office/drawing/2014/main" val="2475606305"/>
                    </a:ext>
                  </a:extLst>
                </a:gridCol>
                <a:gridCol w="2279242">
                  <a:extLst>
                    <a:ext uri="{9D8B030D-6E8A-4147-A177-3AD203B41FA5}">
                      <a16:colId xmlns:a16="http://schemas.microsoft.com/office/drawing/2014/main" val="3514424444"/>
                    </a:ext>
                  </a:extLst>
                </a:gridCol>
                <a:gridCol w="2279242">
                  <a:extLst>
                    <a:ext uri="{9D8B030D-6E8A-4147-A177-3AD203B41FA5}">
                      <a16:colId xmlns:a16="http://schemas.microsoft.com/office/drawing/2014/main" val="1415916608"/>
                    </a:ext>
                  </a:extLst>
                </a:gridCol>
                <a:gridCol w="2279242">
                  <a:extLst>
                    <a:ext uri="{9D8B030D-6E8A-4147-A177-3AD203B41FA5}">
                      <a16:colId xmlns:a16="http://schemas.microsoft.com/office/drawing/2014/main" val="553531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Potassium chloride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Potassium bromide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Potassium Iodide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936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Chlorine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506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Bromine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926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Potassium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536156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8117F07-5240-49DC-8067-90D7C289B585}"/>
              </a:ext>
            </a:extLst>
          </p:cNvPr>
          <p:cNvCxnSpPr>
            <a:cxnSpLocks/>
          </p:cNvCxnSpPr>
          <p:nvPr/>
        </p:nvCxnSpPr>
        <p:spPr>
          <a:xfrm flipV="1">
            <a:off x="1259863" y="3913338"/>
            <a:ext cx="879329" cy="1845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77D9AFA-977A-4E2C-A6F5-03AA70D12284}"/>
              </a:ext>
            </a:extLst>
          </p:cNvPr>
          <p:cNvSpPr txBox="1"/>
          <p:nvPr/>
        </p:nvSpPr>
        <p:spPr>
          <a:xfrm>
            <a:off x="344882" y="3682334"/>
            <a:ext cx="12080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Chlorine, bromine and iodine dissolved in water</a:t>
            </a:r>
          </a:p>
        </p:txBody>
      </p:sp>
    </p:spTree>
    <p:extLst>
      <p:ext uri="{BB962C8B-B14F-4D97-AF65-F5344CB8AC3E}">
        <p14:creationId xmlns:p14="http://schemas.microsoft.com/office/powerpoint/2010/main" val="483932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469A-E62D-4636-918A-BA46CCFDC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the following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41372F-4AB1-44F4-9215-4B51C22C2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9684"/>
            <a:ext cx="10515600" cy="4717279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https://www.youtube.com/watch?v=HW2jRyQ3dzo</a:t>
            </a:r>
            <a:endParaRPr lang="en-GB" dirty="0"/>
          </a:p>
          <a:p>
            <a:r>
              <a:rPr lang="en-GB" dirty="0"/>
              <a:t>Complete the following table for the colour changes you saw in the video (leave enough space to add the reaction that’s taking place!)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615B909-C96C-4D06-A102-49B17506F5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624835"/>
              </p:ext>
            </p:extLst>
          </p:nvPr>
        </p:nvGraphicFramePr>
        <p:xfrm>
          <a:off x="2188012" y="3311554"/>
          <a:ext cx="9116968" cy="311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9242">
                  <a:extLst>
                    <a:ext uri="{9D8B030D-6E8A-4147-A177-3AD203B41FA5}">
                      <a16:colId xmlns:a16="http://schemas.microsoft.com/office/drawing/2014/main" val="2475606305"/>
                    </a:ext>
                  </a:extLst>
                </a:gridCol>
                <a:gridCol w="2279242">
                  <a:extLst>
                    <a:ext uri="{9D8B030D-6E8A-4147-A177-3AD203B41FA5}">
                      <a16:colId xmlns:a16="http://schemas.microsoft.com/office/drawing/2014/main" val="3514424444"/>
                    </a:ext>
                  </a:extLst>
                </a:gridCol>
                <a:gridCol w="2279242">
                  <a:extLst>
                    <a:ext uri="{9D8B030D-6E8A-4147-A177-3AD203B41FA5}">
                      <a16:colId xmlns:a16="http://schemas.microsoft.com/office/drawing/2014/main" val="1415916608"/>
                    </a:ext>
                  </a:extLst>
                </a:gridCol>
                <a:gridCol w="2279242">
                  <a:extLst>
                    <a:ext uri="{9D8B030D-6E8A-4147-A177-3AD203B41FA5}">
                      <a16:colId xmlns:a16="http://schemas.microsoft.com/office/drawing/2014/main" val="553531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Potassium chloride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Potassium bromide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Potassium Iodide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936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Chlorine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change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Colourless to orange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Colourless to brown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506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Bromine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change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Colourless to brown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926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Potassium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change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change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536156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8117F07-5240-49DC-8067-90D7C289B585}"/>
              </a:ext>
            </a:extLst>
          </p:cNvPr>
          <p:cNvCxnSpPr>
            <a:cxnSpLocks/>
          </p:cNvCxnSpPr>
          <p:nvPr/>
        </p:nvCxnSpPr>
        <p:spPr>
          <a:xfrm flipV="1">
            <a:off x="1259863" y="3913338"/>
            <a:ext cx="879329" cy="1845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77D9AFA-977A-4E2C-A6F5-03AA70D12284}"/>
              </a:ext>
            </a:extLst>
          </p:cNvPr>
          <p:cNvSpPr txBox="1"/>
          <p:nvPr/>
        </p:nvSpPr>
        <p:spPr>
          <a:xfrm>
            <a:off x="344882" y="3682334"/>
            <a:ext cx="12080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Chlorine, bromine and iodine dissolved in water</a:t>
            </a:r>
          </a:p>
        </p:txBody>
      </p:sp>
    </p:spTree>
    <p:extLst>
      <p:ext uri="{BB962C8B-B14F-4D97-AF65-F5344CB8AC3E}">
        <p14:creationId xmlns:p14="http://schemas.microsoft.com/office/powerpoint/2010/main" val="2101034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Displacement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4" y="1523652"/>
            <a:ext cx="8010870" cy="449309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Potassium bromide + chlorine water (colourless </a:t>
            </a:r>
            <a:r>
              <a:rPr lang="en-GB" dirty="0">
                <a:sym typeface="Wingdings" panose="05000000000000000000" pitchFamily="2" charset="2"/>
              </a:rPr>
              <a:t> orange)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Chlorine displaces the less reactive bromide:</a:t>
            </a:r>
          </a:p>
          <a:p>
            <a:pPr marL="0" indent="0" algn="ctr">
              <a:buNone/>
            </a:pPr>
            <a:r>
              <a:rPr lang="en-GB" dirty="0"/>
              <a:t>2KBr(</a:t>
            </a:r>
            <a:r>
              <a:rPr lang="en-GB" dirty="0" err="1"/>
              <a:t>aq</a:t>
            </a:r>
            <a:r>
              <a:rPr lang="en-GB" dirty="0"/>
              <a:t>) + Cl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 </a:t>
            </a:r>
            <a:r>
              <a:rPr lang="en-GB" dirty="0">
                <a:sym typeface="Wingdings"/>
              </a:rPr>
              <a:t> 2KCl(</a:t>
            </a:r>
            <a:r>
              <a:rPr lang="en-GB" dirty="0" err="1">
                <a:sym typeface="Wingdings"/>
              </a:rPr>
              <a:t>aq</a:t>
            </a:r>
            <a:r>
              <a:rPr lang="en-GB" dirty="0">
                <a:sym typeface="Wingdings"/>
              </a:rPr>
              <a:t>) + Br</a:t>
            </a:r>
            <a:r>
              <a:rPr lang="en-GB" baseline="-25000" dirty="0">
                <a:sym typeface="Wingdings"/>
              </a:rPr>
              <a:t>2</a:t>
            </a:r>
            <a:r>
              <a:rPr lang="en-GB" dirty="0">
                <a:sym typeface="Wingdings"/>
              </a:rPr>
              <a:t>(</a:t>
            </a:r>
            <a:r>
              <a:rPr lang="en-GB" dirty="0" err="1">
                <a:sym typeface="Wingdings"/>
              </a:rPr>
              <a:t>aq</a:t>
            </a:r>
            <a:r>
              <a:rPr lang="en-GB" dirty="0">
                <a:sym typeface="Wingdings"/>
              </a:rPr>
              <a:t>)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344" y="1412776"/>
            <a:ext cx="1090414" cy="460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own Arrow 4"/>
          <p:cNvSpPr/>
          <p:nvPr/>
        </p:nvSpPr>
        <p:spPr>
          <a:xfrm>
            <a:off x="8472264" y="1504614"/>
            <a:ext cx="720080" cy="44202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 rot="5400000">
            <a:off x="5915980" y="424102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Reactivity decreases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035" y="3853312"/>
            <a:ext cx="4566415" cy="1775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07D164D-6416-40B3-A9DC-F764C4B1C0C1}"/>
              </a:ext>
            </a:extLst>
          </p:cNvPr>
          <p:cNvCxnSpPr>
            <a:cxnSpLocks/>
          </p:cNvCxnSpPr>
          <p:nvPr/>
        </p:nvCxnSpPr>
        <p:spPr>
          <a:xfrm flipH="1" flipV="1">
            <a:off x="6660860" y="3355164"/>
            <a:ext cx="444615" cy="797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6E4DFE1-5E56-4382-8852-664C056417D3}"/>
              </a:ext>
            </a:extLst>
          </p:cNvPr>
          <p:cNvSpPr txBox="1"/>
          <p:nvPr/>
        </p:nvSpPr>
        <p:spPr>
          <a:xfrm>
            <a:off x="6996824" y="4177717"/>
            <a:ext cx="1392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Orange bromine produced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3F13EC4-DEBB-40E3-B7A3-11B1C8867799}"/>
              </a:ext>
            </a:extLst>
          </p:cNvPr>
          <p:cNvCxnSpPr>
            <a:cxnSpLocks/>
          </p:cNvCxnSpPr>
          <p:nvPr/>
        </p:nvCxnSpPr>
        <p:spPr>
          <a:xfrm flipV="1">
            <a:off x="1308683" y="3280096"/>
            <a:ext cx="682408" cy="9815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42C2DE-4C0F-43B1-8A1D-5C0247623692}"/>
              </a:ext>
            </a:extLst>
          </p:cNvPr>
          <p:cNvSpPr txBox="1"/>
          <p:nvPr/>
        </p:nvSpPr>
        <p:spPr>
          <a:xfrm>
            <a:off x="862868" y="4177717"/>
            <a:ext cx="139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Colourless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BD93212-22DF-4DE4-A804-C686BDB6A818}"/>
              </a:ext>
            </a:extLst>
          </p:cNvPr>
          <p:cNvCxnSpPr>
            <a:cxnSpLocks/>
          </p:cNvCxnSpPr>
          <p:nvPr/>
        </p:nvCxnSpPr>
        <p:spPr>
          <a:xfrm flipV="1">
            <a:off x="1471207" y="3280096"/>
            <a:ext cx="1766943" cy="1010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65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>
            <a:extLst>
              <a:ext uri="{FF2B5EF4-FFF2-40B4-BE49-F238E27FC236}">
                <a16:creationId xmlns:a16="http://schemas.microsoft.com/office/drawing/2014/main" id="{E21A5EB9-A4CE-4F7A-ACBF-302D64B4D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019" y="3767976"/>
            <a:ext cx="4746925" cy="1775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Displacement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4" y="1523652"/>
            <a:ext cx="8010870" cy="449309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Potassium iodide + chlorine water (colourless </a:t>
            </a:r>
            <a:r>
              <a:rPr lang="en-GB" dirty="0">
                <a:sym typeface="Wingdings" panose="05000000000000000000" pitchFamily="2" charset="2"/>
              </a:rPr>
              <a:t> brown)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Chlorine displaces the less reactive iodide:</a:t>
            </a:r>
          </a:p>
          <a:p>
            <a:pPr marL="0" indent="0" algn="ctr">
              <a:buNone/>
            </a:pPr>
            <a:r>
              <a:rPr lang="en-GB" dirty="0"/>
              <a:t>2KI(</a:t>
            </a:r>
            <a:r>
              <a:rPr lang="en-GB" dirty="0" err="1"/>
              <a:t>aq</a:t>
            </a:r>
            <a:r>
              <a:rPr lang="en-GB" dirty="0"/>
              <a:t>) + Cl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 </a:t>
            </a:r>
            <a:r>
              <a:rPr lang="en-GB" dirty="0">
                <a:sym typeface="Wingdings"/>
              </a:rPr>
              <a:t> 2KCl(</a:t>
            </a:r>
            <a:r>
              <a:rPr lang="en-GB" dirty="0" err="1">
                <a:sym typeface="Wingdings"/>
              </a:rPr>
              <a:t>aq</a:t>
            </a:r>
            <a:r>
              <a:rPr lang="en-GB" dirty="0">
                <a:sym typeface="Wingdings"/>
              </a:rPr>
              <a:t>) + I</a:t>
            </a:r>
            <a:r>
              <a:rPr lang="en-GB" baseline="-25000" dirty="0">
                <a:sym typeface="Wingdings"/>
              </a:rPr>
              <a:t>2</a:t>
            </a:r>
            <a:r>
              <a:rPr lang="en-GB" dirty="0">
                <a:sym typeface="Wingdings"/>
              </a:rPr>
              <a:t>(</a:t>
            </a:r>
            <a:r>
              <a:rPr lang="en-GB" dirty="0" err="1">
                <a:sym typeface="Wingdings"/>
              </a:rPr>
              <a:t>aq</a:t>
            </a:r>
            <a:r>
              <a:rPr lang="en-GB" dirty="0">
                <a:sym typeface="Wingdings"/>
              </a:rPr>
              <a:t>)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344" y="1412776"/>
            <a:ext cx="1090414" cy="460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own Arrow 4"/>
          <p:cNvSpPr/>
          <p:nvPr/>
        </p:nvSpPr>
        <p:spPr>
          <a:xfrm>
            <a:off x="8472264" y="1504614"/>
            <a:ext cx="720080" cy="44202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 rot="5400000">
            <a:off x="5915980" y="424102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Reactivity decreases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07D164D-6416-40B3-A9DC-F764C4B1C0C1}"/>
              </a:ext>
            </a:extLst>
          </p:cNvPr>
          <p:cNvCxnSpPr>
            <a:cxnSpLocks/>
          </p:cNvCxnSpPr>
          <p:nvPr/>
        </p:nvCxnSpPr>
        <p:spPr>
          <a:xfrm flipH="1" flipV="1">
            <a:off x="6485486" y="3397109"/>
            <a:ext cx="619990" cy="797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6E4DFE1-5E56-4382-8852-664C056417D3}"/>
              </a:ext>
            </a:extLst>
          </p:cNvPr>
          <p:cNvSpPr txBox="1"/>
          <p:nvPr/>
        </p:nvSpPr>
        <p:spPr>
          <a:xfrm>
            <a:off x="6996824" y="4219662"/>
            <a:ext cx="1392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Brown iodine produced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3F13EC4-DEBB-40E3-B7A3-11B1C8867799}"/>
              </a:ext>
            </a:extLst>
          </p:cNvPr>
          <p:cNvCxnSpPr>
            <a:cxnSpLocks/>
          </p:cNvCxnSpPr>
          <p:nvPr/>
        </p:nvCxnSpPr>
        <p:spPr>
          <a:xfrm flipV="1">
            <a:off x="1308683" y="3305263"/>
            <a:ext cx="682408" cy="9815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42C2DE-4C0F-43B1-8A1D-5C0247623692}"/>
              </a:ext>
            </a:extLst>
          </p:cNvPr>
          <p:cNvSpPr txBox="1"/>
          <p:nvPr/>
        </p:nvSpPr>
        <p:spPr>
          <a:xfrm>
            <a:off x="862868" y="4202884"/>
            <a:ext cx="139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Colourless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BD93212-22DF-4DE4-A804-C686BDB6A818}"/>
              </a:ext>
            </a:extLst>
          </p:cNvPr>
          <p:cNvCxnSpPr>
            <a:cxnSpLocks/>
          </p:cNvCxnSpPr>
          <p:nvPr/>
        </p:nvCxnSpPr>
        <p:spPr>
          <a:xfrm flipV="1">
            <a:off x="1471207" y="3305263"/>
            <a:ext cx="1766943" cy="1010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905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>
            <a:extLst>
              <a:ext uri="{FF2B5EF4-FFF2-40B4-BE49-F238E27FC236}">
                <a16:creationId xmlns:a16="http://schemas.microsoft.com/office/drawing/2014/main" id="{E21A5EB9-A4CE-4F7A-ACBF-302D64B4D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019" y="3767976"/>
            <a:ext cx="4746925" cy="1775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Displacement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4" y="1523652"/>
            <a:ext cx="8010870" cy="449309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Potassium iodide + bromine water (colourless </a:t>
            </a:r>
            <a:r>
              <a:rPr lang="en-GB" dirty="0">
                <a:sym typeface="Wingdings" panose="05000000000000000000" pitchFamily="2" charset="2"/>
              </a:rPr>
              <a:t> orange)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Bromine displaces the less reactive iodide:</a:t>
            </a:r>
          </a:p>
          <a:p>
            <a:pPr marL="0" indent="0" algn="ctr">
              <a:buNone/>
            </a:pPr>
            <a:r>
              <a:rPr lang="en-GB" dirty="0"/>
              <a:t>2KI(</a:t>
            </a:r>
            <a:r>
              <a:rPr lang="en-GB" dirty="0" err="1"/>
              <a:t>aq</a:t>
            </a:r>
            <a:r>
              <a:rPr lang="en-GB" dirty="0"/>
              <a:t>) + Br</a:t>
            </a:r>
            <a:r>
              <a:rPr lang="en-GB" baseline="-25000" dirty="0"/>
              <a:t>2</a:t>
            </a:r>
            <a:r>
              <a:rPr lang="en-GB" dirty="0"/>
              <a:t>(</a:t>
            </a:r>
            <a:r>
              <a:rPr lang="en-GB" dirty="0" err="1"/>
              <a:t>aq</a:t>
            </a:r>
            <a:r>
              <a:rPr lang="en-GB" dirty="0"/>
              <a:t>) </a:t>
            </a:r>
            <a:r>
              <a:rPr lang="en-GB" dirty="0">
                <a:sym typeface="Wingdings"/>
              </a:rPr>
              <a:t> 2KCl(</a:t>
            </a:r>
            <a:r>
              <a:rPr lang="en-GB" dirty="0" err="1">
                <a:sym typeface="Wingdings"/>
              </a:rPr>
              <a:t>aq</a:t>
            </a:r>
            <a:r>
              <a:rPr lang="en-GB" dirty="0">
                <a:sym typeface="Wingdings"/>
              </a:rPr>
              <a:t>) + Br</a:t>
            </a:r>
            <a:r>
              <a:rPr lang="en-GB" baseline="-25000" dirty="0">
                <a:sym typeface="Wingdings"/>
              </a:rPr>
              <a:t>2</a:t>
            </a:r>
            <a:r>
              <a:rPr lang="en-GB" dirty="0">
                <a:sym typeface="Wingdings"/>
              </a:rPr>
              <a:t>(</a:t>
            </a:r>
            <a:r>
              <a:rPr lang="en-GB" dirty="0" err="1">
                <a:sym typeface="Wingdings"/>
              </a:rPr>
              <a:t>aq</a:t>
            </a:r>
            <a:r>
              <a:rPr lang="en-GB" dirty="0">
                <a:sym typeface="Wingdings"/>
              </a:rPr>
              <a:t>)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344" y="1412776"/>
            <a:ext cx="1090414" cy="460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own Arrow 4"/>
          <p:cNvSpPr/>
          <p:nvPr/>
        </p:nvSpPr>
        <p:spPr>
          <a:xfrm>
            <a:off x="8472264" y="1504614"/>
            <a:ext cx="720080" cy="44202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 rot="5400000">
            <a:off x="5915980" y="424102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Reactivity decreases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07D164D-6416-40B3-A9DC-F764C4B1C0C1}"/>
              </a:ext>
            </a:extLst>
          </p:cNvPr>
          <p:cNvCxnSpPr>
            <a:cxnSpLocks/>
          </p:cNvCxnSpPr>
          <p:nvPr/>
        </p:nvCxnSpPr>
        <p:spPr>
          <a:xfrm flipH="1" flipV="1">
            <a:off x="6485486" y="3413887"/>
            <a:ext cx="619990" cy="797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6E4DFE1-5E56-4382-8852-664C056417D3}"/>
              </a:ext>
            </a:extLst>
          </p:cNvPr>
          <p:cNvSpPr txBox="1"/>
          <p:nvPr/>
        </p:nvSpPr>
        <p:spPr>
          <a:xfrm>
            <a:off x="6996824" y="4236440"/>
            <a:ext cx="1392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Orange bromine produced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3F13EC4-DEBB-40E3-B7A3-11B1C8867799}"/>
              </a:ext>
            </a:extLst>
          </p:cNvPr>
          <p:cNvCxnSpPr>
            <a:cxnSpLocks/>
          </p:cNvCxnSpPr>
          <p:nvPr/>
        </p:nvCxnSpPr>
        <p:spPr>
          <a:xfrm flipV="1">
            <a:off x="1308683" y="3322041"/>
            <a:ext cx="682408" cy="9815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42C2DE-4C0F-43B1-8A1D-5C0247623692}"/>
              </a:ext>
            </a:extLst>
          </p:cNvPr>
          <p:cNvSpPr txBox="1"/>
          <p:nvPr/>
        </p:nvSpPr>
        <p:spPr>
          <a:xfrm>
            <a:off x="862868" y="4219662"/>
            <a:ext cx="139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Colourless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BD93212-22DF-4DE4-A804-C686BDB6A818}"/>
              </a:ext>
            </a:extLst>
          </p:cNvPr>
          <p:cNvCxnSpPr>
            <a:cxnSpLocks/>
          </p:cNvCxnSpPr>
          <p:nvPr/>
        </p:nvCxnSpPr>
        <p:spPr>
          <a:xfrm flipV="1">
            <a:off x="1471207" y="3322041"/>
            <a:ext cx="1766943" cy="1010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83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alence and Crystal structure : SOLID-STATE DEVICE THEORY">
            <a:extLst>
              <a:ext uri="{FF2B5EF4-FFF2-40B4-BE49-F238E27FC236}">
                <a16:creationId xmlns:a16="http://schemas.microsoft.com/office/drawing/2014/main" id="{89A5EA25-B0FE-4C55-9536-14B38DF83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387" y="398363"/>
            <a:ext cx="5506854" cy="174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852" y="376518"/>
            <a:ext cx="11155680" cy="58173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What do you notice about the electron structures of the group 7 elements (halogens)?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514350" indent="-514350">
              <a:buFont typeface="Arial" pitchFamily="34" charset="0"/>
              <a:buAutoNum type="arabicPeriod"/>
            </a:pPr>
            <a:r>
              <a:rPr lang="en-GB" sz="2000" dirty="0"/>
              <a:t>What is the trend in reactivity for group 1? 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n-GB" sz="2000" dirty="0"/>
              <a:t>What is happening in this reaction in terms of electrons? </a:t>
            </a:r>
          </a:p>
          <a:p>
            <a:pPr marL="514350" indent="-514350">
              <a:buAutoNum type="arabicPeriod"/>
            </a:pPr>
            <a:r>
              <a:rPr lang="en-GB" sz="2000" dirty="0"/>
              <a:t>How can this relate to the trend in reactivity? (Hint: think back to group 1 metals)</a:t>
            </a:r>
          </a:p>
          <a:p>
            <a:pPr marL="514350" indent="-514350">
              <a:buAutoNum type="arabicPeriod"/>
            </a:pPr>
            <a:r>
              <a:rPr lang="en-GB" sz="2000" b="1" dirty="0"/>
              <a:t>CHALLENGE: </a:t>
            </a:r>
            <a:r>
              <a:rPr lang="en-GB" sz="2000" dirty="0"/>
              <a:t>Compare the trend in reactivity of group 7 to group 1? Why do </a:t>
            </a:r>
            <a:r>
              <a:rPr lang="en-GB" sz="2000" b="1" dirty="0"/>
              <a:t>group 1 metals </a:t>
            </a:r>
            <a:r>
              <a:rPr lang="en-GB" sz="2000" dirty="0"/>
              <a:t>get </a:t>
            </a:r>
            <a:r>
              <a:rPr lang="en-GB" sz="2000" b="1" dirty="0"/>
              <a:t>more reactive </a:t>
            </a:r>
            <a:r>
              <a:rPr lang="en-GB" sz="2000" dirty="0"/>
              <a:t>down the group but </a:t>
            </a:r>
            <a:r>
              <a:rPr lang="en-GB" sz="2000" b="1" dirty="0"/>
              <a:t>group 7 elements </a:t>
            </a:r>
            <a:r>
              <a:rPr lang="en-GB" sz="2000" dirty="0"/>
              <a:t>get </a:t>
            </a:r>
            <a:r>
              <a:rPr lang="en-GB" sz="2000" b="1" dirty="0"/>
              <a:t>less reactive </a:t>
            </a:r>
            <a:r>
              <a:rPr lang="en-GB" sz="2000" dirty="0"/>
              <a:t>down the group?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6332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alence and Crystal structure : SOLID-STATE DEVICE THEORY">
            <a:extLst>
              <a:ext uri="{FF2B5EF4-FFF2-40B4-BE49-F238E27FC236}">
                <a16:creationId xmlns:a16="http://schemas.microsoft.com/office/drawing/2014/main" id="{89A5EA25-B0FE-4C55-9536-14B38DF83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387" y="398363"/>
            <a:ext cx="5506854" cy="174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852" y="376518"/>
            <a:ext cx="11155680" cy="58173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What do you notice about the electron structures of the group 7 elements (halogens)?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514350" indent="-514350">
              <a:buFont typeface="Arial" pitchFamily="34" charset="0"/>
              <a:buAutoNum type="arabicPeriod"/>
            </a:pPr>
            <a:r>
              <a:rPr lang="en-GB" sz="2000" dirty="0"/>
              <a:t>What is the trend in reactivity for group 1? </a:t>
            </a:r>
            <a:r>
              <a:rPr lang="en-GB" sz="2000" dirty="0">
                <a:solidFill>
                  <a:srgbClr val="FF0000"/>
                </a:solidFill>
              </a:rPr>
              <a:t>Group 7 elements become less reactive down the group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n-GB" sz="2000" dirty="0"/>
              <a:t>What is happening in this reaction in terms of electrons? </a:t>
            </a:r>
            <a:r>
              <a:rPr lang="en-GB" sz="2000" dirty="0">
                <a:solidFill>
                  <a:srgbClr val="FF0000"/>
                </a:solidFill>
              </a:rPr>
              <a:t>The group 7 elements are </a:t>
            </a:r>
            <a:r>
              <a:rPr lang="en-GB" sz="2000" b="1" dirty="0">
                <a:solidFill>
                  <a:srgbClr val="FF0000"/>
                </a:solidFill>
              </a:rPr>
              <a:t>gaining electrons </a:t>
            </a:r>
            <a:endParaRPr lang="en-GB" sz="2000" dirty="0"/>
          </a:p>
          <a:p>
            <a:pPr marL="514350" indent="-514350">
              <a:buAutoNum type="arabicPeriod"/>
            </a:pPr>
            <a:r>
              <a:rPr lang="en-GB" sz="2000" dirty="0"/>
              <a:t>How can this relate to the trend in reactivity? (Hint: think back to group 1 metals)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Down the group the </a:t>
            </a:r>
            <a:r>
              <a:rPr lang="en-GB" sz="2000" b="1" dirty="0">
                <a:solidFill>
                  <a:srgbClr val="FF0000"/>
                </a:solidFill>
              </a:rPr>
              <a:t>number of shells increases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So the </a:t>
            </a:r>
            <a:r>
              <a:rPr lang="en-GB" sz="2000" b="1" dirty="0">
                <a:solidFill>
                  <a:srgbClr val="FF0000"/>
                </a:solidFill>
              </a:rPr>
              <a:t>outer shell </a:t>
            </a:r>
            <a:r>
              <a:rPr lang="en-GB" sz="2000" dirty="0">
                <a:solidFill>
                  <a:srgbClr val="FF0000"/>
                </a:solidFill>
              </a:rPr>
              <a:t>becomes </a:t>
            </a:r>
            <a:r>
              <a:rPr lang="en-GB" sz="2000" b="1" dirty="0">
                <a:solidFill>
                  <a:srgbClr val="FF0000"/>
                </a:solidFill>
              </a:rPr>
              <a:t>farther away </a:t>
            </a:r>
            <a:r>
              <a:rPr lang="en-GB" sz="2000" dirty="0">
                <a:solidFill>
                  <a:srgbClr val="FF0000"/>
                </a:solidFill>
              </a:rPr>
              <a:t>from the nucleus, there is </a:t>
            </a:r>
            <a:r>
              <a:rPr lang="en-GB" sz="2000" b="1" dirty="0">
                <a:solidFill>
                  <a:srgbClr val="FF0000"/>
                </a:solidFill>
              </a:rPr>
              <a:t>more shielding</a:t>
            </a:r>
            <a:r>
              <a:rPr lang="en-GB" sz="2000" dirty="0">
                <a:solidFill>
                  <a:srgbClr val="FF0000"/>
                </a:solidFill>
              </a:rPr>
              <a:t> and there is </a:t>
            </a:r>
            <a:r>
              <a:rPr lang="en-GB" sz="2000" b="1" dirty="0">
                <a:solidFill>
                  <a:srgbClr val="FF0000"/>
                </a:solidFill>
              </a:rPr>
              <a:t>less attractive force on an incoming electron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Therefore</a:t>
            </a:r>
            <a:r>
              <a:rPr lang="en-GB" sz="2000" b="1" dirty="0">
                <a:solidFill>
                  <a:srgbClr val="FF0000"/>
                </a:solidFill>
              </a:rPr>
              <a:t> </a:t>
            </a:r>
            <a:r>
              <a:rPr lang="en-GB" sz="2000" dirty="0">
                <a:solidFill>
                  <a:srgbClr val="FF0000"/>
                </a:solidFill>
              </a:rPr>
              <a:t>the </a:t>
            </a:r>
            <a:r>
              <a:rPr lang="en-GB" sz="2000" b="1" dirty="0">
                <a:solidFill>
                  <a:srgbClr val="FF0000"/>
                </a:solidFill>
              </a:rPr>
              <a:t>reactivity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b="1" dirty="0">
                <a:solidFill>
                  <a:srgbClr val="FF0000"/>
                </a:solidFill>
              </a:rPr>
              <a:t>decreases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endParaRPr lang="en-GB" sz="2000" dirty="0"/>
          </a:p>
          <a:p>
            <a:pPr marL="514350" indent="-514350">
              <a:buAutoNum type="arabicPeriod"/>
            </a:pPr>
            <a:r>
              <a:rPr lang="en-GB" sz="2000" b="1" dirty="0"/>
              <a:t>CHALLENGE: </a:t>
            </a:r>
            <a:r>
              <a:rPr lang="en-GB" sz="2000" dirty="0"/>
              <a:t>Compare the trend in reactivity of group 7 to group 1? Why do </a:t>
            </a:r>
            <a:r>
              <a:rPr lang="en-GB" sz="2000" b="1" dirty="0"/>
              <a:t>group 1 metals </a:t>
            </a:r>
            <a:r>
              <a:rPr lang="en-GB" sz="2000" dirty="0"/>
              <a:t>get </a:t>
            </a:r>
            <a:r>
              <a:rPr lang="en-GB" sz="2000" b="1" dirty="0"/>
              <a:t>more reactive </a:t>
            </a:r>
            <a:r>
              <a:rPr lang="en-GB" sz="2000" dirty="0"/>
              <a:t>down the group but </a:t>
            </a:r>
            <a:r>
              <a:rPr lang="en-GB" sz="2000" b="1" dirty="0"/>
              <a:t>group 7 elements </a:t>
            </a:r>
            <a:r>
              <a:rPr lang="en-GB" sz="2000" dirty="0"/>
              <a:t>get </a:t>
            </a:r>
            <a:r>
              <a:rPr lang="en-GB" sz="2000" b="1" dirty="0"/>
              <a:t>less reactive </a:t>
            </a:r>
            <a:r>
              <a:rPr lang="en-GB" sz="2000" dirty="0"/>
              <a:t>down the group?</a:t>
            </a:r>
            <a:endParaRPr lang="en-GB" sz="2000" dirty="0">
              <a:solidFill>
                <a:srgbClr val="FF000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Even though for both groups the number of shells increases, so the amount of shielding increases and the outer shell of electrons is farther away from </a:t>
            </a:r>
            <a:r>
              <a:rPr lang="en-GB" sz="2000">
                <a:solidFill>
                  <a:srgbClr val="FF0000"/>
                </a:solidFill>
              </a:rPr>
              <a:t>the nucleus and </a:t>
            </a:r>
            <a:r>
              <a:rPr lang="en-GB" sz="2000" dirty="0">
                <a:solidFill>
                  <a:srgbClr val="FF0000"/>
                </a:solidFill>
              </a:rPr>
              <a:t>therefore feels less attraction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Group 1 metals lose electrons when they react, which becomes easier to do when the attraction is lower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Group 7 elements gain electrons when they react, which becomes harder to do when the attraction is lower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35624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977" y="1922341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188" y="0"/>
            <a:ext cx="7049966" cy="49139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041" y="4281487"/>
            <a:ext cx="276225" cy="352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188" y="5143133"/>
            <a:ext cx="4391225" cy="8092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099" y="5521751"/>
            <a:ext cx="27622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964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977" y="1922341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188" y="0"/>
            <a:ext cx="7049966" cy="49139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041" y="4281487"/>
            <a:ext cx="276225" cy="352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188" y="5143133"/>
            <a:ext cx="4391225" cy="8092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099" y="5521751"/>
            <a:ext cx="276225" cy="3524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3266" y="1344319"/>
            <a:ext cx="6600470" cy="14229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3777" y="5014533"/>
            <a:ext cx="6294015" cy="111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182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F0EA7FF-2EBA-4621-A2B3-B6C78F205DAA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f513355b-a9cf-41c1-ad84-cdbe52169224"/>
    <ds:schemaRef ds:uri="http://schemas.microsoft.com/office/infopath/2007/PartnerControls"/>
    <ds:schemaRef ds:uri="http://schemas.openxmlformats.org/package/2006/metadata/core-properties"/>
    <ds:schemaRef ds:uri="b547754c-74b2-4d91-982e-55751234f08d"/>
  </ds:schemaRefs>
</ds:datastoreItem>
</file>

<file path=customXml/itemProps2.xml><?xml version="1.0" encoding="utf-8"?>
<ds:datastoreItem xmlns:ds="http://schemas.openxmlformats.org/officeDocument/2006/customXml" ds:itemID="{8CD3BC23-CBF8-41C8-A8AF-BA12790D76EB}"/>
</file>

<file path=customXml/itemProps3.xml><?xml version="1.0" encoding="utf-8"?>
<ds:datastoreItem xmlns:ds="http://schemas.openxmlformats.org/officeDocument/2006/customXml" ds:itemID="{B55FB296-30A2-46B2-B858-55D0D66FCA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890</Words>
  <Application>Microsoft Office PowerPoint</Application>
  <PresentationFormat>Widescreen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Group 7</vt:lpstr>
      <vt:lpstr>Physical Properties</vt:lpstr>
      <vt:lpstr>Physical Properties</vt:lpstr>
      <vt:lpstr>Group 7 Compounds</vt:lpstr>
      <vt:lpstr>Group 7 Compounds</vt:lpstr>
      <vt:lpstr>Reactions with hydrogen</vt:lpstr>
      <vt:lpstr>Reactions with hydrogen</vt:lpstr>
      <vt:lpstr>Watch the following video</vt:lpstr>
      <vt:lpstr>Watch the following video</vt:lpstr>
      <vt:lpstr>Displacement Reactions</vt:lpstr>
      <vt:lpstr>Displacement Reactions</vt:lpstr>
      <vt:lpstr>Displacement Reactions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Question!</dc:title>
  <dc:creator>Jody Claridge</dc:creator>
  <cp:lastModifiedBy>H Parrott</cp:lastModifiedBy>
  <cp:revision>14</cp:revision>
  <dcterms:created xsi:type="dcterms:W3CDTF">2017-05-29T09:14:51Z</dcterms:created>
  <dcterms:modified xsi:type="dcterms:W3CDTF">2020-10-18T11:36:22Z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239200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