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73" r:id="rId6"/>
    <p:sldId id="274" r:id="rId7"/>
    <p:sldId id="275" r:id="rId8"/>
    <p:sldId id="276" r:id="rId9"/>
    <p:sldId id="277" r:id="rId10"/>
    <p:sldId id="278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8BDC01-1810-FCB7-E16E-7B60E0D62AFA}" v="225" dt="2020-09-15T08:50:03.474"/>
    <p1510:client id="{8B44D081-07C0-3EBB-2A8C-7C780AB5971D}" v="16" dt="2020-09-18T09:44:50.1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663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84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16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49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65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5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71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33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76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519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042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AD7B352-308D-48EF-BF4E-A2403BB9AB7F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74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5EF7F-A52D-4149-AA3F-B96C3C4BA48E}" type="datetimeFigureOut">
              <a:rPr lang="en-GB" smtClean="0"/>
              <a:t>21/09/2020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CE8A5-8858-4BFC-A4C6-101A0BD0F6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4F41A-6B77-4BDC-A535-636512459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-658020"/>
            <a:ext cx="7886700" cy="2852737"/>
          </a:xfrm>
        </p:spPr>
        <p:txBody>
          <a:bodyPr/>
          <a:lstStyle/>
          <a:p>
            <a:pPr algn="ctr"/>
            <a:r>
              <a:rPr lang="en-GB" dirty="0"/>
              <a:t>Year 7 Food and Nutrition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C1734F5-5238-4601-9C3D-6C3E41973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5081777"/>
            <a:ext cx="7886700" cy="1500187"/>
          </a:xfrm>
        </p:spPr>
        <p:txBody>
          <a:bodyPr>
            <a:normAutofit/>
          </a:bodyPr>
          <a:lstStyle/>
          <a:p>
            <a:pPr algn="ctr"/>
            <a:r>
              <a:rPr lang="en-GB" sz="3600" dirty="0"/>
              <a:t>Pizza Project</a:t>
            </a:r>
          </a:p>
          <a:p>
            <a:pPr algn="ctr"/>
            <a:r>
              <a:rPr lang="en-GB" sz="3600" dirty="0"/>
              <a:t>Food Safety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9837EA6E-5A95-4DA8-B37A-7F24F0490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4" t="12796" r="4391"/>
          <a:stretch>
            <a:fillRect/>
          </a:stretch>
        </p:blipFill>
        <p:spPr bwMode="auto">
          <a:xfrm>
            <a:off x="3051351" y="2687030"/>
            <a:ext cx="3041298" cy="1976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31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>
            <a:extLst>
              <a:ext uri="{FF2B5EF4-FFF2-40B4-BE49-F238E27FC236}">
                <a16:creationId xmlns:a16="http://schemas.microsoft.com/office/drawing/2014/main" id="{9D340985-0687-41D0-A218-39A6690F9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Fridge vs Freezer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0A5BFA6-A9B4-41C4-9A71-B976999DCC3B}"/>
              </a:ext>
            </a:extLst>
          </p:cNvPr>
          <p:cNvSpPr/>
          <p:nvPr/>
        </p:nvSpPr>
        <p:spPr>
          <a:xfrm>
            <a:off x="4732338" y="1497013"/>
            <a:ext cx="3524250" cy="901700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be covered or stored in containers to prevent cross-contamination.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B40741-E28A-446D-BA74-14FB118C1410}"/>
              </a:ext>
            </a:extLst>
          </p:cNvPr>
          <p:cNvSpPr/>
          <p:nvPr/>
        </p:nvSpPr>
        <p:spPr>
          <a:xfrm>
            <a:off x="896938" y="1511300"/>
            <a:ext cx="3524250" cy="703263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Ideal for chilling foods – especially high risk ones.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4DA2ADE-D73A-4198-A48A-CFECF7D80770}"/>
              </a:ext>
            </a:extLst>
          </p:cNvPr>
          <p:cNvSpPr/>
          <p:nvPr/>
        </p:nvSpPr>
        <p:spPr>
          <a:xfrm>
            <a:off x="4732338" y="3473450"/>
            <a:ext cx="3524250" cy="474663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Should be kept between 0°C and 5°C.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45CDE50-F125-4DBF-9368-992C3E9640D5}"/>
              </a:ext>
            </a:extLst>
          </p:cNvPr>
          <p:cNvSpPr/>
          <p:nvPr/>
        </p:nvSpPr>
        <p:spPr>
          <a:xfrm>
            <a:off x="4732338" y="4938713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Raw food should be stored on the bottom shelf.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3DAEE11-1445-48F4-96D8-E0E04FC947D4}"/>
              </a:ext>
            </a:extLst>
          </p:cNvPr>
          <p:cNvSpPr/>
          <p:nvPr/>
        </p:nvSpPr>
        <p:spPr>
          <a:xfrm>
            <a:off x="896938" y="3159125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Don’t let blood and juices of raw meat drip onto other food.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F53CD04-A1DF-418C-9E44-382EF0C0DBD7}"/>
              </a:ext>
            </a:extLst>
          </p:cNvPr>
          <p:cNvSpPr/>
          <p:nvPr/>
        </p:nvSpPr>
        <p:spPr>
          <a:xfrm>
            <a:off x="896938" y="4040188"/>
            <a:ext cx="3524250" cy="703262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Greatly extends the shelf life of food products.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8AB8909-1A23-4710-BB3F-0411FDC3E1D3}"/>
              </a:ext>
            </a:extLst>
          </p:cNvPr>
          <p:cNvSpPr/>
          <p:nvPr/>
        </p:nvSpPr>
        <p:spPr>
          <a:xfrm>
            <a:off x="4732338" y="2579688"/>
            <a:ext cx="3524250" cy="719137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Temperature should be set at around -18°C.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0675D44-15B1-48D2-BC24-D07BB286E106}"/>
              </a:ext>
            </a:extLst>
          </p:cNvPr>
          <p:cNvSpPr/>
          <p:nvPr/>
        </p:nvSpPr>
        <p:spPr>
          <a:xfrm>
            <a:off x="4732338" y="4122738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be defrosted thoroughly before cooking.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F3C0E38-04AB-4849-A04F-46169FE86007}"/>
              </a:ext>
            </a:extLst>
          </p:cNvPr>
          <p:cNvSpPr/>
          <p:nvPr/>
        </p:nvSpPr>
        <p:spPr>
          <a:xfrm>
            <a:off x="896938" y="4938713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have clear labels with the date on.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8E75CF7-7572-40E9-B68E-2F00A0DF11B8}"/>
              </a:ext>
            </a:extLst>
          </p:cNvPr>
          <p:cNvSpPr/>
          <p:nvPr/>
        </p:nvSpPr>
        <p:spPr>
          <a:xfrm>
            <a:off x="896938" y="2457450"/>
            <a:ext cx="3524250" cy="47307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Bacteria remain dormant.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EBCD8E-F1EB-4109-B389-287DA7C84CAC}"/>
              </a:ext>
            </a:extLst>
          </p:cNvPr>
          <p:cNvSpPr txBox="1"/>
          <p:nvPr/>
        </p:nvSpPr>
        <p:spPr>
          <a:xfrm>
            <a:off x="79520" y="130860"/>
            <a:ext cx="8925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TASK</a:t>
            </a:r>
            <a:r>
              <a:rPr lang="en-GB" dirty="0"/>
              <a:t>: In your booklets, pick 2 colours – add these to your key, and colour code the statements for either the fridge or freezer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>
            <a:extLst>
              <a:ext uri="{FF2B5EF4-FFF2-40B4-BE49-F238E27FC236}">
                <a16:creationId xmlns:a16="http://schemas.microsoft.com/office/drawing/2014/main" id="{5CCF6AA1-1E7C-41A5-9512-803F34150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Fridge vs Freezer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792C9CA-0AF3-4CC4-831C-C9A0CF50AC64}"/>
              </a:ext>
            </a:extLst>
          </p:cNvPr>
          <p:cNvSpPr/>
          <p:nvPr/>
        </p:nvSpPr>
        <p:spPr>
          <a:xfrm>
            <a:off x="838200" y="1316038"/>
            <a:ext cx="3524250" cy="444500"/>
          </a:xfrm>
          <a:prstGeom prst="rect">
            <a:avLst/>
          </a:prstGeom>
          <a:solidFill>
            <a:srgbClr val="C7487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Fridge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87A50C-35FE-4E8D-9133-A79490F555F7}"/>
              </a:ext>
            </a:extLst>
          </p:cNvPr>
          <p:cNvSpPr/>
          <p:nvPr/>
        </p:nvSpPr>
        <p:spPr>
          <a:xfrm>
            <a:off x="4775200" y="1316038"/>
            <a:ext cx="3522663" cy="444500"/>
          </a:xfrm>
          <a:prstGeom prst="rect">
            <a:avLst/>
          </a:prstGeom>
          <a:solidFill>
            <a:srgbClr val="C7487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Freezer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052745-95BE-444E-B8AC-6989FBE78681}"/>
              </a:ext>
            </a:extLst>
          </p:cNvPr>
          <p:cNvSpPr/>
          <p:nvPr/>
        </p:nvSpPr>
        <p:spPr>
          <a:xfrm>
            <a:off x="838200" y="3433763"/>
            <a:ext cx="3524250" cy="901700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be covered or stored in containers to prevent cross-contamination.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C7180D6-C7A3-4525-8F8D-80EC781B9795}"/>
              </a:ext>
            </a:extLst>
          </p:cNvPr>
          <p:cNvSpPr/>
          <p:nvPr/>
        </p:nvSpPr>
        <p:spPr>
          <a:xfrm>
            <a:off x="838200" y="1914525"/>
            <a:ext cx="3524250" cy="703263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Ideal for chilling foods – especially high risk ones.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F271272-918A-4762-B0A8-BB3C7A655402}"/>
              </a:ext>
            </a:extLst>
          </p:cNvPr>
          <p:cNvSpPr/>
          <p:nvPr/>
        </p:nvSpPr>
        <p:spPr>
          <a:xfrm>
            <a:off x="838200" y="2787650"/>
            <a:ext cx="3524250" cy="474663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Should be kept between 0°C and 5°C.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C03CF8-502B-40EA-B81D-CB9C7E2F33F3}"/>
              </a:ext>
            </a:extLst>
          </p:cNvPr>
          <p:cNvSpPr/>
          <p:nvPr/>
        </p:nvSpPr>
        <p:spPr>
          <a:xfrm>
            <a:off x="838200" y="5321300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Raw food should be stored on the bottom shelf.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75A04E9-5343-4EB4-BE81-EC2F3BDBDB9E}"/>
              </a:ext>
            </a:extLst>
          </p:cNvPr>
          <p:cNvSpPr/>
          <p:nvPr/>
        </p:nvSpPr>
        <p:spPr>
          <a:xfrm>
            <a:off x="838200" y="4506913"/>
            <a:ext cx="3524250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Don’t let blood and juices of raw meat drip onto other food.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CD43E2-E7C7-4C70-97E0-62589DD1F761}"/>
              </a:ext>
            </a:extLst>
          </p:cNvPr>
          <p:cNvSpPr/>
          <p:nvPr/>
        </p:nvSpPr>
        <p:spPr>
          <a:xfrm>
            <a:off x="4775200" y="1914525"/>
            <a:ext cx="3522663" cy="703263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Greatly extends the shelf life of food products.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2D1F866-A003-47C1-8D5E-60A58D8C3ABB}"/>
              </a:ext>
            </a:extLst>
          </p:cNvPr>
          <p:cNvSpPr/>
          <p:nvPr/>
        </p:nvSpPr>
        <p:spPr>
          <a:xfrm>
            <a:off x="4775200" y="2843213"/>
            <a:ext cx="3522663" cy="717550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Temperature should be set at around -18°C.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9B1CAA0-B3F2-401F-A2BE-E89C6915DF44}"/>
              </a:ext>
            </a:extLst>
          </p:cNvPr>
          <p:cNvSpPr/>
          <p:nvPr/>
        </p:nvSpPr>
        <p:spPr>
          <a:xfrm>
            <a:off x="4775200" y="4635500"/>
            <a:ext cx="3522663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be defrosted thoroughly before cooking.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5FF79D9-CE73-403B-8DDE-FFAD8316BED1}"/>
              </a:ext>
            </a:extLst>
          </p:cNvPr>
          <p:cNvSpPr/>
          <p:nvPr/>
        </p:nvSpPr>
        <p:spPr>
          <a:xfrm>
            <a:off x="4775200" y="3767138"/>
            <a:ext cx="3522663" cy="6445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Food should have clear labels with the date on.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ED689BD-3328-4A13-8182-303D71E56DF3}"/>
              </a:ext>
            </a:extLst>
          </p:cNvPr>
          <p:cNvSpPr/>
          <p:nvPr/>
        </p:nvSpPr>
        <p:spPr>
          <a:xfrm>
            <a:off x="4775200" y="5492750"/>
            <a:ext cx="3522663" cy="47307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Bacteria remain dormant.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id="{BEDDE536-0437-4D0C-8331-342833E87D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Where in the Fridge?</a:t>
            </a:r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DF6A7B97-3D9B-4C39-8481-98C674BAE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0" y="1252538"/>
            <a:ext cx="7793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/>
              <a:t>Which part of the fridge would the following items be stored?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0D719-98C7-49B8-9A8F-F7263BD244F3}"/>
              </a:ext>
            </a:extLst>
          </p:cNvPr>
          <p:cNvSpPr/>
          <p:nvPr/>
        </p:nvSpPr>
        <p:spPr>
          <a:xfrm>
            <a:off x="2163763" y="2252663"/>
            <a:ext cx="1631950" cy="3121025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raw chicken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milk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tomatoes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fruit juice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yoghurt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lettuce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apples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cooked meats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dips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sauces</a:t>
            </a:r>
          </a:p>
          <a:p>
            <a:pPr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ready meals</a:t>
            </a:r>
            <a:endParaRPr lang="en-GB" dirty="0">
              <a:solidFill>
                <a:schemeClr val="tx1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317" name="Group 11">
            <a:extLst>
              <a:ext uri="{FF2B5EF4-FFF2-40B4-BE49-F238E27FC236}">
                <a16:creationId xmlns:a16="http://schemas.microsoft.com/office/drawing/2014/main" id="{6A7BF0CA-C1D6-4340-8496-30832D7ABA7A}"/>
              </a:ext>
            </a:extLst>
          </p:cNvPr>
          <p:cNvGrpSpPr>
            <a:grpSpLocks/>
          </p:cNvGrpSpPr>
          <p:nvPr/>
        </p:nvGrpSpPr>
        <p:grpSpPr bwMode="auto">
          <a:xfrm>
            <a:off x="4354513" y="1922463"/>
            <a:ext cx="3001962" cy="3827462"/>
            <a:chOff x="3071043" y="1997323"/>
            <a:chExt cx="3001207" cy="3828830"/>
          </a:xfrm>
        </p:grpSpPr>
        <p:pic>
          <p:nvPicPr>
            <p:cNvPr id="13318" name="Picture 3">
              <a:extLst>
                <a:ext uri="{FF2B5EF4-FFF2-40B4-BE49-F238E27FC236}">
                  <a16:creationId xmlns:a16="http://schemas.microsoft.com/office/drawing/2014/main" id="{36C52AFE-9E04-49C5-AA11-1858B18F39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6661" y="2122414"/>
              <a:ext cx="2695589" cy="3703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AFC5AE43-ED47-4633-A0F5-7E0FB06737DE}"/>
                </a:ext>
              </a:extLst>
            </p:cNvPr>
            <p:cNvCxnSpPr/>
            <p:nvPr/>
          </p:nvCxnSpPr>
          <p:spPr>
            <a:xfrm>
              <a:off x="3337676" y="2842175"/>
              <a:ext cx="641189" cy="212801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FBC668E-06BA-4146-88D6-16D1C1B78760}"/>
                </a:ext>
              </a:extLst>
            </p:cNvPr>
            <p:cNvCxnSpPr/>
            <p:nvPr/>
          </p:nvCxnSpPr>
          <p:spPr>
            <a:xfrm>
              <a:off x="3337676" y="3405938"/>
              <a:ext cx="641189" cy="2112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1EAF05BC-CCD5-4312-8A20-001BB250F760}"/>
                </a:ext>
              </a:extLst>
            </p:cNvPr>
            <p:cNvCxnSpPr/>
            <p:nvPr/>
          </p:nvCxnSpPr>
          <p:spPr>
            <a:xfrm>
              <a:off x="3337676" y="3968114"/>
              <a:ext cx="641189" cy="212801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78519207-E631-48CC-9EA8-124DF5C499B9}"/>
                </a:ext>
              </a:extLst>
            </p:cNvPr>
            <p:cNvCxnSpPr/>
            <p:nvPr/>
          </p:nvCxnSpPr>
          <p:spPr>
            <a:xfrm>
              <a:off x="3337676" y="4519174"/>
              <a:ext cx="641189" cy="212801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ACD69B6B-513D-4219-A5BB-44EDB12C47C0}"/>
                </a:ext>
              </a:extLst>
            </p:cNvPr>
            <p:cNvCxnSpPr/>
            <p:nvPr/>
          </p:nvCxnSpPr>
          <p:spPr>
            <a:xfrm>
              <a:off x="3337676" y="4895546"/>
              <a:ext cx="641189" cy="212801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9BA1A41-4B01-479A-99AE-AD66477D0E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365991" y="2329229"/>
              <a:ext cx="184104" cy="859145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A5922DA-AFC8-4FC5-957C-E8C0DE527A1D}"/>
                </a:ext>
              </a:extLst>
            </p:cNvPr>
            <p:cNvSpPr txBox="1"/>
            <p:nvPr/>
          </p:nvSpPr>
          <p:spPr>
            <a:xfrm>
              <a:off x="3088501" y="2610317"/>
              <a:ext cx="560247" cy="3700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1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8194A85-295E-421E-A5A3-19D0031D0410}"/>
                </a:ext>
              </a:extLst>
            </p:cNvPr>
            <p:cNvSpPr txBox="1"/>
            <p:nvPr/>
          </p:nvSpPr>
          <p:spPr>
            <a:xfrm>
              <a:off x="3077391" y="3177257"/>
              <a:ext cx="558659" cy="3700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2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95F7F12-B662-4D60-92A2-3813CA86CA18}"/>
                </a:ext>
              </a:extLst>
            </p:cNvPr>
            <p:cNvSpPr txBox="1"/>
            <p:nvPr/>
          </p:nvSpPr>
          <p:spPr>
            <a:xfrm>
              <a:off x="3088501" y="3763254"/>
              <a:ext cx="560247" cy="3700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3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76F501D-FB7D-4638-B7F7-1C8966CEEB08}"/>
                </a:ext>
              </a:extLst>
            </p:cNvPr>
            <p:cNvSpPr txBox="1"/>
            <p:nvPr/>
          </p:nvSpPr>
          <p:spPr>
            <a:xfrm>
              <a:off x="3071043" y="4288904"/>
              <a:ext cx="558659" cy="3700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4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6809F10-9D68-4DD0-9923-6E1CA872A7BB}"/>
                </a:ext>
              </a:extLst>
            </p:cNvPr>
            <p:cNvSpPr txBox="1"/>
            <p:nvPr/>
          </p:nvSpPr>
          <p:spPr>
            <a:xfrm>
              <a:off x="3077391" y="4682744"/>
              <a:ext cx="558659" cy="3684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5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DF78EF9-D4CD-4D65-8FF2-1FAEA2ED4051}"/>
                </a:ext>
              </a:extLst>
            </p:cNvPr>
            <p:cNvSpPr txBox="1"/>
            <p:nvPr/>
          </p:nvSpPr>
          <p:spPr>
            <a:xfrm>
              <a:off x="5451694" y="1997323"/>
              <a:ext cx="558659" cy="3700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6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>
            <a:extLst>
              <a:ext uri="{FF2B5EF4-FFF2-40B4-BE49-F238E27FC236}">
                <a16:creationId xmlns:a16="http://schemas.microsoft.com/office/drawing/2014/main" id="{62838116-ED4E-4344-A024-C0BD60285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Where in the Fridge?</a:t>
            </a:r>
          </a:p>
        </p:txBody>
      </p:sp>
      <p:sp>
        <p:nvSpPr>
          <p:cNvPr id="14339" name="Rectangle 1">
            <a:extLst>
              <a:ext uri="{FF2B5EF4-FFF2-40B4-BE49-F238E27FC236}">
                <a16:creationId xmlns:a16="http://schemas.microsoft.com/office/drawing/2014/main" id="{E8D115DD-4C90-41F7-94C3-E29C39D6B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0" y="1252538"/>
            <a:ext cx="7793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/>
              <a:t>Which part of the fridge would the following items be stored?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35FFD26-14ED-4DB2-9C94-80A28AA7260D}"/>
              </a:ext>
            </a:extLst>
          </p:cNvPr>
          <p:cNvGrpSpPr>
            <a:grpSpLocks/>
          </p:cNvGrpSpPr>
          <p:nvPr/>
        </p:nvGrpSpPr>
        <p:grpSpPr bwMode="auto">
          <a:xfrm>
            <a:off x="747713" y="1997075"/>
            <a:ext cx="3000375" cy="3829050"/>
            <a:chOff x="3071043" y="1997323"/>
            <a:chExt cx="3001207" cy="3828830"/>
          </a:xfrm>
        </p:grpSpPr>
        <p:pic>
          <p:nvPicPr>
            <p:cNvPr id="14353" name="Picture 3">
              <a:extLst>
                <a:ext uri="{FF2B5EF4-FFF2-40B4-BE49-F238E27FC236}">
                  <a16:creationId xmlns:a16="http://schemas.microsoft.com/office/drawing/2014/main" id="{835A4EA9-CA51-43FB-A2AA-CD2764D23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6661" y="2122414"/>
              <a:ext cx="2695589" cy="3703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AFC5AE43-ED47-4633-A0F5-7E0FB06737DE}"/>
                </a:ext>
              </a:extLst>
            </p:cNvPr>
            <p:cNvCxnSpPr/>
            <p:nvPr/>
          </p:nvCxnSpPr>
          <p:spPr>
            <a:xfrm>
              <a:off x="3336229" y="2841824"/>
              <a:ext cx="641528" cy="2127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FBC668E-06BA-4146-88D6-16D1C1B78760}"/>
                </a:ext>
              </a:extLst>
            </p:cNvPr>
            <p:cNvCxnSpPr/>
            <p:nvPr/>
          </p:nvCxnSpPr>
          <p:spPr>
            <a:xfrm>
              <a:off x="3336229" y="3405355"/>
              <a:ext cx="641528" cy="2127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1EAF05BC-CCD5-4312-8A20-001BB250F760}"/>
                </a:ext>
              </a:extLst>
            </p:cNvPr>
            <p:cNvCxnSpPr/>
            <p:nvPr/>
          </p:nvCxnSpPr>
          <p:spPr>
            <a:xfrm>
              <a:off x="3336229" y="3968885"/>
              <a:ext cx="641528" cy="2127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78519207-E631-48CC-9EA8-124DF5C499B9}"/>
                </a:ext>
              </a:extLst>
            </p:cNvPr>
            <p:cNvCxnSpPr/>
            <p:nvPr/>
          </p:nvCxnSpPr>
          <p:spPr>
            <a:xfrm>
              <a:off x="3336229" y="4519716"/>
              <a:ext cx="641528" cy="2127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ACD69B6B-513D-4219-A5BB-44EDB12C47C0}"/>
                </a:ext>
              </a:extLst>
            </p:cNvPr>
            <p:cNvCxnSpPr/>
            <p:nvPr/>
          </p:nvCxnSpPr>
          <p:spPr>
            <a:xfrm>
              <a:off x="3336229" y="4895931"/>
              <a:ext cx="641528" cy="212713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9BA1A41-4B01-479A-99AE-AD66477D0ED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365616" y="2329092"/>
              <a:ext cx="184201" cy="858788"/>
            </a:xfrm>
            <a:prstGeom prst="straightConnector1">
              <a:avLst/>
            </a:prstGeom>
            <a:ln w="28575">
              <a:solidFill>
                <a:srgbClr val="C748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A5922DA-AFC8-4FC5-957C-E8C0DE527A1D}"/>
                </a:ext>
              </a:extLst>
            </p:cNvPr>
            <p:cNvSpPr txBox="1"/>
            <p:nvPr/>
          </p:nvSpPr>
          <p:spPr>
            <a:xfrm>
              <a:off x="3088510" y="2610063"/>
              <a:ext cx="558955" cy="3698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1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8194A85-295E-421E-A5A3-19D0031D0410}"/>
                </a:ext>
              </a:extLst>
            </p:cNvPr>
            <p:cNvSpPr txBox="1"/>
            <p:nvPr/>
          </p:nvSpPr>
          <p:spPr>
            <a:xfrm>
              <a:off x="3077395" y="3176768"/>
              <a:ext cx="558955" cy="3698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2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995F7F12-B662-4D60-92A2-3813CA86CA18}"/>
                </a:ext>
              </a:extLst>
            </p:cNvPr>
            <p:cNvSpPr txBox="1"/>
            <p:nvPr/>
          </p:nvSpPr>
          <p:spPr>
            <a:xfrm>
              <a:off x="3088510" y="3764109"/>
              <a:ext cx="558955" cy="3698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3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76F501D-FB7D-4638-B7F7-1C8966CEEB08}"/>
                </a:ext>
              </a:extLst>
            </p:cNvPr>
            <p:cNvSpPr txBox="1"/>
            <p:nvPr/>
          </p:nvSpPr>
          <p:spPr>
            <a:xfrm>
              <a:off x="3071043" y="4289541"/>
              <a:ext cx="558955" cy="3698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4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6809F10-9D68-4DD0-9923-6E1CA872A7BB}"/>
                </a:ext>
              </a:extLst>
            </p:cNvPr>
            <p:cNvSpPr txBox="1"/>
            <p:nvPr/>
          </p:nvSpPr>
          <p:spPr>
            <a:xfrm>
              <a:off x="3077395" y="4681632"/>
              <a:ext cx="558955" cy="3698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5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DF78EF9-D4CD-4D65-8FF2-1FAEA2ED4051}"/>
                </a:ext>
              </a:extLst>
            </p:cNvPr>
            <p:cNvSpPr txBox="1"/>
            <p:nvPr/>
          </p:nvSpPr>
          <p:spPr>
            <a:xfrm>
              <a:off x="5451365" y="1997323"/>
              <a:ext cx="558955" cy="3698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GB" dirty="0">
                  <a:latin typeface="+mj-lt"/>
                </a:rPr>
                <a:t>6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3531293D-F86D-4C21-B14A-56D3421A4537}"/>
              </a:ext>
            </a:extLst>
          </p:cNvPr>
          <p:cNvSpPr/>
          <p:nvPr/>
        </p:nvSpPr>
        <p:spPr>
          <a:xfrm>
            <a:off x="4054475" y="1684338"/>
            <a:ext cx="4310063" cy="411162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/>
              <a:t>1) Top shelf – moderately cold: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9C8D94-333B-4760-9228-2DCFA88C54A3}"/>
              </a:ext>
            </a:extLst>
          </p:cNvPr>
          <p:cNvSpPr/>
          <p:nvPr/>
        </p:nvSpPr>
        <p:spPr>
          <a:xfrm>
            <a:off x="4054475" y="2549525"/>
            <a:ext cx="4310063" cy="411163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/>
              <a:t>2/3) Middle shelves – coolest and cooler: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CE7E01A-B64A-453F-A6A8-CD7674E8D2E2}"/>
              </a:ext>
            </a:extLst>
          </p:cNvPr>
          <p:cNvSpPr/>
          <p:nvPr/>
        </p:nvSpPr>
        <p:spPr>
          <a:xfrm>
            <a:off x="4054475" y="3411538"/>
            <a:ext cx="4310063" cy="411162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/>
              <a:t>4) Bottom shelf – moderately cold: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ABE71-1DE8-4E67-9210-4CFDC6AD09DC}"/>
              </a:ext>
            </a:extLst>
          </p:cNvPr>
          <p:cNvSpPr/>
          <p:nvPr/>
        </p:nvSpPr>
        <p:spPr>
          <a:xfrm>
            <a:off x="4054475" y="4249738"/>
            <a:ext cx="4310063" cy="411162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/>
              <a:t>5) Bottom drawer – warmer: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8E18F6C-3852-4707-8830-1D45B47C362E}"/>
              </a:ext>
            </a:extLst>
          </p:cNvPr>
          <p:cNvSpPr/>
          <p:nvPr/>
        </p:nvSpPr>
        <p:spPr>
          <a:xfrm>
            <a:off x="4054475" y="5143500"/>
            <a:ext cx="4310063" cy="411163"/>
          </a:xfrm>
          <a:prstGeom prst="rect">
            <a:avLst/>
          </a:prstGeom>
          <a:solidFill>
            <a:srgbClr val="C748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600" dirty="0"/>
              <a:t>6) Door storage: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503832-7B9B-4097-9225-4D6247064C97}"/>
              </a:ext>
            </a:extLst>
          </p:cNvPr>
          <p:cNvSpPr txBox="1"/>
          <p:nvPr/>
        </p:nvSpPr>
        <p:spPr>
          <a:xfrm>
            <a:off x="4227513" y="2117725"/>
            <a:ext cx="2341562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n-lt"/>
              </a:rPr>
              <a:t>fruit juice, milk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CDD256-0543-48BE-A2A2-9EFB96B66AFF}"/>
              </a:ext>
            </a:extLst>
          </p:cNvPr>
          <p:cNvSpPr txBox="1"/>
          <p:nvPr/>
        </p:nvSpPr>
        <p:spPr>
          <a:xfrm>
            <a:off x="4227513" y="2986088"/>
            <a:ext cx="41370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n-lt"/>
              </a:rPr>
              <a:t>dips, cooked meats, ready meals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D0C77B-9323-4E3E-B306-7FE86F404658}"/>
              </a:ext>
            </a:extLst>
          </p:cNvPr>
          <p:cNvSpPr txBox="1"/>
          <p:nvPr/>
        </p:nvSpPr>
        <p:spPr>
          <a:xfrm>
            <a:off x="4227513" y="3844925"/>
            <a:ext cx="41370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latin typeface="+mn-lt"/>
              </a:rPr>
              <a:t>raw chicken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E5DDFDF-FEBE-4A4C-964E-239C72B1C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7513" y="4681538"/>
            <a:ext cx="4137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/>
              <a:t>salad and fruits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9E8C399-3661-4F9A-A72C-2B696B812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7513" y="5568950"/>
            <a:ext cx="44973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/>
              <a:t>dairy at the top, sauces towards the bottom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05AA48-6D26-4369-8383-D95D76CA87AB}"/>
              </a:ext>
            </a:extLst>
          </p:cNvPr>
          <p:cNvSpPr/>
          <p:nvPr/>
        </p:nvSpPr>
        <p:spPr>
          <a:xfrm>
            <a:off x="1012825" y="2500313"/>
            <a:ext cx="2514600" cy="102076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How does this compare to the organisation of your fridge at home?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9190B0E-642A-4682-9C93-BBA9C0557800}"/>
              </a:ext>
            </a:extLst>
          </p:cNvPr>
          <p:cNvSpPr/>
          <p:nvPr/>
        </p:nvSpPr>
        <p:spPr>
          <a:xfrm>
            <a:off x="1012825" y="3660775"/>
            <a:ext cx="2514600" cy="123983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What other items do you have in your fridge not listed here?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Where do they go?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 animBg="1"/>
      <p:bldP spid="21" grpId="0" animBg="1"/>
      <p:bldP spid="22" grpId="0" animBg="1"/>
      <p:bldP spid="25" grpId="0" animBg="1"/>
      <p:bldP spid="5" grpId="0"/>
      <p:bldP spid="27" grpId="0"/>
      <p:bldP spid="28" grpId="0"/>
      <p:bldP spid="29" grpId="0"/>
      <p:bldP spid="31" grpId="0"/>
      <p:bldP spid="10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>
            <a:extLst>
              <a:ext uri="{FF2B5EF4-FFF2-40B4-BE49-F238E27FC236}">
                <a16:creationId xmlns:a16="http://schemas.microsoft.com/office/drawing/2014/main" id="{67D55D5D-D8A6-4ED5-A7C7-59C6BBCE91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Sell By, Use By, or Best Before?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A603E2-F488-4AD0-B237-2878B15970F0}"/>
              </a:ext>
            </a:extLst>
          </p:cNvPr>
          <p:cNvSpPr/>
          <p:nvPr/>
        </p:nvSpPr>
        <p:spPr>
          <a:xfrm>
            <a:off x="684213" y="1517650"/>
            <a:ext cx="7775575" cy="1049338"/>
          </a:xfrm>
          <a:prstGeom prst="rect">
            <a:avLst/>
          </a:prstGeom>
          <a:noFill/>
          <a:ln w="28575">
            <a:solidFill>
              <a:srgbClr val="C748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Shown on products with a </a:t>
            </a:r>
            <a:r>
              <a:rPr lang="en-GB" sz="1700" dirty="0">
                <a:solidFill>
                  <a:schemeClr val="tx1"/>
                </a:solidFill>
                <a:latin typeface="+mj-lt"/>
              </a:rPr>
              <a:t>short shelf life.</a:t>
            </a:r>
          </a:p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Given as a safety warning.</a:t>
            </a:r>
          </a:p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If used </a:t>
            </a:r>
            <a:r>
              <a:rPr lang="en-GB" sz="1700" dirty="0">
                <a:solidFill>
                  <a:schemeClr val="tx1"/>
                </a:solidFill>
                <a:latin typeface="+mj-lt"/>
              </a:rPr>
              <a:t>after</a:t>
            </a:r>
            <a:r>
              <a:rPr lang="en-GB" sz="1700" dirty="0">
                <a:solidFill>
                  <a:schemeClr val="tx1"/>
                </a:solidFill>
              </a:rPr>
              <a:t> this date – you are putting yourself at </a:t>
            </a:r>
            <a:r>
              <a:rPr lang="en-GB" sz="1700" dirty="0">
                <a:solidFill>
                  <a:schemeClr val="tx1"/>
                </a:solidFill>
                <a:latin typeface="+mj-lt"/>
              </a:rPr>
              <a:t>risk of food poisoning</a:t>
            </a:r>
            <a:r>
              <a:rPr lang="en-GB" sz="17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CF173C8-05B6-44BA-91C9-CE4CBCFD138B}"/>
              </a:ext>
            </a:extLst>
          </p:cNvPr>
          <p:cNvSpPr/>
          <p:nvPr/>
        </p:nvSpPr>
        <p:spPr>
          <a:xfrm>
            <a:off x="684213" y="2768600"/>
            <a:ext cx="7775575" cy="812800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Shown on products with a </a:t>
            </a:r>
            <a:r>
              <a:rPr lang="en-GB" sz="1700" dirty="0">
                <a:solidFill>
                  <a:schemeClr val="tx1"/>
                </a:solidFill>
                <a:latin typeface="+mj-lt"/>
              </a:rPr>
              <a:t>longer shelf life</a:t>
            </a:r>
            <a:r>
              <a:rPr lang="en-GB" sz="1700" dirty="0">
                <a:solidFill>
                  <a:schemeClr val="tx1"/>
                </a:solidFill>
              </a:rPr>
              <a:t>. Given as a warning about quality.</a:t>
            </a:r>
          </a:p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If used after this date, it’s probably safe but may </a:t>
            </a:r>
            <a:r>
              <a:rPr lang="en-GB" sz="1700" dirty="0">
                <a:solidFill>
                  <a:schemeClr val="tx1"/>
                </a:solidFill>
                <a:latin typeface="+mj-lt"/>
              </a:rPr>
              <a:t>not taste as good</a:t>
            </a:r>
            <a:r>
              <a:rPr lang="en-GB" sz="17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C9D8FD7-054E-4ADE-B55E-FF3EAE30D910}"/>
              </a:ext>
            </a:extLst>
          </p:cNvPr>
          <p:cNvSpPr/>
          <p:nvPr/>
        </p:nvSpPr>
        <p:spPr>
          <a:xfrm>
            <a:off x="684213" y="3783013"/>
            <a:ext cx="7775575" cy="1031875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Shown on perishable products.</a:t>
            </a:r>
          </a:p>
          <a:p>
            <a:pPr>
              <a:defRPr/>
            </a:pPr>
            <a:r>
              <a:rPr lang="en-GB" sz="1700" dirty="0">
                <a:solidFill>
                  <a:schemeClr val="tx1"/>
                </a:solidFill>
              </a:rPr>
              <a:t>Indicates the end of shelf life at the store.</a:t>
            </a:r>
          </a:p>
          <a:p>
            <a:pPr>
              <a:defRPr/>
            </a:pPr>
            <a:r>
              <a:rPr lang="en-GB" sz="1700" dirty="0">
                <a:solidFill>
                  <a:schemeClr val="tx1"/>
                </a:solidFill>
                <a:latin typeface="+mj-lt"/>
              </a:rPr>
              <a:t>Can usually be eaten after this date if it is still within its ‘use by’ date</a:t>
            </a:r>
            <a:r>
              <a:rPr lang="en-GB" sz="17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5366" name="Picture 8">
            <a:extLst>
              <a:ext uri="{FF2B5EF4-FFF2-40B4-BE49-F238E27FC236}">
                <a16:creationId xmlns:a16="http://schemas.microsoft.com/office/drawing/2014/main" id="{4BD53E37-9120-4F1F-9F33-24B5EBD9463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71"/>
          <a:stretch>
            <a:fillRect/>
          </a:stretch>
        </p:blipFill>
        <p:spPr bwMode="auto">
          <a:xfrm>
            <a:off x="6896100" y="5016500"/>
            <a:ext cx="147320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4" grpId="0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>
            <a:extLst>
              <a:ext uri="{FF2B5EF4-FFF2-40B4-BE49-F238E27FC236}">
                <a16:creationId xmlns:a16="http://schemas.microsoft.com/office/drawing/2014/main" id="{91F2A1D1-9BB6-4EBE-B308-C2D51FD9C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Sell By, Use By, or Best Before?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DC7E48C-587A-45FE-9F1B-6CFC927A83D4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400175"/>
            <a:ext cx="7775575" cy="1303338"/>
            <a:chOff x="684213" y="1518406"/>
            <a:chExt cx="7775575" cy="130259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6A603E2-F488-4AD0-B237-2878B15970F0}"/>
                </a:ext>
              </a:extLst>
            </p:cNvPr>
            <p:cNvSpPr/>
            <p:nvPr/>
          </p:nvSpPr>
          <p:spPr>
            <a:xfrm>
              <a:off x="684213" y="1518406"/>
              <a:ext cx="7775575" cy="368089"/>
            </a:xfrm>
            <a:prstGeom prst="rect">
              <a:avLst/>
            </a:prstGeom>
            <a:solidFill>
              <a:srgbClr val="7030A0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bg1"/>
                  </a:solidFill>
                  <a:latin typeface="+mj-lt"/>
                </a:rPr>
                <a:t>Sell by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BB1F7E0-F39C-435B-83BD-662AE14B7D8C}"/>
                </a:ext>
              </a:extLst>
            </p:cNvPr>
            <p:cNvSpPr/>
            <p:nvPr/>
          </p:nvSpPr>
          <p:spPr>
            <a:xfrm>
              <a:off x="684213" y="1897602"/>
              <a:ext cx="7775575" cy="923395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Shown on perishable products.</a:t>
              </a:r>
            </a:p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Indicates the end of shelf life at the store.</a:t>
              </a:r>
            </a:p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Can usually be eaten after this date if it is still within its ‘use by’ date</a:t>
              </a:r>
              <a:r>
                <a:rPr lang="en-GB" sz="1700" dirty="0">
                  <a:solidFill>
                    <a:schemeClr val="tx1"/>
                  </a:solidFill>
                </a:rPr>
                <a:t>.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F792005-DBCE-447D-A3F7-8EB9CEC3E8CC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887663"/>
            <a:ext cx="7775575" cy="1336675"/>
            <a:chOff x="684213" y="3071768"/>
            <a:chExt cx="7775575" cy="1337542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56C42D9-DDCF-4F17-8115-AFA092C3AF41}"/>
                </a:ext>
              </a:extLst>
            </p:cNvPr>
            <p:cNvSpPr/>
            <p:nvPr/>
          </p:nvSpPr>
          <p:spPr>
            <a:xfrm>
              <a:off x="684213" y="3071768"/>
              <a:ext cx="7775575" cy="392366"/>
            </a:xfrm>
            <a:prstGeom prst="rect">
              <a:avLst/>
            </a:prstGeom>
            <a:solidFill>
              <a:srgbClr val="C74871"/>
            </a:solidFill>
            <a:ln w="28575">
              <a:solidFill>
                <a:srgbClr val="C748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bg1"/>
                  </a:solidFill>
                  <a:latin typeface="+mj-lt"/>
                </a:rPr>
                <a:t>Use by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EEFC70-21D7-457A-B354-07FE086661D7}"/>
                </a:ext>
              </a:extLst>
            </p:cNvPr>
            <p:cNvSpPr/>
            <p:nvPr/>
          </p:nvSpPr>
          <p:spPr>
            <a:xfrm>
              <a:off x="684213" y="3453015"/>
              <a:ext cx="7775575" cy="956295"/>
            </a:xfrm>
            <a:prstGeom prst="rect">
              <a:avLst/>
            </a:prstGeom>
            <a:noFill/>
            <a:ln w="28575">
              <a:solidFill>
                <a:srgbClr val="C748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Shown on products with a </a:t>
              </a: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short shelf life.</a:t>
              </a:r>
            </a:p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Given as a safety warning.</a:t>
              </a:r>
            </a:p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If used </a:t>
              </a: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after</a:t>
              </a:r>
              <a:r>
                <a:rPr lang="en-GB" sz="1700" dirty="0">
                  <a:solidFill>
                    <a:schemeClr val="tx1"/>
                  </a:solidFill>
                </a:rPr>
                <a:t> this date – you are putting yourself at </a:t>
              </a: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risk of food poisoning</a:t>
              </a:r>
              <a:r>
                <a:rPr lang="en-GB" sz="1700" dirty="0">
                  <a:solidFill>
                    <a:schemeClr val="tx1"/>
                  </a:solidFill>
                </a:rPr>
                <a:t>.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8C65EF1-0D46-4422-AA6E-8FFBC695701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4424363"/>
            <a:ext cx="7775575" cy="1036637"/>
            <a:chOff x="684213" y="4742575"/>
            <a:chExt cx="7775574" cy="103749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0990EDA-66C9-4245-856A-DF15896E65FF}"/>
                </a:ext>
              </a:extLst>
            </p:cNvPr>
            <p:cNvSpPr/>
            <p:nvPr/>
          </p:nvSpPr>
          <p:spPr>
            <a:xfrm>
              <a:off x="684213" y="4742575"/>
              <a:ext cx="7775574" cy="390849"/>
            </a:xfrm>
            <a:prstGeom prst="rect">
              <a:avLst/>
            </a:prstGeom>
            <a:solidFill>
              <a:srgbClr val="87BD31"/>
            </a:solidFill>
            <a:ln w="28575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bg1"/>
                  </a:solidFill>
                  <a:latin typeface="+mj-lt"/>
                </a:rPr>
                <a:t>Best before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CA27E00-4089-46C1-BC27-CA0697958A53}"/>
                </a:ext>
              </a:extLst>
            </p:cNvPr>
            <p:cNvSpPr/>
            <p:nvPr/>
          </p:nvSpPr>
          <p:spPr>
            <a:xfrm>
              <a:off x="684213" y="5120713"/>
              <a:ext cx="7775574" cy="659359"/>
            </a:xfrm>
            <a:prstGeom prst="rect">
              <a:avLst/>
            </a:prstGeom>
            <a:noFill/>
            <a:ln w="28575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Shown on products with a </a:t>
              </a: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longer shelf life</a:t>
              </a:r>
              <a:r>
                <a:rPr lang="en-GB" sz="1700" dirty="0">
                  <a:solidFill>
                    <a:schemeClr val="tx1"/>
                  </a:solidFill>
                </a:rPr>
                <a:t>. Given as a warning about quality.</a:t>
              </a:r>
            </a:p>
            <a:p>
              <a:pPr>
                <a:defRPr/>
              </a:pPr>
              <a:r>
                <a:rPr lang="en-GB" sz="1700" dirty="0">
                  <a:solidFill>
                    <a:schemeClr val="tx1"/>
                  </a:solidFill>
                </a:rPr>
                <a:t>If used after this date, it’s probably safe but may </a:t>
              </a:r>
              <a:r>
                <a:rPr lang="en-GB" sz="1700" dirty="0">
                  <a:solidFill>
                    <a:schemeClr val="tx1"/>
                  </a:solidFill>
                  <a:latin typeface="+mj-lt"/>
                </a:rPr>
                <a:t>not taste as good</a:t>
              </a:r>
              <a:r>
                <a:rPr lang="en-GB" sz="1700" dirty="0">
                  <a:solidFill>
                    <a:schemeClr val="tx1"/>
                  </a:solidFill>
                </a:rPr>
                <a:t>.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47B7D092-A7DC-441A-B7F9-00AE52DB2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722938"/>
            <a:ext cx="7775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/>
              <a:t>Eggs have a best before date – would you still use them after this date?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>
            <a:extLst>
              <a:ext uri="{FF2B5EF4-FFF2-40B4-BE49-F238E27FC236}">
                <a16:creationId xmlns:a16="http://schemas.microsoft.com/office/drawing/2014/main" id="{ABA3F06D-C14D-4EDF-BD8B-B000DC75C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sz="3600">
                <a:solidFill>
                  <a:srgbClr val="C74871"/>
                </a:solidFill>
                <a:latin typeface="Twinkl SemiBold" pitchFamily="2" charset="0"/>
                <a:cs typeface="Clear Sans Light" pitchFamily="34" charset="0"/>
              </a:rPr>
              <a:t>Give Me 5…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86B0FC8-A89D-4A4A-A325-E7D1DD21870E}"/>
              </a:ext>
            </a:extLst>
          </p:cNvPr>
          <p:cNvGrpSpPr>
            <a:grpSpLocks/>
          </p:cNvGrpSpPr>
          <p:nvPr/>
        </p:nvGrpSpPr>
        <p:grpSpPr bwMode="auto">
          <a:xfrm>
            <a:off x="1101725" y="1182688"/>
            <a:ext cx="6977063" cy="850900"/>
            <a:chOff x="1101057" y="1182397"/>
            <a:chExt cx="6977540" cy="85148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CF837CD-6335-4D30-831D-D1D829BB818F}"/>
                </a:ext>
              </a:extLst>
            </p:cNvPr>
            <p:cNvSpPr/>
            <p:nvPr/>
          </p:nvSpPr>
          <p:spPr>
            <a:xfrm>
              <a:off x="1526536" y="1344433"/>
              <a:ext cx="6552061" cy="527410"/>
            </a:xfrm>
            <a:prstGeom prst="rect">
              <a:avLst/>
            </a:prstGeom>
            <a:noFill/>
            <a:ln w="28575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      rules to follow when storing food safely.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7341F4D-4EC1-45A8-A759-2AE9D5F9F4BF}"/>
                </a:ext>
              </a:extLst>
            </p:cNvPr>
            <p:cNvSpPr/>
            <p:nvPr/>
          </p:nvSpPr>
          <p:spPr>
            <a:xfrm>
              <a:off x="1101057" y="1182397"/>
              <a:ext cx="850958" cy="851481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>
                  <a:latin typeface="+mj-lt"/>
                </a:rPr>
                <a:t>5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0A1096B-0CDA-4D4E-BCFC-4C980B06785C}"/>
              </a:ext>
            </a:extLst>
          </p:cNvPr>
          <p:cNvGrpSpPr>
            <a:grpSpLocks/>
          </p:cNvGrpSpPr>
          <p:nvPr/>
        </p:nvGrpSpPr>
        <p:grpSpPr bwMode="auto">
          <a:xfrm>
            <a:off x="1092200" y="2224088"/>
            <a:ext cx="6986588" cy="850900"/>
            <a:chOff x="1092395" y="2224272"/>
            <a:chExt cx="6986202" cy="851481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6F9BB39-0C09-4C6D-86CE-108814C6E29A}"/>
                </a:ext>
              </a:extLst>
            </p:cNvPr>
            <p:cNvSpPr/>
            <p:nvPr/>
          </p:nvSpPr>
          <p:spPr>
            <a:xfrm>
              <a:off x="1468612" y="2386308"/>
              <a:ext cx="6609985" cy="527410"/>
            </a:xfrm>
            <a:prstGeom prst="rect">
              <a:avLst/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       temperature ranges for storing food safely.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19A3803-BE79-4440-9DC7-A20E05AC125A}"/>
                </a:ext>
              </a:extLst>
            </p:cNvPr>
            <p:cNvSpPr/>
            <p:nvPr/>
          </p:nvSpPr>
          <p:spPr>
            <a:xfrm>
              <a:off x="1092395" y="2224272"/>
              <a:ext cx="860377" cy="851481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>
                  <a:latin typeface="+mj-lt"/>
                </a:rPr>
                <a:t>4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39D2B10-174F-4732-96BA-43C5365E967E}"/>
              </a:ext>
            </a:extLst>
          </p:cNvPr>
          <p:cNvGrpSpPr>
            <a:grpSpLocks/>
          </p:cNvGrpSpPr>
          <p:nvPr/>
        </p:nvGrpSpPr>
        <p:grpSpPr bwMode="auto">
          <a:xfrm>
            <a:off x="1092200" y="3265488"/>
            <a:ext cx="6986588" cy="852487"/>
            <a:chOff x="1092394" y="3266147"/>
            <a:chExt cx="6986204" cy="851481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792D049-3AC5-4D0E-9466-4945A54C48FC}"/>
                </a:ext>
              </a:extLst>
            </p:cNvPr>
            <p:cNvSpPr/>
            <p:nvPr/>
          </p:nvSpPr>
          <p:spPr>
            <a:xfrm>
              <a:off x="1468611" y="3427881"/>
              <a:ext cx="6609987" cy="528013"/>
            </a:xfrm>
            <a:prstGeom prst="rect">
              <a:avLst/>
            </a:prstGeom>
            <a:noFill/>
            <a:ln w="28575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       food products you would store in the drawer of the fridge.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83F52CF-D477-4325-BA5C-BC6C46BB81D6}"/>
                </a:ext>
              </a:extLst>
            </p:cNvPr>
            <p:cNvSpPr/>
            <p:nvPr/>
          </p:nvSpPr>
          <p:spPr>
            <a:xfrm>
              <a:off x="1092394" y="3266147"/>
              <a:ext cx="860378" cy="851481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>
                  <a:latin typeface="+mj-lt"/>
                </a:rPr>
                <a:t>3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10E1908-CF0D-45C5-90F4-A814D6322C57}"/>
              </a:ext>
            </a:extLst>
          </p:cNvPr>
          <p:cNvGrpSpPr>
            <a:grpSpLocks/>
          </p:cNvGrpSpPr>
          <p:nvPr/>
        </p:nvGrpSpPr>
        <p:grpSpPr bwMode="auto">
          <a:xfrm>
            <a:off x="1092200" y="4308475"/>
            <a:ext cx="6986588" cy="850900"/>
            <a:chOff x="1092393" y="4308022"/>
            <a:chExt cx="6986204" cy="851481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066386D-2798-4F2F-A0AA-7CE7386EA689}"/>
                </a:ext>
              </a:extLst>
            </p:cNvPr>
            <p:cNvSpPr/>
            <p:nvPr/>
          </p:nvSpPr>
          <p:spPr>
            <a:xfrm>
              <a:off x="1468610" y="4470058"/>
              <a:ext cx="6609987" cy="527410"/>
            </a:xfrm>
            <a:prstGeom prst="rect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       dates you may find printed on a food product.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050A32D-64D6-4C9A-A272-165661929C56}"/>
                </a:ext>
              </a:extLst>
            </p:cNvPr>
            <p:cNvSpPr/>
            <p:nvPr/>
          </p:nvSpPr>
          <p:spPr>
            <a:xfrm>
              <a:off x="1092393" y="4308022"/>
              <a:ext cx="860378" cy="85148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>
                  <a:latin typeface="+mj-lt"/>
                </a:rPr>
                <a:t>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CB65463-08EB-4818-96AC-A78A60163129}"/>
              </a:ext>
            </a:extLst>
          </p:cNvPr>
          <p:cNvGrpSpPr>
            <a:grpSpLocks/>
          </p:cNvGrpSpPr>
          <p:nvPr/>
        </p:nvGrpSpPr>
        <p:grpSpPr bwMode="auto">
          <a:xfrm>
            <a:off x="1092200" y="5349875"/>
            <a:ext cx="6986588" cy="850900"/>
            <a:chOff x="1092393" y="5349897"/>
            <a:chExt cx="6986204" cy="85148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B272C1E-8F1B-4042-B18D-29ECF6E2ADEE}"/>
                </a:ext>
              </a:extLst>
            </p:cNvPr>
            <p:cNvSpPr/>
            <p:nvPr/>
          </p:nvSpPr>
          <p:spPr>
            <a:xfrm>
              <a:off x="1468610" y="5511933"/>
              <a:ext cx="6609987" cy="527410"/>
            </a:xfrm>
            <a:prstGeom prst="rect">
              <a:avLst/>
            </a:prstGeom>
            <a:noFill/>
            <a:ln w="28575">
              <a:solidFill>
                <a:srgbClr val="4095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solidFill>
                    <a:schemeClr val="tx1"/>
                  </a:solidFill>
                </a:rPr>
                <a:t>       reason why it is important to store food safely.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90DF1C53-A5A7-41F8-80D2-AC2DFBDD6BEC}"/>
                </a:ext>
              </a:extLst>
            </p:cNvPr>
            <p:cNvSpPr/>
            <p:nvPr/>
          </p:nvSpPr>
          <p:spPr>
            <a:xfrm>
              <a:off x="1092393" y="5349897"/>
              <a:ext cx="860378" cy="851481"/>
            </a:xfrm>
            <a:prstGeom prst="ellipse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>
                  <a:latin typeface="+mj-lt"/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6726F23-1440-4F41-A8E2-A6B1248ECD1B}">
  <ds:schemaRefs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f513355b-a9cf-41c1-ad84-cdbe52169224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27BE99D-B8A7-4ECF-BE14-A23ACD579090}"/>
</file>

<file path=customXml/itemProps3.xml><?xml version="1.0" encoding="utf-8"?>
<ds:datastoreItem xmlns:ds="http://schemas.openxmlformats.org/officeDocument/2006/customXml" ds:itemID="{3DE4ADFF-011A-459E-826B-B4FE1CC2AF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1619</TotalTime>
  <Words>682</Words>
  <Application>Microsoft Office PowerPoint</Application>
  <PresentationFormat>On-screen Show (4:3)</PresentationFormat>
  <Paragraphs>102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Clear Sans Light</vt:lpstr>
      <vt:lpstr>Twinkl Light</vt:lpstr>
      <vt:lpstr>Twinkl SemiBold</vt:lpstr>
      <vt:lpstr>Arial</vt:lpstr>
      <vt:lpstr>Calibri</vt:lpstr>
      <vt:lpstr>Calibri Light</vt:lpstr>
      <vt:lpstr>Times New Roman</vt:lpstr>
      <vt:lpstr>Office Theme</vt:lpstr>
      <vt:lpstr>Year 7 Food and Nutrition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Food and Nutrition</dc:title>
  <dc:creator>C Lobo</dc:creator>
  <cp:lastModifiedBy>J Arnold</cp:lastModifiedBy>
  <cp:revision>86</cp:revision>
  <dcterms:created xsi:type="dcterms:W3CDTF">2020-09-10T11:47:38Z</dcterms:created>
  <dcterms:modified xsi:type="dcterms:W3CDTF">2020-09-21T10:58:03Z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