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  <p:sldId id="256" r:id="rId6"/>
    <p:sldId id="260" r:id="rId7"/>
    <p:sldId id="258" r:id="rId8"/>
    <p:sldId id="259" r:id="rId9"/>
    <p:sldId id="262" r:id="rId10"/>
    <p:sldId id="261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2" autoAdjust="0"/>
    <p:restoredTop sz="94660"/>
  </p:normalViewPr>
  <p:slideViewPr>
    <p:cSldViewPr snapToGrid="0">
      <p:cViewPr varScale="1">
        <p:scale>
          <a:sx n="88" d="100"/>
          <a:sy n="88" d="100"/>
        </p:scale>
        <p:origin x="96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53ADC-3060-477E-8F97-FCCF3D5E2547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630F2-C128-4D7A-9E06-7139DDCE8B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04550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53ADC-3060-477E-8F97-FCCF3D5E2547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630F2-C128-4D7A-9E06-7139DDCE8B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37200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53ADC-3060-477E-8F97-FCCF3D5E2547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630F2-C128-4D7A-9E06-7139DDCE8B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9056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53ADC-3060-477E-8F97-FCCF3D5E2547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630F2-C128-4D7A-9E06-7139DDCE8B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7244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53ADC-3060-477E-8F97-FCCF3D5E2547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630F2-C128-4D7A-9E06-7139DDCE8B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19134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53ADC-3060-477E-8F97-FCCF3D5E2547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630F2-C128-4D7A-9E06-7139DDCE8B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68586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53ADC-3060-477E-8F97-FCCF3D5E2547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630F2-C128-4D7A-9E06-7139DDCE8B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8121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53ADC-3060-477E-8F97-FCCF3D5E2547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630F2-C128-4D7A-9E06-7139DDCE8B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0225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53ADC-3060-477E-8F97-FCCF3D5E2547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630F2-C128-4D7A-9E06-7139DDCE8B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99704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53ADC-3060-477E-8F97-FCCF3D5E2547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630F2-C128-4D7A-9E06-7139DDCE8B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892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53ADC-3060-477E-8F97-FCCF3D5E2547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630F2-C128-4D7A-9E06-7139DDCE8B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38837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053ADC-3060-477E-8F97-FCCF3D5E2547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C630F2-C128-4D7A-9E06-7139DDCE8B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59457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Equations Revision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To write word and symbol equations for the reactions you need to know</a:t>
            </a:r>
          </a:p>
          <a:p>
            <a:r>
              <a:rPr lang="en-GB" dirty="0"/>
              <a:t>To identify the products of group 1 and group 7 reactions</a:t>
            </a:r>
          </a:p>
          <a:p>
            <a:r>
              <a:rPr lang="en-GB" dirty="0"/>
              <a:t>To correctly use state symbols in your reactions</a:t>
            </a:r>
          </a:p>
        </p:txBody>
      </p:sp>
    </p:spTree>
    <p:extLst>
      <p:ext uri="{BB962C8B-B14F-4D97-AF65-F5344CB8AC3E}">
        <p14:creationId xmlns:p14="http://schemas.microsoft.com/office/powerpoint/2010/main" val="39601173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0958" y="898634"/>
            <a:ext cx="9990083" cy="2453673"/>
          </a:xfrm>
        </p:spPr>
        <p:txBody>
          <a:bodyPr>
            <a:normAutofit fontScale="90000"/>
          </a:bodyPr>
          <a:lstStyle/>
          <a:p>
            <a:pPr algn="l"/>
            <a:br>
              <a:rPr lang="en-GB" sz="4800" dirty="0"/>
            </a:br>
            <a:r>
              <a:rPr lang="en-GB" sz="4800" dirty="0"/>
              <a:t>What is this symbol equation telling us? </a:t>
            </a:r>
            <a:br>
              <a:rPr lang="en-GB" sz="4800" dirty="0"/>
            </a:br>
            <a:br>
              <a:rPr lang="en-GB" sz="4800" dirty="0"/>
            </a:br>
            <a:r>
              <a:rPr lang="en-GB" sz="4800" dirty="0"/>
              <a:t>Cl</a:t>
            </a:r>
            <a:r>
              <a:rPr lang="en-GB" sz="4800" baseline="-25000" dirty="0"/>
              <a:t>2</a:t>
            </a:r>
            <a:r>
              <a:rPr lang="en-GB" sz="4800" dirty="0"/>
              <a:t>(</a:t>
            </a:r>
            <a:r>
              <a:rPr lang="en-GB" sz="4800" dirty="0" err="1"/>
              <a:t>aq</a:t>
            </a:r>
            <a:r>
              <a:rPr lang="en-GB" sz="4800" dirty="0"/>
              <a:t>) + 2KBr(</a:t>
            </a:r>
            <a:r>
              <a:rPr lang="en-GB" sz="4800" dirty="0" err="1"/>
              <a:t>aq</a:t>
            </a:r>
            <a:r>
              <a:rPr lang="en-GB" sz="4800" dirty="0"/>
              <a:t>) → 2KCl(</a:t>
            </a:r>
            <a:r>
              <a:rPr lang="en-GB" sz="4800" dirty="0" err="1"/>
              <a:t>aq</a:t>
            </a:r>
            <a:r>
              <a:rPr lang="en-GB" sz="4800" dirty="0"/>
              <a:t>) + Br</a:t>
            </a:r>
            <a:r>
              <a:rPr lang="en-GB" sz="4800" baseline="-25000" dirty="0"/>
              <a:t>2</a:t>
            </a:r>
            <a:r>
              <a:rPr lang="en-GB" sz="4800" dirty="0"/>
              <a:t>(</a:t>
            </a:r>
            <a:r>
              <a:rPr lang="en-GB" sz="4800" dirty="0" err="1"/>
              <a:t>aq</a:t>
            </a:r>
            <a:r>
              <a:rPr lang="en-GB" sz="4800" dirty="0"/>
              <a:t>)</a:t>
            </a:r>
            <a:br>
              <a:rPr lang="en-GB" sz="4800" dirty="0"/>
            </a:br>
            <a:br>
              <a:rPr lang="en-GB" sz="4800" dirty="0"/>
            </a:br>
            <a:r>
              <a:rPr lang="en-GB" sz="4800" dirty="0"/>
              <a:t>Have a go at writing it as a word equation.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8849710" cy="891134"/>
          </a:xfrm>
          <a:solidFill>
            <a:srgbClr val="FFFF00"/>
          </a:solidFill>
        </p:spPr>
        <p:txBody>
          <a:bodyPr/>
          <a:lstStyle/>
          <a:p>
            <a:pPr algn="l"/>
            <a:r>
              <a:rPr lang="en-GB" b="1" dirty="0"/>
              <a:t>Challenge: </a:t>
            </a:r>
            <a:r>
              <a:rPr lang="en-GB" dirty="0"/>
              <a:t>Explain why this displacement reaction takes place. What happens in terms of electrons?</a:t>
            </a:r>
          </a:p>
        </p:txBody>
      </p:sp>
    </p:spTree>
    <p:extLst>
      <p:ext uri="{BB962C8B-B14F-4D97-AF65-F5344CB8AC3E}">
        <p14:creationId xmlns:p14="http://schemas.microsoft.com/office/powerpoint/2010/main" val="25609880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0958" y="898633"/>
            <a:ext cx="9990083" cy="4265037"/>
          </a:xfrm>
        </p:spPr>
        <p:txBody>
          <a:bodyPr>
            <a:normAutofit fontScale="90000"/>
          </a:bodyPr>
          <a:lstStyle/>
          <a:p>
            <a:pPr algn="l"/>
            <a:br>
              <a:rPr lang="en-GB" sz="4800" dirty="0"/>
            </a:br>
            <a:r>
              <a:rPr lang="en-GB" sz="4800" dirty="0"/>
              <a:t>What is this symbol equation telling us? </a:t>
            </a:r>
            <a:br>
              <a:rPr lang="en-GB" sz="4800" dirty="0"/>
            </a:br>
            <a:br>
              <a:rPr lang="en-GB" sz="4800" dirty="0"/>
            </a:br>
            <a:r>
              <a:rPr lang="en-GB" sz="4800" dirty="0"/>
              <a:t>Cl</a:t>
            </a:r>
            <a:r>
              <a:rPr lang="en-GB" sz="4800" baseline="-25000" dirty="0"/>
              <a:t>2</a:t>
            </a:r>
            <a:r>
              <a:rPr lang="en-GB" sz="4800" dirty="0"/>
              <a:t>(</a:t>
            </a:r>
            <a:r>
              <a:rPr lang="en-GB" sz="4800" dirty="0" err="1"/>
              <a:t>aq</a:t>
            </a:r>
            <a:r>
              <a:rPr lang="en-GB" sz="4800" dirty="0"/>
              <a:t>) + 2KBr(</a:t>
            </a:r>
            <a:r>
              <a:rPr lang="en-GB" sz="4800" dirty="0" err="1"/>
              <a:t>aq</a:t>
            </a:r>
            <a:r>
              <a:rPr lang="en-GB" sz="4800" dirty="0"/>
              <a:t>) → 2KCl(</a:t>
            </a:r>
            <a:r>
              <a:rPr lang="en-GB" sz="4800" dirty="0" err="1"/>
              <a:t>aq</a:t>
            </a:r>
            <a:r>
              <a:rPr lang="en-GB" sz="4800" dirty="0"/>
              <a:t>) + Br</a:t>
            </a:r>
            <a:r>
              <a:rPr lang="en-GB" sz="4800" baseline="-25000" dirty="0"/>
              <a:t>2</a:t>
            </a:r>
            <a:r>
              <a:rPr lang="en-GB" sz="4800" dirty="0"/>
              <a:t>(</a:t>
            </a:r>
            <a:r>
              <a:rPr lang="en-GB" sz="4800" dirty="0" err="1"/>
              <a:t>aq</a:t>
            </a:r>
            <a:r>
              <a:rPr lang="en-GB" sz="4800" dirty="0"/>
              <a:t>)</a:t>
            </a:r>
            <a:br>
              <a:rPr lang="en-GB" sz="4800" dirty="0"/>
            </a:br>
            <a:br>
              <a:rPr lang="en-GB" sz="4800" dirty="0"/>
            </a:br>
            <a:r>
              <a:rPr lang="en-GB" sz="4800" dirty="0"/>
              <a:t>Have a go at writing it as a word equation.</a:t>
            </a:r>
            <a:br>
              <a:rPr lang="en-GB" sz="4800" dirty="0"/>
            </a:br>
            <a:br>
              <a:rPr lang="en-GB" sz="4800" dirty="0"/>
            </a:br>
            <a:r>
              <a:rPr lang="en-GB" sz="4800" dirty="0"/>
              <a:t>Chlorine + potassium bromide </a:t>
            </a:r>
            <a:r>
              <a:rPr lang="en-GB" sz="4800" dirty="0">
                <a:sym typeface="Wingdings" panose="05000000000000000000" pitchFamily="2" charset="2"/>
              </a:rPr>
              <a:t> potassium chloride + bromine</a:t>
            </a:r>
            <a:endParaRPr lang="en-GB" sz="4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0970" y="5247957"/>
            <a:ext cx="8849710" cy="1283471"/>
          </a:xfrm>
          <a:solidFill>
            <a:srgbClr val="FFFF00"/>
          </a:solidFill>
        </p:spPr>
        <p:txBody>
          <a:bodyPr>
            <a:normAutofit fontScale="92500" lnSpcReduction="10000"/>
          </a:bodyPr>
          <a:lstStyle/>
          <a:p>
            <a:pPr algn="l"/>
            <a:r>
              <a:rPr lang="en-GB" b="1" dirty="0"/>
              <a:t>Challenge: </a:t>
            </a:r>
            <a:r>
              <a:rPr lang="en-GB" dirty="0"/>
              <a:t>Explain why this displacement reaction takes place. What happens in terms of electrons? </a:t>
            </a:r>
            <a:r>
              <a:rPr lang="en-GB" dirty="0">
                <a:solidFill>
                  <a:srgbClr val="FF0000"/>
                </a:solidFill>
              </a:rPr>
              <a:t>Chlorine is better at attracting electrons than bromine, so chlor</a:t>
            </a:r>
            <a:r>
              <a:rPr lang="en-GB" b="1" u="sng" dirty="0">
                <a:solidFill>
                  <a:srgbClr val="FF0000"/>
                </a:solidFill>
              </a:rPr>
              <a:t>ine</a:t>
            </a:r>
            <a:r>
              <a:rPr lang="en-GB" dirty="0">
                <a:solidFill>
                  <a:srgbClr val="FF0000"/>
                </a:solidFill>
              </a:rPr>
              <a:t> steals an electron from brom</a:t>
            </a:r>
            <a:r>
              <a:rPr lang="en-GB" b="1" u="sng" dirty="0">
                <a:solidFill>
                  <a:srgbClr val="FF0000"/>
                </a:solidFill>
              </a:rPr>
              <a:t>ide</a:t>
            </a:r>
            <a:r>
              <a:rPr lang="en-GB" dirty="0">
                <a:solidFill>
                  <a:srgbClr val="FF0000"/>
                </a:solidFill>
              </a:rPr>
              <a:t> ions to form chlor</a:t>
            </a:r>
            <a:r>
              <a:rPr lang="en-GB" b="1" u="sng" dirty="0">
                <a:solidFill>
                  <a:srgbClr val="FF0000"/>
                </a:solidFill>
              </a:rPr>
              <a:t>ide</a:t>
            </a:r>
            <a:r>
              <a:rPr lang="en-GB" dirty="0">
                <a:solidFill>
                  <a:srgbClr val="FF0000"/>
                </a:solidFill>
              </a:rPr>
              <a:t> ions and brom</a:t>
            </a:r>
            <a:r>
              <a:rPr lang="en-GB" b="1" u="sng" dirty="0">
                <a:solidFill>
                  <a:srgbClr val="FF0000"/>
                </a:solidFill>
              </a:rPr>
              <a:t>ine</a:t>
            </a:r>
            <a:r>
              <a:rPr lang="en-GB" dirty="0">
                <a:solidFill>
                  <a:srgbClr val="FF0000"/>
                </a:solidFill>
              </a:rPr>
              <a:t>.</a:t>
            </a:r>
            <a:endParaRPr lang="en-GB" b="1" u="sng" dirty="0"/>
          </a:p>
        </p:txBody>
      </p:sp>
    </p:spTree>
    <p:extLst>
      <p:ext uri="{BB962C8B-B14F-4D97-AF65-F5344CB8AC3E}">
        <p14:creationId xmlns:p14="http://schemas.microsoft.com/office/powerpoint/2010/main" val="32943114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0"/>
            <a:ext cx="6716110" cy="1592317"/>
          </a:xfrm>
          <a:ln>
            <a:solidFill>
              <a:srgbClr val="FF0000"/>
            </a:solidFill>
          </a:ln>
        </p:spPr>
        <p:txBody>
          <a:bodyPr>
            <a:noAutofit/>
          </a:bodyPr>
          <a:lstStyle/>
          <a:p>
            <a:r>
              <a:rPr lang="en-GB" sz="2800" dirty="0"/>
              <a:t>Group 1 reactions:</a:t>
            </a:r>
            <a:br>
              <a:rPr lang="en-GB" sz="2800" dirty="0"/>
            </a:br>
            <a:r>
              <a:rPr lang="en-GB" sz="2800" dirty="0"/>
              <a:t>metal + oxygen → metal oxide</a:t>
            </a:r>
            <a:br>
              <a:rPr lang="en-GB" sz="2800" dirty="0"/>
            </a:br>
            <a:r>
              <a:rPr lang="en-GB" sz="2800" dirty="0"/>
              <a:t>metal + chlorine → metal chloride</a:t>
            </a:r>
            <a:br>
              <a:rPr lang="en-GB" sz="2800" dirty="0"/>
            </a:br>
            <a:r>
              <a:rPr lang="en-GB" sz="2800" dirty="0"/>
              <a:t>metal + water → metal hydroxide + hydrogen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b="1" dirty="0">
                <a:solidFill>
                  <a:srgbClr val="FF0000"/>
                </a:solidFill>
              </a:rPr>
              <a:t>Task 1: complete the word equations below. Use the rules above to help you.</a:t>
            </a:r>
          </a:p>
          <a:p>
            <a:pPr marL="0" indent="0">
              <a:buNone/>
            </a:pPr>
            <a:r>
              <a:rPr lang="en-GB" dirty="0"/>
              <a:t>Lithium + oxygen → lithium oxide</a:t>
            </a:r>
          </a:p>
          <a:p>
            <a:pPr marL="0" indent="0">
              <a:buNone/>
            </a:pPr>
            <a:r>
              <a:rPr lang="en-GB" dirty="0"/>
              <a:t>Sodium + water → sodium hydroxide + hydrogen</a:t>
            </a:r>
          </a:p>
          <a:p>
            <a:pPr marL="0" indent="0">
              <a:buNone/>
            </a:pPr>
            <a:r>
              <a:rPr lang="en-GB" dirty="0"/>
              <a:t>Chlorine + sodium bromide → bromine + sodium chloride</a:t>
            </a:r>
          </a:p>
          <a:p>
            <a:pPr marL="0" indent="0">
              <a:buNone/>
            </a:pPr>
            <a:r>
              <a:rPr lang="en-GB" dirty="0"/>
              <a:t>Potassium + chlorine → potassium chloride</a:t>
            </a:r>
          </a:p>
          <a:p>
            <a:pPr marL="0" indent="0">
              <a:buNone/>
            </a:pPr>
            <a:r>
              <a:rPr lang="en-GB" dirty="0"/>
              <a:t>Bromine + potassium iodide → iodine + potassium bromide</a:t>
            </a:r>
          </a:p>
          <a:p>
            <a:pPr marL="0" indent="0">
              <a:buNone/>
            </a:pPr>
            <a:r>
              <a:rPr lang="en-GB" dirty="0"/>
              <a:t>Francium + oxygen → francium oxide</a:t>
            </a:r>
          </a:p>
          <a:p>
            <a:pPr marL="0" indent="0">
              <a:buNone/>
            </a:pPr>
            <a:r>
              <a:rPr lang="en-GB" dirty="0"/>
              <a:t>Lithium + chlorine → lithium chloride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dirty="0">
                <a:solidFill>
                  <a:schemeClr val="accent4">
                    <a:lumMod val="75000"/>
                  </a:schemeClr>
                </a:solidFill>
              </a:rPr>
              <a:t>Task 2: Write the word equations as symbol equations.</a:t>
            </a:r>
          </a:p>
          <a:p>
            <a:pPr marL="0" indent="0">
              <a:buNone/>
            </a:pPr>
            <a:r>
              <a:rPr lang="en-GB" b="1" dirty="0">
                <a:solidFill>
                  <a:srgbClr val="00B050"/>
                </a:solidFill>
              </a:rPr>
              <a:t>Task 3: Balance your symbol equations.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716111" y="0"/>
            <a:ext cx="5475889" cy="1592318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dirty="0"/>
              <a:t>Group 7 reactions:</a:t>
            </a:r>
            <a:br>
              <a:rPr lang="en-GB" sz="2400" dirty="0"/>
            </a:br>
            <a:r>
              <a:rPr lang="en-GB" sz="2400" dirty="0"/>
              <a:t>The more reactive halogen displaces (steals from) the less reactive halogen</a:t>
            </a:r>
          </a:p>
          <a:p>
            <a:r>
              <a:rPr lang="en-GB" sz="2400" dirty="0"/>
              <a:t>e.g. F</a:t>
            </a:r>
            <a:r>
              <a:rPr lang="en-GB" sz="2400" baseline="-25000" dirty="0"/>
              <a:t>2</a:t>
            </a:r>
            <a:r>
              <a:rPr lang="en-GB" sz="2400" dirty="0"/>
              <a:t> + 2KCl → Cl</a:t>
            </a:r>
            <a:r>
              <a:rPr lang="en-GB" sz="2400" baseline="-25000" dirty="0"/>
              <a:t>2 </a:t>
            </a:r>
            <a:r>
              <a:rPr lang="en-GB" sz="2400" dirty="0"/>
              <a:t>+ 2KF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002111" y="3591640"/>
            <a:ext cx="2822028" cy="2585323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b="1" dirty="0"/>
              <a:t>Challenge: </a:t>
            </a:r>
            <a:r>
              <a:rPr lang="en-GB" dirty="0"/>
              <a:t>Add state symbols to your balanced symbol equations. Gas = (g), liquid = (l), solid = (s) and dissolved = (</a:t>
            </a:r>
            <a:r>
              <a:rPr lang="en-GB" dirty="0" err="1"/>
              <a:t>aq</a:t>
            </a:r>
            <a:r>
              <a:rPr lang="en-GB" dirty="0"/>
              <a:t>). All group 1 metals are solid at room temperature. The group 7 displacement reactions will be in solution.</a:t>
            </a:r>
          </a:p>
        </p:txBody>
      </p:sp>
      <p:sp>
        <p:nvSpPr>
          <p:cNvPr id="7" name="Rectangle 6"/>
          <p:cNvSpPr/>
          <p:nvPr/>
        </p:nvSpPr>
        <p:spPr>
          <a:xfrm>
            <a:off x="3358056" y="2144110"/>
            <a:ext cx="1781503" cy="331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3210911" y="2475186"/>
            <a:ext cx="3725917" cy="4099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4629808" y="2885089"/>
            <a:ext cx="3505199" cy="3673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3857297" y="3260563"/>
            <a:ext cx="2464675" cy="40174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247901" y="3683332"/>
            <a:ext cx="2166444" cy="3544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896008" y="4058805"/>
            <a:ext cx="2314903" cy="40283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3507831" y="4471053"/>
            <a:ext cx="2025866" cy="36496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3813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0"/>
            <a:ext cx="6716110" cy="1592317"/>
          </a:xfrm>
          <a:ln>
            <a:solidFill>
              <a:srgbClr val="FF0000"/>
            </a:solidFill>
          </a:ln>
        </p:spPr>
        <p:txBody>
          <a:bodyPr>
            <a:noAutofit/>
          </a:bodyPr>
          <a:lstStyle/>
          <a:p>
            <a:r>
              <a:rPr lang="en-GB" sz="2800" dirty="0"/>
              <a:t>Group 1 reactions:</a:t>
            </a:r>
            <a:br>
              <a:rPr lang="en-GB" sz="2800" dirty="0"/>
            </a:br>
            <a:r>
              <a:rPr lang="en-GB" sz="2800" dirty="0"/>
              <a:t>metal + oxygen → metal oxide</a:t>
            </a:r>
            <a:br>
              <a:rPr lang="en-GB" sz="2800" dirty="0"/>
            </a:br>
            <a:r>
              <a:rPr lang="en-GB" sz="2800" dirty="0"/>
              <a:t>metal + chlorine → metal chloride</a:t>
            </a:r>
            <a:br>
              <a:rPr lang="en-GB" sz="2800" dirty="0"/>
            </a:br>
            <a:r>
              <a:rPr lang="en-GB" sz="2800" dirty="0"/>
              <a:t>metal + water → metal hydroxide + hydrogen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498" y="1797269"/>
            <a:ext cx="11319641" cy="5060731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Lithium + oxygen → lithium oxide</a:t>
            </a:r>
          </a:p>
          <a:p>
            <a:pPr marL="0" indent="0">
              <a:buNone/>
            </a:pP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Li + O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2</a:t>
            </a: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 → Li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2</a:t>
            </a: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O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Sodium + water → sodium hydroxide + hydrogen</a:t>
            </a:r>
          </a:p>
          <a:p>
            <a:pPr marL="0" indent="0">
              <a:buNone/>
            </a:pP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Na + H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2</a:t>
            </a: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O → </a:t>
            </a:r>
            <a:r>
              <a:rPr lang="en-GB" dirty="0" err="1">
                <a:solidFill>
                  <a:schemeClr val="accent4">
                    <a:lumMod val="75000"/>
                  </a:schemeClr>
                </a:solidFill>
              </a:rPr>
              <a:t>NaOH</a:t>
            </a: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 + H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2</a:t>
            </a:r>
            <a:endParaRPr lang="en-GB" dirty="0">
              <a:solidFill>
                <a:schemeClr val="accent4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Chlorine + sodium bromide → bromine + sodium chloride</a:t>
            </a:r>
          </a:p>
          <a:p>
            <a:pPr marL="0" indent="0">
              <a:buNone/>
            </a:pP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Cl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2</a:t>
            </a: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 + </a:t>
            </a:r>
            <a:r>
              <a:rPr lang="en-GB" dirty="0" err="1">
                <a:solidFill>
                  <a:schemeClr val="accent4">
                    <a:lumMod val="75000"/>
                  </a:schemeClr>
                </a:solidFill>
              </a:rPr>
              <a:t>NaBr</a:t>
            </a: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 → Br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2</a:t>
            </a: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 + </a:t>
            </a:r>
            <a:r>
              <a:rPr lang="en-GB" dirty="0" err="1">
                <a:solidFill>
                  <a:schemeClr val="accent4">
                    <a:lumMod val="75000"/>
                  </a:schemeClr>
                </a:solidFill>
              </a:rPr>
              <a:t>NaCl</a:t>
            </a:r>
            <a:endParaRPr lang="en-GB" dirty="0">
              <a:solidFill>
                <a:schemeClr val="accent4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Potassium + chlorine → potassium chloride</a:t>
            </a:r>
          </a:p>
          <a:p>
            <a:pPr marL="0" indent="0">
              <a:buNone/>
            </a:pP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K + Cl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2</a:t>
            </a: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 → </a:t>
            </a:r>
            <a:r>
              <a:rPr lang="en-GB" dirty="0" err="1">
                <a:solidFill>
                  <a:schemeClr val="accent4">
                    <a:lumMod val="75000"/>
                  </a:schemeClr>
                </a:solidFill>
              </a:rPr>
              <a:t>KCl</a:t>
            </a:r>
            <a:endParaRPr lang="en-GB" dirty="0">
              <a:solidFill>
                <a:schemeClr val="accent4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Bromine + potassium iodide → iodine + potassium bromide</a:t>
            </a:r>
          </a:p>
          <a:p>
            <a:pPr marL="0" indent="0">
              <a:buNone/>
            </a:pP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Br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2</a:t>
            </a: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 + KI → I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2</a:t>
            </a: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 + </a:t>
            </a:r>
            <a:r>
              <a:rPr lang="en-GB" dirty="0" err="1">
                <a:solidFill>
                  <a:schemeClr val="accent4">
                    <a:lumMod val="75000"/>
                  </a:schemeClr>
                </a:solidFill>
              </a:rPr>
              <a:t>KBr</a:t>
            </a:r>
            <a:endParaRPr lang="en-GB" dirty="0">
              <a:solidFill>
                <a:schemeClr val="accent4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Francium + oxygen → francium oxide</a:t>
            </a:r>
          </a:p>
          <a:p>
            <a:pPr marL="0" indent="0">
              <a:buNone/>
            </a:pP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Fr + O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2</a:t>
            </a: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 → Fr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2</a:t>
            </a: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O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Lithium + chlorine → lithium chloride</a:t>
            </a:r>
          </a:p>
          <a:p>
            <a:pPr marL="0" indent="0">
              <a:buNone/>
            </a:pP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Li + Cl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2</a:t>
            </a: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 → </a:t>
            </a:r>
            <a:r>
              <a:rPr lang="en-GB" dirty="0" err="1">
                <a:solidFill>
                  <a:schemeClr val="accent4">
                    <a:lumMod val="75000"/>
                  </a:schemeClr>
                </a:solidFill>
              </a:rPr>
              <a:t>LiCl</a:t>
            </a:r>
            <a:endParaRPr lang="en-GB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716111" y="0"/>
            <a:ext cx="5475889" cy="1592318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dirty="0"/>
              <a:t>Group 7 reactions:</a:t>
            </a:r>
            <a:br>
              <a:rPr lang="en-GB" sz="2400" dirty="0"/>
            </a:br>
            <a:r>
              <a:rPr lang="en-GB" sz="2400" dirty="0"/>
              <a:t>The more reactive halogen displaces (steals from) the less reactive halogen</a:t>
            </a:r>
          </a:p>
          <a:p>
            <a:r>
              <a:rPr lang="en-GB" sz="2400" dirty="0"/>
              <a:t>e.g. F</a:t>
            </a:r>
            <a:r>
              <a:rPr lang="en-GB" sz="2400" baseline="-25000" dirty="0"/>
              <a:t>2</a:t>
            </a:r>
            <a:r>
              <a:rPr lang="en-GB" sz="2400" dirty="0"/>
              <a:t> + 2KCl → Cl</a:t>
            </a:r>
            <a:r>
              <a:rPr lang="en-GB" sz="2400" baseline="-25000" dirty="0"/>
              <a:t>2 </a:t>
            </a:r>
            <a:r>
              <a:rPr lang="en-GB" sz="2400" dirty="0"/>
              <a:t>+ 2KF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002111" y="3591640"/>
            <a:ext cx="2822028" cy="2585323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b="1" dirty="0"/>
              <a:t>Challenge: </a:t>
            </a:r>
            <a:r>
              <a:rPr lang="en-GB" dirty="0"/>
              <a:t>Add state symbols to your balanced symbol equations. Gas = (g), liquid = (l), solid = (s) and dissolved = (</a:t>
            </a:r>
            <a:r>
              <a:rPr lang="en-GB" dirty="0" err="1"/>
              <a:t>aq</a:t>
            </a:r>
            <a:r>
              <a:rPr lang="en-GB" dirty="0"/>
              <a:t>). All group 1 metals are solid at room temperature. The group 7 displacement reactions will be in solution.</a:t>
            </a:r>
          </a:p>
        </p:txBody>
      </p:sp>
    </p:spTree>
    <p:extLst>
      <p:ext uri="{BB962C8B-B14F-4D97-AF65-F5344CB8AC3E}">
        <p14:creationId xmlns:p14="http://schemas.microsoft.com/office/powerpoint/2010/main" val="33706081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0"/>
            <a:ext cx="6716110" cy="1592317"/>
          </a:xfrm>
          <a:ln>
            <a:solidFill>
              <a:srgbClr val="FF0000"/>
            </a:solidFill>
          </a:ln>
        </p:spPr>
        <p:txBody>
          <a:bodyPr>
            <a:noAutofit/>
          </a:bodyPr>
          <a:lstStyle/>
          <a:p>
            <a:r>
              <a:rPr lang="en-GB" sz="2800" dirty="0"/>
              <a:t>Group 1 reactions:</a:t>
            </a:r>
            <a:br>
              <a:rPr lang="en-GB" sz="2800" dirty="0"/>
            </a:br>
            <a:r>
              <a:rPr lang="en-GB" sz="2800" dirty="0"/>
              <a:t>metal + oxygen → metal oxide</a:t>
            </a:r>
            <a:br>
              <a:rPr lang="en-GB" sz="2800" dirty="0"/>
            </a:br>
            <a:r>
              <a:rPr lang="en-GB" sz="2800" dirty="0"/>
              <a:t>metal + chlorine → metal chloride</a:t>
            </a:r>
            <a:br>
              <a:rPr lang="en-GB" sz="2800" dirty="0"/>
            </a:br>
            <a:r>
              <a:rPr lang="en-GB" sz="2800" dirty="0"/>
              <a:t>metal + water → metal hydroxide + hydrogen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498" y="1797269"/>
            <a:ext cx="11319641" cy="5060731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Lithium + oxygen → lithium oxide</a:t>
            </a:r>
          </a:p>
          <a:p>
            <a:pPr marL="0" indent="0">
              <a:buNone/>
            </a:pP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4Li + O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2</a:t>
            </a: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 → 2Li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2</a:t>
            </a: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O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Sodium + water → sodium hydroxide + hydrogen</a:t>
            </a:r>
          </a:p>
          <a:p>
            <a:pPr marL="0" indent="0">
              <a:buNone/>
            </a:pP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2Na + 2H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2</a:t>
            </a: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O → 2NaOH + H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2</a:t>
            </a:r>
            <a:endParaRPr lang="en-GB" dirty="0">
              <a:solidFill>
                <a:schemeClr val="accent4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Chlorine + sodium bromide → bromine + sodium chloride</a:t>
            </a:r>
          </a:p>
          <a:p>
            <a:pPr marL="0" indent="0">
              <a:buNone/>
            </a:pP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Cl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2</a:t>
            </a: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 + 2NaBr → Br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2</a:t>
            </a: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 + 2NaCl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Potassium + chlorine → potassium chloride</a:t>
            </a:r>
          </a:p>
          <a:p>
            <a:pPr marL="0" indent="0">
              <a:buNone/>
            </a:pP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2K + Cl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2</a:t>
            </a: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 → 2KCl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Bromine + potassium iodide → iodine + potassium bromide</a:t>
            </a:r>
          </a:p>
          <a:p>
            <a:pPr marL="0" indent="0">
              <a:buNone/>
            </a:pP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Br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2</a:t>
            </a: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 + 2KI → I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2</a:t>
            </a: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 + 2KBr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Francium + oxygen → francium oxide</a:t>
            </a:r>
          </a:p>
          <a:p>
            <a:pPr marL="0" indent="0">
              <a:buNone/>
            </a:pP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4Fr + O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2</a:t>
            </a: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 → 2Fr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2</a:t>
            </a: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O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Lithium + chlorine → lithium chloride</a:t>
            </a:r>
          </a:p>
          <a:p>
            <a:pPr marL="0" indent="0">
              <a:buNone/>
            </a:pP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2Li + Cl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2</a:t>
            </a: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 → 2LiCl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716111" y="0"/>
            <a:ext cx="5475889" cy="1592318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dirty="0"/>
              <a:t>Group 7 reactions:</a:t>
            </a:r>
            <a:br>
              <a:rPr lang="en-GB" sz="2400" dirty="0"/>
            </a:br>
            <a:r>
              <a:rPr lang="en-GB" sz="2400" dirty="0"/>
              <a:t>The more reactive halogen displaces (steals from) the less reactive halogen</a:t>
            </a:r>
          </a:p>
          <a:p>
            <a:r>
              <a:rPr lang="en-GB" sz="2400" dirty="0"/>
              <a:t>e.g. F</a:t>
            </a:r>
            <a:r>
              <a:rPr lang="en-GB" sz="2400" baseline="-25000" dirty="0"/>
              <a:t>2</a:t>
            </a:r>
            <a:r>
              <a:rPr lang="en-GB" sz="2400" dirty="0"/>
              <a:t> + 2KCl → Cl</a:t>
            </a:r>
            <a:r>
              <a:rPr lang="en-GB" sz="2400" baseline="-25000" dirty="0"/>
              <a:t>2 </a:t>
            </a:r>
            <a:r>
              <a:rPr lang="en-GB" sz="2400" dirty="0"/>
              <a:t>+ 2KF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002111" y="3591640"/>
            <a:ext cx="2822028" cy="2585323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b="1" dirty="0"/>
              <a:t>Challenge: </a:t>
            </a:r>
            <a:r>
              <a:rPr lang="en-GB" dirty="0"/>
              <a:t>Add state symbols to your balanced symbol equations. Gas = (g), liquid = (l), solid = (s) and dissolved = (</a:t>
            </a:r>
            <a:r>
              <a:rPr lang="en-GB" dirty="0" err="1"/>
              <a:t>aq</a:t>
            </a:r>
            <a:r>
              <a:rPr lang="en-GB" dirty="0"/>
              <a:t>). All group 1 metals are solid at room temperature. The group 7 displacement reactions will be in solution.</a:t>
            </a:r>
          </a:p>
        </p:txBody>
      </p:sp>
    </p:spTree>
    <p:extLst>
      <p:ext uri="{BB962C8B-B14F-4D97-AF65-F5344CB8AC3E}">
        <p14:creationId xmlns:p14="http://schemas.microsoft.com/office/powerpoint/2010/main" val="4222269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0"/>
            <a:ext cx="6716110" cy="1592317"/>
          </a:xfrm>
          <a:ln>
            <a:solidFill>
              <a:srgbClr val="FF0000"/>
            </a:solidFill>
          </a:ln>
        </p:spPr>
        <p:txBody>
          <a:bodyPr>
            <a:noAutofit/>
          </a:bodyPr>
          <a:lstStyle/>
          <a:p>
            <a:r>
              <a:rPr lang="en-GB" sz="2800" dirty="0"/>
              <a:t>Group 1 reactions:</a:t>
            </a:r>
            <a:br>
              <a:rPr lang="en-GB" sz="2800" dirty="0"/>
            </a:br>
            <a:r>
              <a:rPr lang="en-GB" sz="2800" dirty="0"/>
              <a:t>metal + oxygen → metal oxide</a:t>
            </a:r>
            <a:br>
              <a:rPr lang="en-GB" sz="2800" dirty="0"/>
            </a:br>
            <a:r>
              <a:rPr lang="en-GB" sz="2800" dirty="0"/>
              <a:t>metal + chlorine → metal chloride</a:t>
            </a:r>
            <a:br>
              <a:rPr lang="en-GB" sz="2800" dirty="0"/>
            </a:br>
            <a:r>
              <a:rPr lang="en-GB" sz="2800" dirty="0"/>
              <a:t>metal + water → metal hydroxide + hydrogen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498" y="1797269"/>
            <a:ext cx="11319641" cy="5060731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Lithium + oxygen → lithium oxide</a:t>
            </a:r>
          </a:p>
          <a:p>
            <a:pPr marL="0" indent="0">
              <a:buNone/>
            </a:pP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4Li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(s) </a:t>
            </a: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+ O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2(g)</a:t>
            </a: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 → 2Li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2</a:t>
            </a: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O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(s) </a:t>
            </a:r>
            <a:endParaRPr lang="en-GB" dirty="0">
              <a:solidFill>
                <a:schemeClr val="accent4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Sodium + water → sodium hydroxide + hydrogen</a:t>
            </a:r>
          </a:p>
          <a:p>
            <a:pPr marL="0" indent="0">
              <a:buNone/>
            </a:pP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2Na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(s)</a:t>
            </a: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 + 2H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2</a:t>
            </a: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O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(l)</a:t>
            </a: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 → 2NaOH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(</a:t>
            </a:r>
            <a:r>
              <a:rPr lang="en-GB" baseline="-25000" dirty="0" err="1">
                <a:solidFill>
                  <a:schemeClr val="accent4">
                    <a:lumMod val="75000"/>
                  </a:schemeClr>
                </a:solidFill>
              </a:rPr>
              <a:t>aq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)</a:t>
            </a: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 + H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2(g) </a:t>
            </a:r>
            <a:endParaRPr lang="en-GB" dirty="0">
              <a:solidFill>
                <a:schemeClr val="accent4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Chlorine + sodium bromide → bromine + sodium chloride</a:t>
            </a:r>
          </a:p>
          <a:p>
            <a:pPr marL="0" indent="0">
              <a:buNone/>
            </a:pP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Cl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2(</a:t>
            </a:r>
            <a:r>
              <a:rPr lang="en-GB" baseline="-25000" dirty="0" err="1">
                <a:solidFill>
                  <a:schemeClr val="accent4">
                    <a:lumMod val="75000"/>
                  </a:schemeClr>
                </a:solidFill>
              </a:rPr>
              <a:t>aq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)</a:t>
            </a: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 + 2NaBr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(</a:t>
            </a:r>
            <a:r>
              <a:rPr lang="en-GB" baseline="-25000" dirty="0" err="1">
                <a:solidFill>
                  <a:schemeClr val="accent4">
                    <a:lumMod val="75000"/>
                  </a:schemeClr>
                </a:solidFill>
              </a:rPr>
              <a:t>aq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)</a:t>
            </a: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 → Br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2(</a:t>
            </a:r>
            <a:r>
              <a:rPr lang="en-GB" baseline="-25000" dirty="0" err="1">
                <a:solidFill>
                  <a:schemeClr val="accent4">
                    <a:lumMod val="75000"/>
                  </a:schemeClr>
                </a:solidFill>
              </a:rPr>
              <a:t>aq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)</a:t>
            </a: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 + 2NaCl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(</a:t>
            </a:r>
            <a:r>
              <a:rPr lang="en-GB" baseline="-25000" dirty="0" err="1">
                <a:solidFill>
                  <a:schemeClr val="accent4">
                    <a:lumMod val="75000"/>
                  </a:schemeClr>
                </a:solidFill>
              </a:rPr>
              <a:t>aq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) </a:t>
            </a:r>
            <a:endParaRPr lang="en-GB" dirty="0">
              <a:solidFill>
                <a:schemeClr val="accent4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Potassium + chlorine → potassium chloride</a:t>
            </a:r>
          </a:p>
          <a:p>
            <a:pPr marL="0" indent="0">
              <a:buNone/>
            </a:pP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2K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(s)</a:t>
            </a: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 + Cl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2(g)</a:t>
            </a: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 → 2KCl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(s) </a:t>
            </a:r>
            <a:endParaRPr lang="en-GB" dirty="0">
              <a:solidFill>
                <a:schemeClr val="accent4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Bromine + potassium iodide → iodine + potassium bromide</a:t>
            </a:r>
          </a:p>
          <a:p>
            <a:pPr marL="0" indent="0">
              <a:buNone/>
            </a:pP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Br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2(</a:t>
            </a:r>
            <a:r>
              <a:rPr lang="en-GB" baseline="-25000" dirty="0" err="1">
                <a:solidFill>
                  <a:schemeClr val="accent4">
                    <a:lumMod val="75000"/>
                  </a:schemeClr>
                </a:solidFill>
              </a:rPr>
              <a:t>aq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)</a:t>
            </a: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 + 2KI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(</a:t>
            </a:r>
            <a:r>
              <a:rPr lang="en-GB" baseline="-25000" dirty="0" err="1">
                <a:solidFill>
                  <a:schemeClr val="accent4">
                    <a:lumMod val="75000"/>
                  </a:schemeClr>
                </a:solidFill>
              </a:rPr>
              <a:t>aq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)</a:t>
            </a: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 → I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2(</a:t>
            </a:r>
            <a:r>
              <a:rPr lang="en-GB" baseline="-25000" dirty="0" err="1">
                <a:solidFill>
                  <a:schemeClr val="accent4">
                    <a:lumMod val="75000"/>
                  </a:schemeClr>
                </a:solidFill>
              </a:rPr>
              <a:t>aq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)</a:t>
            </a: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 + 2KBr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(</a:t>
            </a:r>
            <a:r>
              <a:rPr lang="en-GB" baseline="-25000" dirty="0" err="1">
                <a:solidFill>
                  <a:schemeClr val="accent4">
                    <a:lumMod val="75000"/>
                  </a:schemeClr>
                </a:solidFill>
              </a:rPr>
              <a:t>aq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)</a:t>
            </a: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 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Francium + oxygen → francium oxide</a:t>
            </a:r>
          </a:p>
          <a:p>
            <a:pPr marL="0" indent="0">
              <a:buNone/>
            </a:pP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4Fr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(s)</a:t>
            </a: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 + O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2(g)</a:t>
            </a: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 → 2Fr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2</a:t>
            </a: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O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(s)</a:t>
            </a: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 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Lithium + chlorine → lithium chloride</a:t>
            </a:r>
          </a:p>
          <a:p>
            <a:pPr marL="0" indent="0">
              <a:buNone/>
            </a:pP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2Li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(s)</a:t>
            </a: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 + Cl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2(g)</a:t>
            </a: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 → 2LiCl</a:t>
            </a:r>
            <a:r>
              <a:rPr lang="en-GB" baseline="-25000" dirty="0">
                <a:solidFill>
                  <a:schemeClr val="accent4">
                    <a:lumMod val="75000"/>
                  </a:schemeClr>
                </a:solidFill>
              </a:rPr>
              <a:t>(s)</a:t>
            </a: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716111" y="0"/>
            <a:ext cx="5475889" cy="1592318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dirty="0"/>
              <a:t>Group 7 reactions:</a:t>
            </a:r>
            <a:br>
              <a:rPr lang="en-GB" sz="2400" dirty="0"/>
            </a:br>
            <a:r>
              <a:rPr lang="en-GB" sz="2400" dirty="0"/>
              <a:t>The more reactive halogen displaces (steals from) the less reactive halogen</a:t>
            </a:r>
          </a:p>
          <a:p>
            <a:r>
              <a:rPr lang="en-GB" sz="2400" dirty="0"/>
              <a:t>e.g. F</a:t>
            </a:r>
            <a:r>
              <a:rPr lang="en-GB" sz="2400" baseline="-25000" dirty="0"/>
              <a:t>2</a:t>
            </a:r>
            <a:r>
              <a:rPr lang="en-GB" sz="2400" dirty="0"/>
              <a:t> + 2KCl → Cl</a:t>
            </a:r>
            <a:r>
              <a:rPr lang="en-GB" sz="2400" baseline="-25000" dirty="0"/>
              <a:t>2 </a:t>
            </a:r>
            <a:r>
              <a:rPr lang="en-GB" sz="2400" dirty="0"/>
              <a:t>+ 2KF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002111" y="3591640"/>
            <a:ext cx="2822028" cy="2585323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b="1" dirty="0"/>
              <a:t>Challenge: </a:t>
            </a:r>
            <a:r>
              <a:rPr lang="en-GB" dirty="0"/>
              <a:t>Add state symbols to your balanced symbol equations. Gas = (g), liquid = (l), solid = (s) and dissolved = (</a:t>
            </a:r>
            <a:r>
              <a:rPr lang="en-GB" dirty="0" err="1"/>
              <a:t>aq</a:t>
            </a:r>
            <a:r>
              <a:rPr lang="en-GB" dirty="0"/>
              <a:t>). All group 1 metals are solid at room temperature. The group 7 displacement reactions will be in solution.</a:t>
            </a:r>
          </a:p>
        </p:txBody>
      </p:sp>
    </p:spTree>
    <p:extLst>
      <p:ext uri="{BB962C8B-B14F-4D97-AF65-F5344CB8AC3E}">
        <p14:creationId xmlns:p14="http://schemas.microsoft.com/office/powerpoint/2010/main" val="14686710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1" ma:contentTypeDescription="Create a new document." ma:contentTypeScope="" ma:versionID="3614cf6d68dbd1cef2e5c115b6f78753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e556f5c084d7ae4238e16eb104e2cd0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b547754c-74b2-4d91-982e-55751234f08d">
      <UserInfo>
        <DisplayName/>
        <AccountId xsi:nil="true"/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F86ECB73-D4DE-4CBC-AC88-4550944ECA7A}"/>
</file>

<file path=customXml/itemProps2.xml><?xml version="1.0" encoding="utf-8"?>
<ds:datastoreItem xmlns:ds="http://schemas.openxmlformats.org/officeDocument/2006/customXml" ds:itemID="{A8BA3751-B249-4BD6-8D47-60221E04C29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A706304-127C-4B53-9E1E-2DEE7FB4A796}">
  <ds:schemaRefs>
    <ds:schemaRef ds:uri="http://purl.org/dc/terms/"/>
    <ds:schemaRef ds:uri="http://purl.org/dc/dcmitype/"/>
    <ds:schemaRef ds:uri="http://schemas.microsoft.com/office/2006/metadata/properties"/>
    <ds:schemaRef ds:uri="http://purl.org/dc/elements/1.1/"/>
    <ds:schemaRef ds:uri="f513355b-a9cf-41c1-ad84-cdbe5216922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b547754c-74b2-4d91-982e-55751234f08d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3846</TotalTime>
  <Words>1052</Words>
  <Application>Microsoft Office PowerPoint</Application>
  <PresentationFormat>Widescreen</PresentationFormat>
  <Paragraphs>77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Equations Revision</vt:lpstr>
      <vt:lpstr> What is this symbol equation telling us?   Cl2(aq) + 2KBr(aq) → 2KCl(aq) + Br2(aq)  Have a go at writing it as a word equation.</vt:lpstr>
      <vt:lpstr> What is this symbol equation telling us?   Cl2(aq) + 2KBr(aq) → 2KCl(aq) + Br2(aq)  Have a go at writing it as a word equation.  Chlorine + potassium bromide  potassium chloride + bromine</vt:lpstr>
      <vt:lpstr>Group 1 reactions: metal + oxygen → metal oxide metal + chlorine → metal chloride metal + water → metal hydroxide + hydrogen</vt:lpstr>
      <vt:lpstr>Group 1 reactions: metal + oxygen → metal oxide metal + chlorine → metal chloride metal + water → metal hydroxide + hydrogen</vt:lpstr>
      <vt:lpstr>Group 1 reactions: metal + oxygen → metal oxide metal + chlorine → metal chloride metal + water → metal hydroxide + hydrogen</vt:lpstr>
      <vt:lpstr>Group 1 reactions: metal + oxygen → metal oxide metal + chlorine → metal chloride metal + water → metal hydroxide + hydrogen</vt:lpstr>
    </vt:vector>
  </TitlesOfParts>
  <Company>Highdown School and Sixth Form Centre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this symbol equation telling us?   Cl2(aq) + 2KBr(aq) → 2KCl(aq) + Br2(aq)  Have a go at writing it as a word equation.</dc:title>
  <dc:creator>M Loveday</dc:creator>
  <cp:lastModifiedBy>H Parrott</cp:lastModifiedBy>
  <cp:revision>9</cp:revision>
  <dcterms:created xsi:type="dcterms:W3CDTF">2018-05-17T12:06:43Z</dcterms:created>
  <dcterms:modified xsi:type="dcterms:W3CDTF">2020-10-18T10:59:10Z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  <property fmtid="{D5CDD505-2E9C-101B-9397-08002B2CF9AE}" pid="3" name="Order">
    <vt:r8>693000</vt:r8>
  </property>
  <property fmtid="{D5CDD505-2E9C-101B-9397-08002B2CF9AE}" pid="4" name="ComplianceAssetId">
    <vt:lpwstr/>
  </property>
  <property fmtid="{D5CDD505-2E9C-101B-9397-08002B2CF9AE}" pid="5" name="xd_Signature">
    <vt:bool>false</vt:bool>
  </property>
  <property fmtid="{D5CDD505-2E9C-101B-9397-08002B2CF9AE}" pid="6" name="xd_ProgID">
    <vt:lpwstr/>
  </property>
  <property fmtid="{D5CDD505-2E9C-101B-9397-08002B2CF9AE}" pid="7" name="TemplateUrl">
    <vt:lpwstr/>
  </property>
</Properties>
</file>