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4" r:id="rId2"/>
    <p:sldId id="256" r:id="rId3"/>
    <p:sldId id="291" r:id="rId4"/>
    <p:sldId id="292" r:id="rId5"/>
    <p:sldId id="293" r:id="rId6"/>
    <p:sldId id="297" r:id="rId7"/>
    <p:sldId id="298" r:id="rId8"/>
    <p:sldId id="302" r:id="rId9"/>
    <p:sldId id="325" r:id="rId10"/>
    <p:sldId id="304" r:id="rId11"/>
    <p:sldId id="303" r:id="rId12"/>
    <p:sldId id="305" r:id="rId13"/>
    <p:sldId id="307" r:id="rId14"/>
    <p:sldId id="308" r:id="rId15"/>
    <p:sldId id="296" r:id="rId16"/>
    <p:sldId id="309" r:id="rId17"/>
    <p:sldId id="263" r:id="rId18"/>
    <p:sldId id="264" r:id="rId19"/>
    <p:sldId id="315" r:id="rId20"/>
    <p:sldId id="316" r:id="rId21"/>
    <p:sldId id="319" r:id="rId22"/>
    <p:sldId id="321" r:id="rId23"/>
    <p:sldId id="317" r:id="rId24"/>
    <p:sldId id="320" r:id="rId25"/>
    <p:sldId id="326" r:id="rId26"/>
    <p:sldId id="312" r:id="rId27"/>
    <p:sldId id="313" r:id="rId28"/>
    <p:sldId id="265" r:id="rId29"/>
    <p:sldId id="25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04" y="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5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4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83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525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302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77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06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374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5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45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704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10BDD-D2E5-46B4-A3F9-EBB5B573219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308A7-B970-48AE-B372-24AD34CF1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95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openxmlformats.org/officeDocument/2006/relationships/image" Target="../media/image1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://www.google.co.uk/url?sa=i&amp;rct=j&amp;q=football&amp;source=images&amp;cd=&amp;cad=rja&amp;docid=bYK5p6VWKUlZOM&amp;tbnid=wS7Bd0-mBDxKwM:&amp;ved=0CAUQjRw&amp;url=http://www.northareadevonfootball.co.uk/&amp;ei=PB02UeCXJIeP0AWFwIGwAQ&amp;bvm=bv.43148975,d.ZWU&amp;psig=AFQjCNH-mfwFUU6eU0ZKUZbGJINeqKXtRw&amp;ust=1362587317703341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4.m4a"/><Relationship Id="rId7" Type="http://schemas.openxmlformats.org/officeDocument/2006/relationships/image" Target="../media/image3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://www.google.co.uk/url?sa=i&amp;rct=j&amp;q=%E7%AF%AE%E7%90%83&amp;source=images&amp;cd=&amp;cad=rja&amp;docid=MwQ3zvs17UgTtM&amp;tbnid=alL9N40oSxlQVM:&amp;ved=0CAUQjRw&amp;url=http://www.nipic.com/show/1/30/417941d58444aa3f.html&amp;ei=eh02UeeqO8eX1AXxioCYDg&amp;bvm=bv.43148975,d.ZWU&amp;psig=AFQjCNEdPKc8dTPHiCUiZTgfwnu5Jm3wbA&amp;ust=1362587381489836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gif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6.m4a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8.m4a"/><Relationship Id="rId7" Type="http://schemas.openxmlformats.org/officeDocument/2006/relationships/image" Target="../media/image5.gi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://www.google.co.uk/url?sa=i&amp;rct=j&amp;q=tennis&amp;source=images&amp;cd=&amp;cad=rja&amp;docid=B9kuKQogE4cxVM&amp;tbnid=oa51zaAXI3RWAM:&amp;ved=0CAUQjRw&amp;url=http://ayabatennisclub.wordpress.com/links/&amp;ei=eR42UcPiA-a00QW0i4CADQ&amp;bvm=bv.43148975,d.ZWU&amp;psig=AFQjCNGg6fdVp-YGC4_ZeOdiB6PL4u0tuQ&amp;ust=1362587631056186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4a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10.m4a"/><Relationship Id="rId7" Type="http://schemas.openxmlformats.org/officeDocument/2006/relationships/image" Target="../media/image6.jpe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://www.google.co.uk/url?sa=i&amp;rct=j&amp;q=rugby&amp;source=images&amp;cd=&amp;cad=rja&amp;docid=1KaJVMRI-8pjcM&amp;tbnid=4UAnAuKC8w_WzM:&amp;ved=0CAUQjRw&amp;url=http://www.sherbornesports.co.uk/touch-rugby-now-twice-a-week/&amp;ei=rR42Udhgw5vUBcS7gLAG&amp;bvm=bv.43148975,d.ZWU&amp;psig=AFQjCNGjRAKxhCIS5QRur46nxfLXOxTiGg&amp;ust=1362587688221058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0.m4a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http://www.google.co.uk/url?sa=i&amp;rct=j&amp;q=rugby&amp;source=images&amp;cd=&amp;cad=rja&amp;docid=1KaJVMRI-8pjcM&amp;tbnid=4UAnAuKC8w_WzM:&amp;ved=0CAUQjRw&amp;url=http://www.sherbornesports.co.uk/touch-rugby-now-twice-a-week/&amp;ei=rR42Udhgw5vUBcS7gLAG&amp;bvm=bv.43148975,d.ZWU&amp;psig=AFQjCNGjRAKxhCIS5QRur46nxfLXOxTiGg&amp;ust=1362587688221058" TargetMode="External"/><Relationship Id="rId2" Type="http://schemas.openxmlformats.org/officeDocument/2006/relationships/hyperlink" Target="http://www.google.co.uk/url?sa=i&amp;rct=j&amp;q=%E7%AF%AE%E7%90%83&amp;source=images&amp;cd=&amp;cad=rja&amp;docid=MwQ3zvs17UgTtM&amp;tbnid=alL9N40oSxlQVM:&amp;ved=0CAUQjRw&amp;url=http://www.nipic.com/show/1/30/417941d58444aa3f.html&amp;ei=eh02UeeqO8eX1AXxioCYDg&amp;bvm=bv.43148975,d.ZWU&amp;psig=AFQjCNEdPKc8dTPHiCUiZTgfwnu5Jm3wbA&amp;ust=1362587381489836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hyperlink" Target="http://www.google.co.uk/url?sa=i&amp;rct=j&amp;q=tennis&amp;source=images&amp;cd=&amp;cad=rja&amp;docid=B9kuKQogE4cxVM&amp;tbnid=oa51zaAXI3RWAM:&amp;ved=0CAUQjRw&amp;url=http://ayabatennisclub.wordpress.com/links/&amp;ei=eR42UcPiA-a00QW0i4CADQ&amp;bvm=bv.43148975,d.ZWU&amp;psig=AFQjCNGg6fdVp-YGC4_ZeOdiB6PL4u0tuQ&amp;ust=1362587631056186" TargetMode="External"/><Relationship Id="rId10" Type="http://schemas.openxmlformats.org/officeDocument/2006/relationships/image" Target="../media/image1.jpeg"/><Relationship Id="rId4" Type="http://schemas.openxmlformats.org/officeDocument/2006/relationships/image" Target="../media/image4.gif"/><Relationship Id="rId9" Type="http://schemas.openxmlformats.org/officeDocument/2006/relationships/hyperlink" Target="http://www.google.co.uk/url?sa=i&amp;rct=j&amp;q=football&amp;source=images&amp;cd=&amp;cad=rja&amp;docid=bYK5p6VWKUlZOM&amp;tbnid=wS7Bd0-mBDxKwM:&amp;ved=0CAUQjRw&amp;url=http://www.northareadevonfootball.co.uk/&amp;ei=PB02UeCXJIeP0AWFwIGwAQ&amp;bvm=bv.43148975,d.ZWU&amp;psig=AFQjCNH-mfwFUU6eU0ZKUZbGJINeqKXtRw&amp;ust=1362587317703341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http://www.google.co.uk/url?sa=i&amp;rct=j&amp;q=rugby&amp;source=images&amp;cd=&amp;cad=rja&amp;docid=1KaJVMRI-8pjcM&amp;tbnid=4UAnAuKC8w_WzM:&amp;ved=0CAUQjRw&amp;url=http://www.sherbornesports.co.uk/touch-rugby-now-twice-a-week/&amp;ei=rR42Udhgw5vUBcS7gLAG&amp;bvm=bv.43148975,d.ZWU&amp;psig=AFQjCNGjRAKxhCIS5QRur46nxfLXOxTiGg&amp;ust=1362587688221058" TargetMode="External"/><Relationship Id="rId2" Type="http://schemas.openxmlformats.org/officeDocument/2006/relationships/hyperlink" Target="http://www.google.co.uk/url?sa=i&amp;rct=j&amp;q=%E7%AF%AE%E7%90%83&amp;source=images&amp;cd=&amp;cad=rja&amp;docid=MwQ3zvs17UgTtM&amp;tbnid=alL9N40oSxlQVM:&amp;ved=0CAUQjRw&amp;url=http://www.nipic.com/show/1/30/417941d58444aa3f.html&amp;ei=eh02UeeqO8eX1AXxioCYDg&amp;bvm=bv.43148975,d.ZWU&amp;psig=AFQjCNEdPKc8dTPHiCUiZTgfwnu5Jm3wbA&amp;ust=1362587381489836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hyperlink" Target="http://www.google.co.uk/url?sa=i&amp;rct=j&amp;q=tennis&amp;source=images&amp;cd=&amp;cad=rja&amp;docid=B9kuKQogE4cxVM&amp;tbnid=oa51zaAXI3RWAM:&amp;ved=0CAUQjRw&amp;url=http://ayabatennisclub.wordpress.com/links/&amp;ei=eR42UcPiA-a00QW0i4CADQ&amp;bvm=bv.43148975,d.ZWU&amp;psig=AFQjCNGg6fdVp-YGC4_ZeOdiB6PL4u0tuQ&amp;ust=1362587631056186" TargetMode="External"/><Relationship Id="rId10" Type="http://schemas.openxmlformats.org/officeDocument/2006/relationships/image" Target="../media/image1.jpeg"/><Relationship Id="rId4" Type="http://schemas.openxmlformats.org/officeDocument/2006/relationships/image" Target="../media/image4.gif"/><Relationship Id="rId9" Type="http://schemas.openxmlformats.org/officeDocument/2006/relationships/hyperlink" Target="http://www.google.co.uk/url?sa=i&amp;rct=j&amp;q=football&amp;source=images&amp;cd=&amp;cad=rja&amp;docid=bYK5p6VWKUlZOM&amp;tbnid=wS7Bd0-mBDxKwM:&amp;ved=0CAUQjRw&amp;url=http://www.northareadevonfootball.co.uk/&amp;ei=PB02UeCXJIeP0AWFwIGwAQ&amp;bvm=bv.43148975,d.ZWU&amp;psig=AFQjCNH-mfwFUU6eU0ZKUZbGJINeqKXtRw&amp;ust=1362587317703341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http://www.google.co.uk/url?sa=i&amp;rct=j&amp;q=rugby&amp;source=images&amp;cd=&amp;cad=rja&amp;docid=1KaJVMRI-8pjcM&amp;tbnid=4UAnAuKC8w_WzM:&amp;ved=0CAUQjRw&amp;url=http://www.sherbornesports.co.uk/touch-rugby-now-twice-a-week/&amp;ei=rR42Udhgw5vUBcS7gLAG&amp;bvm=bv.43148975,d.ZWU&amp;psig=AFQjCNGjRAKxhCIS5QRur46nxfLXOxTiGg&amp;ust=1362587688221058" TargetMode="External"/><Relationship Id="rId2" Type="http://schemas.openxmlformats.org/officeDocument/2006/relationships/hyperlink" Target="http://www.google.co.uk/url?sa=i&amp;rct=j&amp;q=%E7%AF%AE%E7%90%83&amp;source=images&amp;cd=&amp;cad=rja&amp;docid=MwQ3zvs17UgTtM&amp;tbnid=alL9N40oSxlQVM:&amp;ved=0CAUQjRw&amp;url=http://www.nipic.com/show/1/30/417941d58444aa3f.html&amp;ei=eh02UeeqO8eX1AXxioCYDg&amp;bvm=bv.43148975,d.ZWU&amp;psig=AFQjCNEdPKc8dTPHiCUiZTgfwnu5Jm3wbA&amp;ust=1362587381489836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hyperlink" Target="http://www.google.co.uk/url?sa=i&amp;rct=j&amp;q=tennis&amp;source=images&amp;cd=&amp;cad=rja&amp;docid=B9kuKQogE4cxVM&amp;tbnid=oa51zaAXI3RWAM:&amp;ved=0CAUQjRw&amp;url=http://ayabatennisclub.wordpress.com/links/&amp;ei=eR42UcPiA-a00QW0i4CADQ&amp;bvm=bv.43148975,d.ZWU&amp;psig=AFQjCNGg6fdVp-YGC4_ZeOdiB6PL4u0tuQ&amp;ust=1362587631056186" TargetMode="External"/><Relationship Id="rId10" Type="http://schemas.openxmlformats.org/officeDocument/2006/relationships/image" Target="../media/image1.jpeg"/><Relationship Id="rId4" Type="http://schemas.openxmlformats.org/officeDocument/2006/relationships/image" Target="../media/image4.gif"/><Relationship Id="rId9" Type="http://schemas.openxmlformats.org/officeDocument/2006/relationships/hyperlink" Target="http://www.google.co.uk/url?sa=i&amp;rct=j&amp;q=football&amp;source=images&amp;cd=&amp;cad=rja&amp;docid=bYK5p6VWKUlZOM&amp;tbnid=wS7Bd0-mBDxKwM:&amp;ved=0CAUQjRw&amp;url=http://www.northareadevonfootball.co.uk/&amp;ei=PB02UeCXJIeP0AWFwIGwAQ&amp;bvm=bv.43148975,d.ZWU&amp;psig=AFQjCNH-mfwFUU6eU0ZKUZbGJINeqKXtRw&amp;ust=1362587317703341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12.m4a"/><Relationship Id="rId7" Type="http://schemas.openxmlformats.org/officeDocument/2006/relationships/image" Target="../media/image1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://www.google.co.uk/url?sa=i&amp;rct=j&amp;q=football&amp;source=images&amp;cd=&amp;cad=rja&amp;docid=bYK5p6VWKUlZOM&amp;tbnid=wS7Bd0-mBDxKwM:&amp;ved=0CAUQjRw&amp;url=http://www.northareadevonfootball.co.uk/&amp;ei=PB02UeCXJIeP0AWFwIGwAQ&amp;bvm=bv.43148975,d.ZWU&amp;psig=AFQjCNH-mfwFUU6eU0ZKUZbGJINeqKXtRw&amp;ust=1362587317703341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m4a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2.png"/><Relationship Id="rId3" Type="http://schemas.microsoft.com/office/2007/relationships/media" Target="../media/media14.m4a"/><Relationship Id="rId7" Type="http://schemas.openxmlformats.org/officeDocument/2006/relationships/image" Target="../media/image3.jpeg"/><Relationship Id="rId12" Type="http://schemas.openxmlformats.org/officeDocument/2006/relationships/image" Target="../media/image6.jpe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hyperlink" Target="http://www.google.co.uk/url?sa=i&amp;rct=j&amp;q=%E7%AF%AE%E7%90%83&amp;source=images&amp;cd=&amp;cad=rja&amp;docid=MwQ3zvs17UgTtM&amp;tbnid=alL9N40oSxlQVM:&amp;ved=0CAUQjRw&amp;url=http://www.nipic.com/show/1/30/417941d58444aa3f.html&amp;ei=eh02UeeqO8eX1AXxioCYDg&amp;bvm=bv.43148975,d.ZWU&amp;psig=AFQjCNEdPKc8dTPHiCUiZTgfwnu5Jm3wbA&amp;ust=1362587381489836" TargetMode="External"/><Relationship Id="rId11" Type="http://schemas.openxmlformats.org/officeDocument/2006/relationships/hyperlink" Target="http://www.google.co.uk/url?sa=i&amp;rct=j&amp;q=rugby&amp;source=images&amp;cd=&amp;cad=rja&amp;docid=1KaJVMRI-8pjcM&amp;tbnid=4UAnAuKC8w_WzM:&amp;ved=0CAUQjRw&amp;url=http://www.sherbornesports.co.uk/touch-rugby-now-twice-a-week/&amp;ei=rR42Udhgw5vUBcS7gLAG&amp;bvm=bv.43148975,d.ZWU&amp;psig=AFQjCNGjRAKxhCIS5QRur46nxfLXOxTiGg&amp;ust=1362587688221058" TargetMode="External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gif"/><Relationship Id="rId4" Type="http://schemas.openxmlformats.org/officeDocument/2006/relationships/audio" Target="../media/media14.m4a"/><Relationship Id="rId9" Type="http://schemas.openxmlformats.org/officeDocument/2006/relationships/hyperlink" Target="http://www.google.co.uk/url?sa=i&amp;rct=j&amp;q=tennis&amp;source=images&amp;cd=&amp;cad=rja&amp;docid=B9kuKQogE4cxVM&amp;tbnid=oa51zaAXI3RWAM:&amp;ved=0CAUQjRw&amp;url=http://ayabatennisclub.wordpress.com/links/&amp;ei=eR42UcPiA-a00QW0i4CADQ&amp;bvm=bv.43148975,d.ZWU&amp;psig=AFQjCNGg6fdVp-YGC4_ZeOdiB6PL4u0tuQ&amp;ust=1362587631056186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8.jpeg"/><Relationship Id="rId5" Type="http://schemas.openxmlformats.org/officeDocument/2006/relationships/hyperlink" Target="http://www.google.co.uk/url?sa=i&amp;rct=j&amp;q=chinese+peacock+dance&amp;source=images&amp;cd=&amp;cad=rja&amp;docid=me5MLyNMOkfNyM&amp;tbnid=kO_6gQfRqbjFBM:&amp;ved=0CAUQjRw&amp;url=http://www.nytimes.com/2005/03/05/arts/dance/05danc.html&amp;ei=cic2Ucj6G8zv0gX62YHQDw&amp;bvm=bv.43148975,d.ZWU&amp;psig=AFQjCNFaw8gF8MuxocqTyE9P_x5zGb3hrw&amp;ust=1362589903846026" TargetMode="Externa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hinese+peacock+dance&amp;source=images&amp;cd=&amp;cad=rja&amp;docid=me5MLyNMOkfNyM&amp;tbnid=kO_6gQfRqbjFBM:&amp;ved=0CAUQjRw&amp;url=http://www.nytimes.com/2005/03/05/arts/dance/05danc.html&amp;ei=cic2Ucj6G8zv0gX62YHQDw&amp;bvm=bv.43148975,d.ZWU&amp;psig=AFQjCNFaw8gF8MuxocqTyE9P_x5zGb3hrw&amp;ust=1362589903846026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hinese+peacock+dance&amp;source=images&amp;cd=&amp;cad=rja&amp;docid=me5MLyNMOkfNyM&amp;tbnid=kO_6gQfRqbjFBM:&amp;ved=0CAUQjRw&amp;url=http://www.nytimes.com/2005/03/05/arts/dance/05danc.html&amp;ei=cic2Ucj6G8zv0gX62YHQDw&amp;bvm=bv.43148975,d.ZWU&amp;psig=AFQjCNFaw8gF8MuxocqTyE9P_x5zGb3hrw&amp;ust=1362589903846026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hinese+peacock+dance&amp;source=images&amp;cd=&amp;cad=rja&amp;docid=me5MLyNMOkfNyM&amp;tbnid=kO_6gQfRqbjFBM:&amp;ved=0CAUQjRw&amp;url=http://www.nytimes.com/2005/03/05/arts/dance/05danc.html&amp;ei=cic2Ucj6G8zv0gX62YHQDw&amp;bvm=bv.43148975,d.ZWU&amp;psig=AFQjCNFaw8gF8MuxocqTyE9P_x5zGb3hrw&amp;ust=1362589903846026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hyperlink" Target="http://www.google.co.uk/url?sa=i&amp;rct=j&amp;q=rugby&amp;source=images&amp;cd=&amp;cad=rja&amp;docid=1KaJVMRI-8pjcM&amp;tbnid=4UAnAuKC8w_WzM:&amp;ved=0CAUQjRw&amp;url=http://www.sherbornesports.co.uk/touch-rugby-now-twice-a-week/&amp;ei=rR42Udhgw5vUBcS7gLAG&amp;bvm=bv.43148975,d.ZWU&amp;psig=AFQjCNGjRAKxhCIS5QRur46nxfLXOxTiGg&amp;ust=1362587688221058" TargetMode="External"/><Relationship Id="rId3" Type="http://schemas.openxmlformats.org/officeDocument/2006/relationships/slideLayout" Target="../slideLayouts/slideLayout7.xml"/><Relationship Id="rId7" Type="http://schemas.openxmlformats.org/officeDocument/2006/relationships/hyperlink" Target="http://www.google.co.uk/url?sa=i&amp;rct=j&amp;q=%E7%AF%AE%E7%90%83&amp;source=images&amp;cd=&amp;cad=rja&amp;docid=MwQ3zvs17UgTtM&amp;tbnid=alL9N40oSxlQVM:&amp;ved=0CAUQjRw&amp;url=http://www.nipic.com/show/1/30/417941d58444aa3f.html&amp;ei=eh02UeeqO8eX1AXxioCYDg&amp;bvm=bv.43148975,d.ZWU&amp;psig=AFQjCNEdPKc8dTPHiCUiZTgfwnu5Jm3wbA&amp;ust=1362587381489836" TargetMode="External"/><Relationship Id="rId12" Type="http://schemas.openxmlformats.org/officeDocument/2006/relationships/image" Target="../media/image5.gif"/><Relationship Id="rId17" Type="http://schemas.openxmlformats.org/officeDocument/2006/relationships/image" Target="../media/image2.png"/><Relationship Id="rId2" Type="http://schemas.openxmlformats.org/officeDocument/2006/relationships/audio" Target="../media/media17.m4a"/><Relationship Id="rId16" Type="http://schemas.openxmlformats.org/officeDocument/2006/relationships/image" Target="../media/image8.jpeg"/><Relationship Id="rId1" Type="http://schemas.microsoft.com/office/2007/relationships/media" Target="../media/media17.m4a"/><Relationship Id="rId6" Type="http://schemas.openxmlformats.org/officeDocument/2006/relationships/image" Target="../media/image4.gif"/><Relationship Id="rId11" Type="http://schemas.openxmlformats.org/officeDocument/2006/relationships/hyperlink" Target="http://www.google.co.uk/url?sa=i&amp;rct=j&amp;q=tennis&amp;source=images&amp;cd=&amp;cad=rja&amp;docid=B9kuKQogE4cxVM&amp;tbnid=oa51zaAXI3RWAM:&amp;ved=0CAUQjRw&amp;url=http://ayabatennisclub.wordpress.com/links/&amp;ei=eR42UcPiA-a00QW0i4CADQ&amp;bvm=bv.43148975,d.ZWU&amp;psig=AFQjCNGg6fdVp-YGC4_ZeOdiB6PL4u0tuQ&amp;ust=1362587631056186" TargetMode="External"/><Relationship Id="rId5" Type="http://schemas.openxmlformats.org/officeDocument/2006/relationships/image" Target="../media/image7.gif"/><Relationship Id="rId15" Type="http://schemas.openxmlformats.org/officeDocument/2006/relationships/hyperlink" Target="http://www.google.co.uk/url?sa=i&amp;rct=j&amp;q=chinese+peacock+dance&amp;source=images&amp;cd=&amp;cad=rja&amp;docid=me5MLyNMOkfNyM&amp;tbnid=kO_6gQfRqbjFBM:&amp;ved=0CAUQjRw&amp;url=http://www.nytimes.com/2005/03/05/arts/dance/05danc.html&amp;ei=cic2Ucj6G8zv0gX62YHQDw&amp;bvm=bv.43148975,d.ZWU&amp;psig=AFQjCNFaw8gF8MuxocqTyE9P_x5zGb3hrw&amp;ust=1362589903846026" TargetMode="External"/><Relationship Id="rId10" Type="http://schemas.openxmlformats.org/officeDocument/2006/relationships/image" Target="../media/image1.jpeg"/><Relationship Id="rId4" Type="http://schemas.openxmlformats.org/officeDocument/2006/relationships/image" Target="../media/image9.jpg"/><Relationship Id="rId9" Type="http://schemas.openxmlformats.org/officeDocument/2006/relationships/hyperlink" Target="http://www.google.co.uk/url?sa=i&amp;rct=j&amp;q=football&amp;source=images&amp;cd=&amp;cad=rja&amp;docid=bYK5p6VWKUlZOM&amp;tbnid=wS7Bd0-mBDxKwM:&amp;ved=0CAUQjRw&amp;url=http://www.northareadevonfootball.co.uk/&amp;ei=PB02UeCXJIeP0AWFwIGwAQ&amp;bvm=bv.43148975,d.ZWU&amp;psig=AFQjCNH-mfwFUU6eU0ZKUZbGJINeqKXtRw&amp;ust=1362587317703341" TargetMode="External"/><Relationship Id="rId1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288DB-8BC5-4503-B247-FD5076EE3D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7408" y="548680"/>
            <a:ext cx="10363200" cy="1470025"/>
          </a:xfrm>
        </p:spPr>
        <p:txBody>
          <a:bodyPr/>
          <a:lstStyle/>
          <a:p>
            <a:r>
              <a:rPr lang="en-GB" b="1" dirty="0"/>
              <a:t>Week </a:t>
            </a:r>
            <a:r>
              <a:rPr lang="en-GB" b="1"/>
              <a:t>commencing 22/03/21</a:t>
            </a: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53DA9E-6858-4CD4-A6F5-18E29D823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91544" y="2204864"/>
            <a:ext cx="8534400" cy="1752600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Year 7 Non – MEP Mandarin</a:t>
            </a:r>
          </a:p>
        </p:txBody>
      </p:sp>
    </p:spTree>
    <p:extLst>
      <p:ext uri="{BB962C8B-B14F-4D97-AF65-F5344CB8AC3E}">
        <p14:creationId xmlns:p14="http://schemas.microsoft.com/office/powerpoint/2010/main" val="2268952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5560" y="1402074"/>
            <a:ext cx="7772400" cy="54462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Do you like swimming?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F3F41A-E9FE-4E9A-92EC-2E1229141236}"/>
              </a:ext>
            </a:extLst>
          </p:cNvPr>
          <p:cNvSpPr txBox="1"/>
          <p:nvPr/>
        </p:nvSpPr>
        <p:spPr>
          <a:xfrm>
            <a:off x="551384" y="260648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Lesson 1 this week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B0FB1A7-FB22-441C-8738-9B578539FA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3512" y="2636912"/>
            <a:ext cx="8534400" cy="3384376"/>
          </a:xfrm>
        </p:spPr>
        <p:txBody>
          <a:bodyPr>
            <a:normAutofit lnSpcReduction="10000"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</a:rPr>
              <a:t>LO: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We are revisit sports and learn some radicals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I can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recognise and write the words for sports more confidently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understand what radical means in Chinese </a:t>
            </a:r>
          </a:p>
        </p:txBody>
      </p:sp>
    </p:spTree>
    <p:extLst>
      <p:ext uri="{BB962C8B-B14F-4D97-AF65-F5344CB8AC3E}">
        <p14:creationId xmlns:p14="http://schemas.microsoft.com/office/powerpoint/2010/main" val="1550592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northareadevonfootball.co.uk/Images/football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2443743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35561" y="418091"/>
            <a:ext cx="346601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800" dirty="0">
                <a:latin typeface="Arial" pitchFamily="34" charset="0"/>
                <a:cs typeface="Arial" pitchFamily="34" charset="0"/>
              </a:rPr>
              <a:t>足球</a:t>
            </a:r>
            <a:r>
              <a:rPr lang="zh-CN" altLang="en-US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zú</a:t>
            </a:r>
            <a:r>
              <a:rPr lang="en-US" altLang="ja-JP" sz="28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E5EBD7-6B11-4E02-AF9C-97873F4BAF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976320" y="418091"/>
            <a:ext cx="1184879" cy="1184879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D39350-5003-4791-B1D5-A9F6783D008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2348880"/>
            <a:ext cx="1224136" cy="12241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717667-F17B-4792-AEF0-98F01AA872BA}"/>
              </a:ext>
            </a:extLst>
          </p:cNvPr>
          <p:cNvSpPr txBox="1"/>
          <p:nvPr/>
        </p:nvSpPr>
        <p:spPr>
          <a:xfrm>
            <a:off x="767408" y="3140968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Click the speakers for pronunciation and explanation</a:t>
            </a:r>
          </a:p>
        </p:txBody>
      </p:sp>
    </p:spTree>
    <p:extLst>
      <p:ext uri="{BB962C8B-B14F-4D97-AF65-F5344CB8AC3E}">
        <p14:creationId xmlns:p14="http://schemas.microsoft.com/office/powerpoint/2010/main" val="39654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t1.gstatic.com/images?q=tbn:ANd9GcTzCpizrNnRtBMSFYUKJEoUw3m8f-Ye2r7KjQWtpBU6C0ghQsx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4" y="2492896"/>
            <a:ext cx="2952328" cy="275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63552" y="332656"/>
            <a:ext cx="368081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/>
              <a:t>篮球 </a:t>
            </a:r>
            <a:r>
              <a:rPr lang="en-US" altLang="ja-JP" sz="2800" dirty="0" err="1"/>
              <a:t>lán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qiú</a:t>
            </a:r>
            <a:endParaRPr lang="en-GB" sz="28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AEB6B12-2EA9-445D-97EC-211B1D87C6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08368" y="332656"/>
            <a:ext cx="1224136" cy="122413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64DAF65-94A1-400E-AD85-804C6C04039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53945" y="2780928"/>
            <a:ext cx="1368152" cy="13681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1847E7-4720-4DAD-9653-C2D7F1674BF2}"/>
              </a:ext>
            </a:extLst>
          </p:cNvPr>
          <p:cNvSpPr txBox="1"/>
          <p:nvPr/>
        </p:nvSpPr>
        <p:spPr>
          <a:xfrm>
            <a:off x="767408" y="3140968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Click the speakers for pronunciation and explanation</a:t>
            </a:r>
          </a:p>
        </p:txBody>
      </p:sp>
    </p:spTree>
    <p:extLst>
      <p:ext uri="{BB962C8B-B14F-4D97-AF65-F5344CB8AC3E}">
        <p14:creationId xmlns:p14="http://schemas.microsoft.com/office/powerpoint/2010/main" val="2409134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5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2276872"/>
            <a:ext cx="3024336" cy="30735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63552" y="404664"/>
            <a:ext cx="57951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/>
              <a:t>乒乓球 </a:t>
            </a:r>
            <a:r>
              <a:rPr lang="en-US" altLang="ja-JP" sz="2800" dirty="0" err="1">
                <a:solidFill>
                  <a:srgbClr val="0070C0"/>
                </a:solidFill>
              </a:rPr>
              <a:t>pīng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pāng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8800" dirty="0">
              <a:solidFill>
                <a:srgbClr val="0070C0"/>
              </a:solidFill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39E7F3-81C7-4605-99A8-4023CEF07F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22048" y="924739"/>
            <a:ext cx="1702544" cy="1702544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7479E40-1ECF-4DED-BC83-96B46C9E450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056440" y="3212976"/>
            <a:ext cx="1474775" cy="14747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895BFE-4422-4508-8BB0-F5C268C290F3}"/>
              </a:ext>
            </a:extLst>
          </p:cNvPr>
          <p:cNvSpPr txBox="1"/>
          <p:nvPr/>
        </p:nvSpPr>
        <p:spPr>
          <a:xfrm>
            <a:off x="767408" y="3140968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Click the speakers for pronunciation and explanation</a:t>
            </a:r>
          </a:p>
        </p:txBody>
      </p:sp>
    </p:spTree>
    <p:extLst>
      <p:ext uri="{BB962C8B-B14F-4D97-AF65-F5344CB8AC3E}">
        <p14:creationId xmlns:p14="http://schemas.microsoft.com/office/powerpoint/2010/main" val="403660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2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ayabatennisclub.files.wordpress.com/2011/04/tennis-4.gif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89" y="1916832"/>
            <a:ext cx="3589094" cy="282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51584" y="404664"/>
            <a:ext cx="40238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/>
              <a:t>网球 </a:t>
            </a:r>
            <a:r>
              <a:rPr lang="en-US" altLang="ja-JP" sz="2800" dirty="0" err="1">
                <a:solidFill>
                  <a:srgbClr val="0070C0"/>
                </a:solidFill>
              </a:rPr>
              <a:t>wǎng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0809A5D-3DCF-49CD-990F-7926CCE31E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67804" y="780614"/>
            <a:ext cx="1768756" cy="176875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D346554-74F2-405A-B571-92888AEBF0E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97424" y="3284984"/>
            <a:ext cx="1355328" cy="13553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EEE9E9-23E9-4239-96BD-A640F85D7298}"/>
              </a:ext>
            </a:extLst>
          </p:cNvPr>
          <p:cNvSpPr txBox="1"/>
          <p:nvPr/>
        </p:nvSpPr>
        <p:spPr>
          <a:xfrm>
            <a:off x="767408" y="3140968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Click the speakers for pronunciation and explanation</a:t>
            </a:r>
          </a:p>
        </p:txBody>
      </p:sp>
    </p:spTree>
    <p:extLst>
      <p:ext uri="{BB962C8B-B14F-4D97-AF65-F5344CB8AC3E}">
        <p14:creationId xmlns:p14="http://schemas.microsoft.com/office/powerpoint/2010/main" val="3004582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97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t3.gstatic.com/images?q=tbn:ANd9GcQLmCMkaRZJuJdLltsW5aiRC0P_yqEIluetrg9jYPVUITlsfQbQdQ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674" y="2492896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35560" y="188640"/>
            <a:ext cx="542007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/>
              <a:t>橄榄球 </a:t>
            </a:r>
            <a:r>
              <a:rPr lang="en-US" altLang="ja-JP" sz="2800" dirty="0" err="1">
                <a:solidFill>
                  <a:srgbClr val="0070C0"/>
                </a:solidFill>
              </a:rPr>
              <a:t>gǎn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87AF4F-A459-4BBB-8752-1637A71424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68408" y="473477"/>
            <a:ext cx="1211312" cy="1211312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C170648-6E24-45A3-9CBD-BF7CBC7E8AE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984432" y="2204864"/>
            <a:ext cx="1080120" cy="10801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D48B95-116F-4879-BFF2-7E11F99C66B9}"/>
              </a:ext>
            </a:extLst>
          </p:cNvPr>
          <p:cNvSpPr txBox="1"/>
          <p:nvPr/>
        </p:nvSpPr>
        <p:spPr>
          <a:xfrm>
            <a:off x="767408" y="3140968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Click the speakers for pronunciation and explanation</a:t>
            </a:r>
          </a:p>
        </p:txBody>
      </p:sp>
    </p:spTree>
    <p:extLst>
      <p:ext uri="{BB962C8B-B14F-4D97-AF65-F5344CB8AC3E}">
        <p14:creationId xmlns:p14="http://schemas.microsoft.com/office/powerpoint/2010/main" val="161273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40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1.gstatic.com/images?q=tbn:ANd9GcTzCpizrNnRtBMSFYUKJEoUw3m8f-Ye2r7KjQWtpBU6C0ghQsx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552" y="116632"/>
            <a:ext cx="1777777" cy="165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896" y="235839"/>
            <a:ext cx="1672944" cy="1700146"/>
          </a:xfrm>
          <a:prstGeom prst="rect">
            <a:avLst/>
          </a:prstGeom>
        </p:spPr>
      </p:pic>
      <p:pic>
        <p:nvPicPr>
          <p:cNvPr id="1030" name="Picture 6" descr="http://ayabatennisclub.files.wordpress.com/2011/04/tennis-4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384" y="3324871"/>
            <a:ext cx="2054110" cy="161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3.gstatic.com/images?q=tbn:ANd9GcQLmCMkaRZJuJdLltsW5aiRC0P_yqEIluetrg9jYPVUITlsfQbQdQ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896" y="3388540"/>
            <a:ext cx="1495632" cy="149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007384" y="1878322"/>
            <a:ext cx="2240744" cy="15871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/>
              <a:t>篮球</a:t>
            </a:r>
            <a:r>
              <a:rPr lang="ja-JP" altLang="en-US" sz="6000" dirty="0"/>
              <a:t> </a:t>
            </a:r>
            <a:endParaRPr lang="en-US" altLang="ja-JP" sz="6000" dirty="0"/>
          </a:p>
          <a:p>
            <a:r>
              <a:rPr lang="en-US" altLang="ja-JP" sz="2800" dirty="0" err="1">
                <a:solidFill>
                  <a:srgbClr val="0070C0"/>
                </a:solidFill>
              </a:rPr>
              <a:t>lán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9" name="Picture 2" descr="http://www.northareadevonfootball.co.uk/Images/football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03" y="167665"/>
            <a:ext cx="1601850" cy="160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20211" y="1941990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足球</a:t>
            </a:r>
            <a:endParaRPr lang="en-US" altLang="zh-CN" sz="6000" dirty="0"/>
          </a:p>
          <a:p>
            <a:r>
              <a:rPr lang="en-US" altLang="ja-JP" sz="2800" dirty="0"/>
              <a:t>   </a:t>
            </a:r>
            <a:r>
              <a:rPr lang="en-US" altLang="ja-JP" sz="2800" dirty="0" err="1">
                <a:solidFill>
                  <a:srgbClr val="0070C0"/>
                </a:solidFill>
              </a:rPr>
              <a:t>zú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87593" y="1878321"/>
            <a:ext cx="2492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乒乓球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pīng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pāng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7384" y="4972449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网球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wǎng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51873" y="4943895"/>
            <a:ext cx="2492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橄榄球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gǎn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77A233-6AFA-41F5-BDF3-957BB34EB27D}"/>
              </a:ext>
            </a:extLst>
          </p:cNvPr>
          <p:cNvSpPr txBox="1"/>
          <p:nvPr/>
        </p:nvSpPr>
        <p:spPr>
          <a:xfrm>
            <a:off x="392911" y="4005063"/>
            <a:ext cx="3758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FFFF00"/>
                </a:highlight>
              </a:rPr>
              <a:t>Practise writing these words</a:t>
            </a:r>
          </a:p>
          <a:p>
            <a:r>
              <a:rPr lang="en-GB" sz="2400" dirty="0">
                <a:highlight>
                  <a:srgbClr val="FFFF00"/>
                </a:highlight>
              </a:rPr>
              <a:t>Write each words three times.</a:t>
            </a:r>
          </a:p>
        </p:txBody>
      </p:sp>
    </p:spTree>
    <p:extLst>
      <p:ext uri="{BB962C8B-B14F-4D97-AF65-F5344CB8AC3E}">
        <p14:creationId xmlns:p14="http://schemas.microsoft.com/office/powerpoint/2010/main" val="396636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4F5F11-C810-4A55-9AC6-D25AD73D8A00}"/>
              </a:ext>
            </a:extLst>
          </p:cNvPr>
          <p:cNvSpPr txBox="1"/>
          <p:nvPr/>
        </p:nvSpPr>
        <p:spPr>
          <a:xfrm>
            <a:off x="2279576" y="1196752"/>
            <a:ext cx="7344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highlight>
                  <a:srgbClr val="FFFF00"/>
                </a:highlight>
              </a:rPr>
              <a:t>Practise recognising these words on next few slides</a:t>
            </a:r>
          </a:p>
        </p:txBody>
      </p:sp>
    </p:spTree>
    <p:extLst>
      <p:ext uri="{BB962C8B-B14F-4D97-AF65-F5344CB8AC3E}">
        <p14:creationId xmlns:p14="http://schemas.microsoft.com/office/powerpoint/2010/main" val="398498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1.gstatic.com/images?q=tbn:ANd9GcTzCpizrNnRtBMSFYUKJEoUw3m8f-Ye2r7KjQWtpBU6C0ghQsx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552" y="116632"/>
            <a:ext cx="1777777" cy="165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896" y="235839"/>
            <a:ext cx="1672944" cy="1700146"/>
          </a:xfrm>
          <a:prstGeom prst="rect">
            <a:avLst/>
          </a:prstGeom>
        </p:spPr>
      </p:pic>
      <p:pic>
        <p:nvPicPr>
          <p:cNvPr id="1030" name="Picture 6" descr="http://ayabatennisclub.files.wordpress.com/2011/04/tennis-4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384" y="3324871"/>
            <a:ext cx="2054110" cy="161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3.gstatic.com/images?q=tbn:ANd9GcQLmCMkaRZJuJdLltsW5aiRC0P_yqEIluetrg9jYPVUITlsfQbQdQ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896" y="3388540"/>
            <a:ext cx="1495632" cy="149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007384" y="1878322"/>
            <a:ext cx="2240744" cy="15871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2800" dirty="0" err="1">
                <a:solidFill>
                  <a:srgbClr val="0070C0"/>
                </a:solidFill>
              </a:rPr>
              <a:t>lán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9" name="Picture 2" descr="http://www.northareadevonfootball.co.uk/Images/football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03" y="167665"/>
            <a:ext cx="1601850" cy="160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20210" y="1941990"/>
            <a:ext cx="105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zú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56710" y="1878321"/>
            <a:ext cx="2154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pīng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pāng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13181" y="4972449"/>
            <a:ext cx="1511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wǎng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08541" y="4943895"/>
            <a:ext cx="17796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gǎn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283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1.gstatic.com/images?q=tbn:ANd9GcTzCpizrNnRtBMSFYUKJEoUw3m8f-Ye2r7KjQWtpBU6C0ghQsx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552" y="116632"/>
            <a:ext cx="1777777" cy="165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896" y="235839"/>
            <a:ext cx="1672944" cy="1700146"/>
          </a:xfrm>
          <a:prstGeom prst="rect">
            <a:avLst/>
          </a:prstGeom>
        </p:spPr>
      </p:pic>
      <p:pic>
        <p:nvPicPr>
          <p:cNvPr id="1030" name="Picture 6" descr="http://ayabatennisclub.files.wordpress.com/2011/04/tennis-4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384" y="3324871"/>
            <a:ext cx="2054110" cy="161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3.gstatic.com/images?q=tbn:ANd9GcQLmCMkaRZJuJdLltsW5aiRC0P_yqEIluetrg9jYPVUITlsfQbQdQ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896" y="3388540"/>
            <a:ext cx="1495632" cy="149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northareadevonfootball.co.uk/Images/football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03" y="167665"/>
            <a:ext cx="1601850" cy="160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773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5007384" y="1878322"/>
            <a:ext cx="2240744" cy="15871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/>
              <a:t>篮球</a:t>
            </a:r>
            <a:r>
              <a:rPr lang="ja-JP" altLang="en-US" sz="6000" dirty="0"/>
              <a:t> </a:t>
            </a:r>
            <a:endParaRPr lang="en-US" altLang="ja-JP" sz="6000" dirty="0"/>
          </a:p>
          <a:p>
            <a:r>
              <a:rPr lang="en-US" altLang="ja-JP" sz="2800" dirty="0" err="1">
                <a:solidFill>
                  <a:srgbClr val="0070C0"/>
                </a:solidFill>
              </a:rPr>
              <a:t>lán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20211" y="1941990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足球</a:t>
            </a:r>
            <a:endParaRPr lang="en-US" altLang="zh-CN" sz="6000" dirty="0"/>
          </a:p>
          <a:p>
            <a:r>
              <a:rPr lang="en-US" altLang="ja-JP" sz="2800" dirty="0"/>
              <a:t>   </a:t>
            </a:r>
            <a:r>
              <a:rPr lang="en-US" altLang="ja-JP" sz="2800" dirty="0" err="1">
                <a:solidFill>
                  <a:srgbClr val="0070C0"/>
                </a:solidFill>
              </a:rPr>
              <a:t>zú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87593" y="1878321"/>
            <a:ext cx="2492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乒乓球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pīng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pāng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7384" y="4972449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网球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wǎng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51873" y="4943895"/>
            <a:ext cx="2492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橄榄球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gǎn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067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5007384" y="1878322"/>
            <a:ext cx="2240744" cy="15871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/>
              <a:t>篮球</a:t>
            </a:r>
            <a:r>
              <a:rPr lang="ja-JP" altLang="en-US" sz="6000" dirty="0"/>
              <a:t> </a:t>
            </a:r>
            <a:endParaRPr lang="en-US" altLang="ja-JP" sz="6000" dirty="0"/>
          </a:p>
        </p:txBody>
      </p:sp>
      <p:sp>
        <p:nvSpPr>
          <p:cNvPr id="2" name="TextBox 1"/>
          <p:cNvSpPr txBox="1"/>
          <p:nvPr/>
        </p:nvSpPr>
        <p:spPr>
          <a:xfrm>
            <a:off x="2220211" y="1941990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足球</a:t>
            </a:r>
            <a:endParaRPr lang="en-US" altLang="zh-CN" sz="6000" dirty="0"/>
          </a:p>
          <a:p>
            <a:r>
              <a:rPr lang="en-US" altLang="ja-JP" sz="2800" dirty="0"/>
              <a:t>  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87593" y="1878322"/>
            <a:ext cx="24929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乒乓球</a:t>
            </a:r>
            <a:endParaRPr lang="en-US" altLang="zh-CN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5007384" y="4972450"/>
            <a:ext cx="17235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网球</a:t>
            </a:r>
            <a:endParaRPr lang="en-US" altLang="zh-CN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7751873" y="4943896"/>
            <a:ext cx="24929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橄榄球</a:t>
            </a:r>
            <a:endParaRPr lang="en-US" altLang="zh-CN" sz="6000" dirty="0"/>
          </a:p>
        </p:txBody>
      </p:sp>
    </p:spTree>
    <p:extLst>
      <p:ext uri="{BB962C8B-B14F-4D97-AF65-F5344CB8AC3E}">
        <p14:creationId xmlns:p14="http://schemas.microsoft.com/office/powerpoint/2010/main" val="2507394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3071664" y="1798831"/>
            <a:ext cx="2240744" cy="15871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/>
              <a:t>篮球</a:t>
            </a:r>
            <a:r>
              <a:rPr lang="ja-JP" altLang="en-US" sz="6000" dirty="0"/>
              <a:t> </a:t>
            </a:r>
            <a:endParaRPr lang="en-US" altLang="ja-JP" sz="6000" dirty="0"/>
          </a:p>
        </p:txBody>
      </p:sp>
      <p:sp>
        <p:nvSpPr>
          <p:cNvPr id="2" name="TextBox 1"/>
          <p:cNvSpPr txBox="1"/>
          <p:nvPr/>
        </p:nvSpPr>
        <p:spPr>
          <a:xfrm>
            <a:off x="6691212" y="534643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足球</a:t>
            </a:r>
            <a:endParaRPr lang="en-US" altLang="zh-CN" sz="6000" dirty="0"/>
          </a:p>
          <a:p>
            <a:r>
              <a:rPr lang="en-US" altLang="ja-JP" sz="2800" dirty="0"/>
              <a:t>  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63952" y="2370331"/>
            <a:ext cx="24929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乒乓球</a:t>
            </a:r>
            <a:endParaRPr lang="en-US" altLang="zh-CN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5007384" y="4972450"/>
            <a:ext cx="17235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网球</a:t>
            </a:r>
            <a:endParaRPr lang="en-US" altLang="zh-CN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2351584" y="4481148"/>
            <a:ext cx="24929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橄榄球</a:t>
            </a:r>
            <a:endParaRPr lang="en-US" altLang="zh-CN" sz="6000" dirty="0"/>
          </a:p>
        </p:txBody>
      </p:sp>
    </p:spTree>
    <p:extLst>
      <p:ext uri="{BB962C8B-B14F-4D97-AF65-F5344CB8AC3E}">
        <p14:creationId xmlns:p14="http://schemas.microsoft.com/office/powerpoint/2010/main" val="2792660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northareadevonfootball.co.uk/Images/football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158" y="1628800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240017" y="4509120"/>
            <a:ext cx="346601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800" dirty="0">
                <a:latin typeface="Arial" pitchFamily="34" charset="0"/>
                <a:cs typeface="Arial" pitchFamily="34" charset="0"/>
              </a:rPr>
              <a:t>足球</a:t>
            </a:r>
            <a:r>
              <a:rPr lang="zh-CN" altLang="en-US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zú</a:t>
            </a:r>
            <a:r>
              <a:rPr lang="en-US" altLang="ja-JP" sz="28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95600" y="401469"/>
            <a:ext cx="177003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踢</a:t>
            </a:r>
            <a:r>
              <a:rPr lang="zh-CN" altLang="en-US" sz="8800" dirty="0"/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61657" y="2636912"/>
            <a:ext cx="131318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踢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55640" y="2852936"/>
            <a:ext cx="360040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479805" y="5013176"/>
            <a:ext cx="15999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foot</a:t>
            </a:r>
          </a:p>
        </p:txBody>
      </p:sp>
      <p:sp>
        <p:nvSpPr>
          <p:cNvPr id="10" name="Down Arrow 9"/>
          <p:cNvSpPr/>
          <p:nvPr/>
        </p:nvSpPr>
        <p:spPr>
          <a:xfrm>
            <a:off x="2855640" y="3825044"/>
            <a:ext cx="360040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8F8B3F-C235-4952-BC61-CA345B3031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4829" y="260648"/>
            <a:ext cx="1446550" cy="144655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679F716-1060-4AE9-8321-6F32F782AB1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63783" y="2705725"/>
            <a:ext cx="1446549" cy="144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966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52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1.gstatic.com/images?q=tbn:ANd9GcTzCpizrNnRtBMSFYUKJEoUw3m8f-Ye2r7KjQWtpBU6C0ghQsx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552" y="116632"/>
            <a:ext cx="1777777" cy="165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896" y="235839"/>
            <a:ext cx="1672944" cy="1700146"/>
          </a:xfrm>
          <a:prstGeom prst="rect">
            <a:avLst/>
          </a:prstGeom>
        </p:spPr>
      </p:pic>
      <p:pic>
        <p:nvPicPr>
          <p:cNvPr id="1030" name="Picture 6" descr="http://ayabatennisclub.files.wordpress.com/2011/04/tennis-4.gif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384" y="3324871"/>
            <a:ext cx="2054110" cy="161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3.gstatic.com/images?q=tbn:ANd9GcQLmCMkaRZJuJdLltsW5aiRC0P_yqEIluetrg9jYPVUITlsfQbQdQ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896" y="3388540"/>
            <a:ext cx="1495632" cy="149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007384" y="1878322"/>
            <a:ext cx="2240744" cy="15871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/>
              <a:t>篮球</a:t>
            </a:r>
            <a:r>
              <a:rPr lang="ja-JP" altLang="en-US" sz="6000" dirty="0"/>
              <a:t> </a:t>
            </a:r>
            <a:endParaRPr lang="en-US" altLang="ja-JP" sz="6000" dirty="0"/>
          </a:p>
          <a:p>
            <a:r>
              <a:rPr lang="en-US" altLang="ja-JP" sz="2800" dirty="0" err="1">
                <a:solidFill>
                  <a:srgbClr val="0070C0"/>
                </a:solidFill>
              </a:rPr>
              <a:t>lán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87593" y="1878321"/>
            <a:ext cx="2492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乒乓球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pīng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pāng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7384" y="4972449"/>
            <a:ext cx="17235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网球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wǎng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51873" y="4943895"/>
            <a:ext cx="2492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橄榄球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gǎn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qiú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392231" y="2276873"/>
            <a:ext cx="1584176" cy="148429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8800" dirty="0">
                <a:solidFill>
                  <a:srgbClr val="FF0000"/>
                </a:solidFill>
              </a:rPr>
              <a:t>打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2180738" y="527311"/>
            <a:ext cx="2304256" cy="190164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8800" dirty="0">
                <a:solidFill>
                  <a:srgbClr val="FF0000"/>
                </a:solidFill>
              </a:rPr>
              <a:t>打</a:t>
            </a:r>
            <a:r>
              <a:rPr lang="ja-JP" altLang="en-US" sz="2800" dirty="0">
                <a:solidFill>
                  <a:srgbClr val="FF000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dǎ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11625" y="2428953"/>
            <a:ext cx="502311" cy="12611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wn Arrow 6"/>
          <p:cNvSpPr/>
          <p:nvPr/>
        </p:nvSpPr>
        <p:spPr>
          <a:xfrm flipH="1">
            <a:off x="2791976" y="3789040"/>
            <a:ext cx="341603" cy="1095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223159" y="4972449"/>
            <a:ext cx="19223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hand</a:t>
            </a:r>
            <a:endParaRPr lang="en-GB" sz="6600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02B6599-D1CA-41DB-A0F3-51CD7D44B1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559" y="612085"/>
            <a:ext cx="1323900" cy="13239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6545C5-A66A-41E8-8CF5-3246B307F93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53925" y="2921564"/>
            <a:ext cx="824537" cy="82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7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03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6" y="476672"/>
            <a:ext cx="4104456" cy="1143000"/>
          </a:xfrm>
        </p:spPr>
        <p:txBody>
          <a:bodyPr>
            <a:no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跑</a:t>
            </a:r>
            <a:r>
              <a:rPr lang="zh-CN" altLang="en-US" sz="8800" dirty="0"/>
              <a:t>步</a:t>
            </a:r>
            <a:r>
              <a:rPr lang="zh-CN" altLang="en-US" sz="8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pǎo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bù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60" y="2708920"/>
            <a:ext cx="2736304" cy="288032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BA349C-873E-423C-932C-0D9E5A5EDC18}"/>
              </a:ext>
            </a:extLst>
          </p:cNvPr>
          <p:cNvSpPr txBox="1"/>
          <p:nvPr/>
        </p:nvSpPr>
        <p:spPr>
          <a:xfrm>
            <a:off x="6816080" y="308392"/>
            <a:ext cx="37866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跳</a:t>
            </a:r>
            <a:r>
              <a:rPr lang="zh-CN" altLang="en-US" sz="8800" dirty="0"/>
              <a:t>舞 </a:t>
            </a:r>
            <a:r>
              <a:rPr lang="en-US" altLang="ja-JP" sz="2800" dirty="0" err="1">
                <a:solidFill>
                  <a:srgbClr val="0070C0"/>
                </a:solidFill>
              </a:rPr>
              <a:t>tiào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6" name="Picture 2" descr="http://graphics8.nytimes.com/images/2005/03/05/arts/06dance.1841.jpg">
            <a:hlinkClick r:id="rId5"/>
            <a:extLst>
              <a:ext uri="{FF2B5EF4-FFF2-40B4-BE49-F238E27FC236}">
                <a16:creationId xmlns:a16="http://schemas.microsoft.com/office/drawing/2014/main" id="{838C2892-69F2-42E8-BA08-B0AE2E125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420888"/>
            <a:ext cx="2448272" cy="355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2DC9DA2-6FCC-464E-BEC6-F1C77A37E7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9918" y="344612"/>
            <a:ext cx="1275060" cy="127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56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332656"/>
            <a:ext cx="4248472" cy="1143000"/>
          </a:xfrm>
        </p:spPr>
        <p:txBody>
          <a:bodyPr>
            <a:normAutofit fontScale="90000"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游</a:t>
            </a:r>
            <a:r>
              <a:rPr lang="zh-CN" altLang="en-US" sz="8800" dirty="0"/>
              <a:t>泳</a:t>
            </a:r>
            <a:r>
              <a:rPr lang="zh-CN" altLang="en-US" dirty="0">
                <a:solidFill>
                  <a:srgbClr val="00B0F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yóu</a:t>
            </a:r>
            <a:r>
              <a:rPr lang="en-US" altLang="ja-JP" sz="3100" dirty="0">
                <a:solidFill>
                  <a:srgbClr val="0070C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yǒng</a:t>
            </a:r>
            <a:endParaRPr lang="en-GB" sz="3100" dirty="0">
              <a:solidFill>
                <a:srgbClr val="0070C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897" y="2204864"/>
            <a:ext cx="3255157" cy="2438226"/>
          </a:xfrm>
        </p:spPr>
      </p:pic>
      <p:sp>
        <p:nvSpPr>
          <p:cNvPr id="3" name="Rectangle 2"/>
          <p:cNvSpPr/>
          <p:nvPr/>
        </p:nvSpPr>
        <p:spPr>
          <a:xfrm>
            <a:off x="2423592" y="2132856"/>
            <a:ext cx="13131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游</a:t>
            </a:r>
            <a:endParaRPr lang="en-GB" sz="8800" dirty="0"/>
          </a:p>
        </p:txBody>
      </p:sp>
      <p:sp>
        <p:nvSpPr>
          <p:cNvPr id="5" name="Rectangle 4"/>
          <p:cNvSpPr/>
          <p:nvPr/>
        </p:nvSpPr>
        <p:spPr>
          <a:xfrm>
            <a:off x="2423592" y="2276872"/>
            <a:ext cx="432048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Down Arrow 5"/>
          <p:cNvSpPr/>
          <p:nvPr/>
        </p:nvSpPr>
        <p:spPr>
          <a:xfrm flipH="1">
            <a:off x="2514038" y="3593280"/>
            <a:ext cx="341603" cy="1095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135560" y="4869160"/>
            <a:ext cx="216841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water</a:t>
            </a:r>
            <a:endParaRPr lang="en-GB" sz="6600" dirty="0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582C6C-3C1C-404A-ABD8-FAE7EE822D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12423" y="1087146"/>
            <a:ext cx="1765789" cy="176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19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9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9" y="548681"/>
            <a:ext cx="2088232" cy="1564159"/>
          </a:xfrm>
          <a:prstGeom prst="rect">
            <a:avLst/>
          </a:prstGeom>
        </p:spPr>
      </p:pic>
      <p:pic>
        <p:nvPicPr>
          <p:cNvPr id="3" name="Picture 2" descr="http://graphics8.nytimes.com/images/2005/03/05/arts/06dance.184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191945"/>
            <a:ext cx="1728192" cy="250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269589"/>
            <a:ext cx="2016224" cy="212234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736322" y="2785249"/>
            <a:ext cx="2448272" cy="1800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>
                <a:solidFill>
                  <a:srgbClr val="FF0000"/>
                </a:solidFill>
              </a:rPr>
              <a:t>跑</a:t>
            </a:r>
            <a:r>
              <a:rPr lang="zh-CN" altLang="en-US" sz="6000" dirty="0"/>
              <a:t>步</a:t>
            </a:r>
            <a:r>
              <a:rPr lang="zh-CN" altLang="en-US" sz="8800" dirty="0">
                <a:solidFill>
                  <a:srgbClr val="0070C0"/>
                </a:solidFill>
              </a:rPr>
              <a:t> </a:t>
            </a:r>
            <a:endParaRPr lang="en-US" altLang="zh-CN" sz="8800" dirty="0">
              <a:solidFill>
                <a:srgbClr val="0070C0"/>
              </a:solidFill>
            </a:endParaRPr>
          </a:p>
          <a:p>
            <a:r>
              <a:rPr lang="en-US" altLang="ja-JP" sz="2800" dirty="0" err="1">
                <a:solidFill>
                  <a:srgbClr val="0070C0"/>
                </a:solidFill>
              </a:rPr>
              <a:t>pǎo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bù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78400" y="2391930"/>
            <a:ext cx="2088232" cy="1414521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700" dirty="0">
                <a:solidFill>
                  <a:srgbClr val="FF0000"/>
                </a:solidFill>
              </a:rPr>
              <a:t>游</a:t>
            </a:r>
            <a:r>
              <a:rPr lang="zh-CN" altLang="en-US" sz="6700" dirty="0"/>
              <a:t>泳</a:t>
            </a:r>
            <a:endParaRPr lang="en-US" altLang="zh-CN" sz="6700" dirty="0"/>
          </a:p>
          <a:p>
            <a:r>
              <a:rPr lang="zh-CN" altLang="en-US" dirty="0">
                <a:solidFill>
                  <a:srgbClr val="00B0F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yóu</a:t>
            </a:r>
            <a:r>
              <a:rPr lang="en-US" altLang="ja-JP" sz="3100" dirty="0">
                <a:solidFill>
                  <a:srgbClr val="0070C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yǒng</a:t>
            </a:r>
            <a:endParaRPr lang="en-GB" sz="31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7740" y="2863180"/>
            <a:ext cx="18982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跳</a:t>
            </a:r>
            <a:r>
              <a:rPr lang="zh-CN" altLang="en-US" sz="6000" dirty="0"/>
              <a:t>舞 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tiào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956635-3A72-4E85-9908-F884379E879A}"/>
              </a:ext>
            </a:extLst>
          </p:cNvPr>
          <p:cNvSpPr txBox="1"/>
          <p:nvPr/>
        </p:nvSpPr>
        <p:spPr>
          <a:xfrm>
            <a:off x="551384" y="4365104"/>
            <a:ext cx="41152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highlight>
                  <a:srgbClr val="FFFF00"/>
                </a:highlight>
              </a:rPr>
              <a:t>W</a:t>
            </a:r>
            <a:r>
              <a:rPr lang="en-GB" sz="3200" dirty="0">
                <a:highlight>
                  <a:srgbClr val="FFFF00"/>
                </a:highlight>
              </a:rPr>
              <a:t>rite these words in characters 3 </a:t>
            </a:r>
            <a:r>
              <a:rPr lang="en-US" altLang="zh-CN" sz="3200" dirty="0">
                <a:highlight>
                  <a:srgbClr val="FFFF00"/>
                </a:highlight>
              </a:rPr>
              <a:t>times </a:t>
            </a:r>
            <a:r>
              <a:rPr lang="en-GB" sz="3200" dirty="0">
                <a:highlight>
                  <a:srgbClr val="FFFF00"/>
                </a:highlight>
              </a:rPr>
              <a:t>and write pinyin and English for them</a:t>
            </a:r>
          </a:p>
        </p:txBody>
      </p:sp>
    </p:spTree>
    <p:extLst>
      <p:ext uri="{BB962C8B-B14F-4D97-AF65-F5344CB8AC3E}">
        <p14:creationId xmlns:p14="http://schemas.microsoft.com/office/powerpoint/2010/main" val="17430338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9" y="548681"/>
            <a:ext cx="2088232" cy="1564159"/>
          </a:xfrm>
          <a:prstGeom prst="rect">
            <a:avLst/>
          </a:prstGeom>
        </p:spPr>
      </p:pic>
      <p:pic>
        <p:nvPicPr>
          <p:cNvPr id="3" name="Picture 2" descr="http://graphics8.nytimes.com/images/2005/03/05/arts/06dance.184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191945"/>
            <a:ext cx="1728192" cy="250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269589"/>
            <a:ext cx="2016224" cy="212234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736322" y="2785249"/>
            <a:ext cx="2448272" cy="1800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8800" dirty="0">
                <a:solidFill>
                  <a:srgbClr val="0070C0"/>
                </a:solidFill>
              </a:rPr>
              <a:t> </a:t>
            </a:r>
            <a:endParaRPr lang="en-US" altLang="zh-CN" sz="8800" dirty="0">
              <a:solidFill>
                <a:srgbClr val="0070C0"/>
              </a:solidFill>
            </a:endParaRPr>
          </a:p>
          <a:p>
            <a:r>
              <a:rPr lang="en-US" altLang="ja-JP" sz="2800" dirty="0" err="1">
                <a:solidFill>
                  <a:srgbClr val="0070C0"/>
                </a:solidFill>
              </a:rPr>
              <a:t>pǎo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bù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78400" y="2391930"/>
            <a:ext cx="2088232" cy="141452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3100" dirty="0" err="1">
                <a:solidFill>
                  <a:srgbClr val="0070C0"/>
                </a:solidFill>
              </a:rPr>
              <a:t>yóu</a:t>
            </a:r>
            <a:r>
              <a:rPr lang="en-US" altLang="ja-JP" sz="3100" dirty="0">
                <a:solidFill>
                  <a:srgbClr val="0070C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yǒng</a:t>
            </a:r>
            <a:endParaRPr lang="en-GB" sz="31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7739" y="2863180"/>
            <a:ext cx="137807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 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tiào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9010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9" y="548681"/>
            <a:ext cx="2088232" cy="1564159"/>
          </a:xfrm>
          <a:prstGeom prst="rect">
            <a:avLst/>
          </a:prstGeom>
        </p:spPr>
      </p:pic>
      <p:pic>
        <p:nvPicPr>
          <p:cNvPr id="3" name="Picture 2" descr="http://graphics8.nytimes.com/images/2005/03/05/arts/06dance.184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191945"/>
            <a:ext cx="1728192" cy="250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269589"/>
            <a:ext cx="2016224" cy="212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348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736322" y="2785249"/>
            <a:ext cx="2448272" cy="1800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>
                <a:solidFill>
                  <a:srgbClr val="FF0000"/>
                </a:solidFill>
              </a:rPr>
              <a:t>跑</a:t>
            </a:r>
            <a:r>
              <a:rPr lang="zh-CN" altLang="en-US" sz="6000" dirty="0"/>
              <a:t>步</a:t>
            </a:r>
            <a:r>
              <a:rPr lang="zh-CN" altLang="en-US" sz="8800" dirty="0">
                <a:solidFill>
                  <a:srgbClr val="0070C0"/>
                </a:solidFill>
              </a:rPr>
              <a:t> </a:t>
            </a:r>
            <a:endParaRPr lang="en-US" altLang="zh-CN" sz="8800" dirty="0">
              <a:solidFill>
                <a:srgbClr val="0070C0"/>
              </a:solidFill>
            </a:endParaRPr>
          </a:p>
          <a:p>
            <a:r>
              <a:rPr lang="en-US" altLang="ja-JP" sz="2800" dirty="0" err="1">
                <a:solidFill>
                  <a:srgbClr val="0070C0"/>
                </a:solidFill>
              </a:rPr>
              <a:t>pǎo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bù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78400" y="2391930"/>
            <a:ext cx="2088232" cy="1414521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700" dirty="0">
                <a:solidFill>
                  <a:srgbClr val="FF0000"/>
                </a:solidFill>
              </a:rPr>
              <a:t>游</a:t>
            </a:r>
            <a:r>
              <a:rPr lang="zh-CN" altLang="en-US" sz="6700" dirty="0"/>
              <a:t>泳</a:t>
            </a:r>
            <a:endParaRPr lang="en-US" altLang="zh-CN" sz="6700" dirty="0"/>
          </a:p>
          <a:p>
            <a:r>
              <a:rPr lang="zh-CN" altLang="en-US" dirty="0">
                <a:solidFill>
                  <a:srgbClr val="00B0F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yóu</a:t>
            </a:r>
            <a:r>
              <a:rPr lang="en-US" altLang="ja-JP" sz="3100" dirty="0">
                <a:solidFill>
                  <a:srgbClr val="0070C0"/>
                </a:solidFill>
              </a:rPr>
              <a:t> </a:t>
            </a:r>
            <a:r>
              <a:rPr lang="en-US" altLang="ja-JP" sz="3100" dirty="0" err="1">
                <a:solidFill>
                  <a:srgbClr val="0070C0"/>
                </a:solidFill>
              </a:rPr>
              <a:t>yǒng</a:t>
            </a:r>
            <a:endParaRPr lang="en-GB" sz="31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7740" y="2863180"/>
            <a:ext cx="18982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跳</a:t>
            </a:r>
            <a:r>
              <a:rPr lang="zh-CN" altLang="en-US" sz="6000" dirty="0"/>
              <a:t>舞 </a:t>
            </a:r>
            <a:endParaRPr lang="en-US" altLang="zh-CN" sz="6000" dirty="0"/>
          </a:p>
          <a:p>
            <a:pPr algn="ctr"/>
            <a:r>
              <a:rPr lang="en-US" altLang="ja-JP" sz="2800" dirty="0" err="1">
                <a:solidFill>
                  <a:srgbClr val="0070C0"/>
                </a:solidFill>
              </a:rPr>
              <a:t>tiào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697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736322" y="2785249"/>
            <a:ext cx="2448272" cy="1800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>
                <a:solidFill>
                  <a:srgbClr val="FF0000"/>
                </a:solidFill>
              </a:rPr>
              <a:t>跑</a:t>
            </a:r>
            <a:r>
              <a:rPr lang="zh-CN" altLang="en-US" sz="6000" dirty="0"/>
              <a:t>步</a:t>
            </a:r>
            <a:r>
              <a:rPr lang="zh-CN" altLang="en-US" sz="8800" dirty="0">
                <a:solidFill>
                  <a:srgbClr val="0070C0"/>
                </a:solidFill>
              </a:rPr>
              <a:t> </a:t>
            </a:r>
            <a:endParaRPr lang="en-US" altLang="zh-CN" sz="88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78400" y="2391930"/>
            <a:ext cx="2088232" cy="1414521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700" dirty="0">
                <a:solidFill>
                  <a:srgbClr val="FF0000"/>
                </a:solidFill>
              </a:rPr>
              <a:t>游</a:t>
            </a:r>
            <a:r>
              <a:rPr lang="zh-CN" altLang="en-US" sz="6700" dirty="0"/>
              <a:t>泳</a:t>
            </a:r>
            <a:endParaRPr lang="en-US" altLang="zh-CN" sz="6700" dirty="0"/>
          </a:p>
          <a:p>
            <a:r>
              <a:rPr lang="zh-CN" altLang="en-US" dirty="0">
                <a:solidFill>
                  <a:srgbClr val="00B0F0"/>
                </a:solidFill>
              </a:rPr>
              <a:t> </a:t>
            </a:r>
            <a:endParaRPr lang="en-GB" sz="31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7740" y="2863181"/>
            <a:ext cx="18982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跳</a:t>
            </a:r>
            <a:r>
              <a:rPr lang="zh-CN" altLang="en-US" sz="6000" dirty="0"/>
              <a:t>舞 </a:t>
            </a:r>
            <a:endParaRPr lang="en-US" altLang="zh-CN" sz="6000" dirty="0"/>
          </a:p>
        </p:txBody>
      </p:sp>
    </p:spTree>
    <p:extLst>
      <p:ext uri="{BB962C8B-B14F-4D97-AF65-F5344CB8AC3E}">
        <p14:creationId xmlns:p14="http://schemas.microsoft.com/office/powerpoint/2010/main" val="31909802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736322" y="2785249"/>
            <a:ext cx="2448272" cy="1800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>
                <a:solidFill>
                  <a:srgbClr val="FF0000"/>
                </a:solidFill>
              </a:rPr>
              <a:t>跑</a:t>
            </a:r>
            <a:r>
              <a:rPr lang="zh-CN" altLang="en-US" sz="6000" dirty="0"/>
              <a:t>步</a:t>
            </a:r>
            <a:r>
              <a:rPr lang="zh-CN" altLang="en-US" sz="8800" dirty="0">
                <a:solidFill>
                  <a:srgbClr val="0070C0"/>
                </a:solidFill>
              </a:rPr>
              <a:t> </a:t>
            </a:r>
            <a:endParaRPr lang="en-US" altLang="zh-CN" sz="88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312024" y="977409"/>
            <a:ext cx="2088232" cy="1414521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700" dirty="0">
                <a:solidFill>
                  <a:srgbClr val="FF0000"/>
                </a:solidFill>
              </a:rPr>
              <a:t>游</a:t>
            </a:r>
            <a:r>
              <a:rPr lang="zh-CN" altLang="en-US" sz="6700" dirty="0"/>
              <a:t>泳</a:t>
            </a:r>
            <a:endParaRPr lang="en-US" altLang="zh-CN" sz="6700" dirty="0"/>
          </a:p>
          <a:p>
            <a:r>
              <a:rPr lang="zh-CN" altLang="en-US" dirty="0">
                <a:solidFill>
                  <a:srgbClr val="00B0F0"/>
                </a:solidFill>
              </a:rPr>
              <a:t> </a:t>
            </a:r>
            <a:endParaRPr lang="en-GB" sz="31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99657" y="3845213"/>
            <a:ext cx="18982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跳</a:t>
            </a:r>
            <a:r>
              <a:rPr lang="zh-CN" altLang="en-US" sz="6000" dirty="0"/>
              <a:t>舞 </a:t>
            </a:r>
            <a:endParaRPr lang="en-US" altLang="zh-CN" sz="6000" dirty="0"/>
          </a:p>
        </p:txBody>
      </p:sp>
    </p:spTree>
    <p:extLst>
      <p:ext uri="{BB962C8B-B14F-4D97-AF65-F5344CB8AC3E}">
        <p14:creationId xmlns:p14="http://schemas.microsoft.com/office/powerpoint/2010/main" val="4025704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D3D87E-E344-4110-AB71-ACEF476E9A4F}"/>
              </a:ext>
            </a:extLst>
          </p:cNvPr>
          <p:cNvSpPr txBox="1"/>
          <p:nvPr/>
        </p:nvSpPr>
        <p:spPr>
          <a:xfrm>
            <a:off x="911424" y="548680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highlight>
                  <a:srgbClr val="FFFF00"/>
                </a:highlight>
              </a:rPr>
              <a:t>Lesson 2 this week</a:t>
            </a:r>
            <a:endParaRPr lang="en-GB" sz="3600" b="1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DC9821-6A23-44D2-9B29-0714DE956746}"/>
              </a:ext>
            </a:extLst>
          </p:cNvPr>
          <p:cNvSpPr txBox="1"/>
          <p:nvPr/>
        </p:nvSpPr>
        <p:spPr>
          <a:xfrm>
            <a:off x="3143672" y="1340768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u="sng" dirty="0"/>
              <a:t>What</a:t>
            </a:r>
            <a:r>
              <a:rPr lang="ja-JP" altLang="en-US" sz="3200" b="1" u="sng" dirty="0"/>
              <a:t> </a:t>
            </a:r>
            <a:r>
              <a:rPr lang="en-US" altLang="ja-JP" sz="3200" b="1" u="sng" dirty="0"/>
              <a:t>sports</a:t>
            </a:r>
            <a:r>
              <a:rPr lang="ja-JP" altLang="en-US" sz="3200" b="1" u="sng" dirty="0"/>
              <a:t> </a:t>
            </a:r>
            <a:r>
              <a:rPr lang="en-US" altLang="ja-JP" sz="3200" b="1" u="sng" dirty="0"/>
              <a:t>do</a:t>
            </a:r>
            <a:r>
              <a:rPr lang="ja-JP" altLang="en-US" sz="3200" b="1" u="sng" dirty="0"/>
              <a:t> </a:t>
            </a:r>
            <a:r>
              <a:rPr lang="en-US" altLang="ja-JP" sz="3200" b="1" u="sng" dirty="0"/>
              <a:t>you</a:t>
            </a:r>
            <a:r>
              <a:rPr lang="ja-JP" altLang="en-US" sz="3200" b="1" u="sng" dirty="0"/>
              <a:t> </a:t>
            </a:r>
            <a:r>
              <a:rPr lang="en-US" altLang="ja-JP" sz="3200" b="1" u="sng" dirty="0"/>
              <a:t>like?</a:t>
            </a:r>
            <a:endParaRPr lang="en-GB" sz="3200" b="1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CBAA8C-28C7-43BA-B77C-2112A728A62B}"/>
              </a:ext>
            </a:extLst>
          </p:cNvPr>
          <p:cNvSpPr txBox="1"/>
          <p:nvPr/>
        </p:nvSpPr>
        <p:spPr>
          <a:xfrm>
            <a:off x="2423592" y="2564904"/>
            <a:ext cx="70567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LO:</a:t>
            </a:r>
          </a:p>
          <a:p>
            <a:r>
              <a:rPr lang="en-GB" sz="2800" b="1" dirty="0"/>
              <a:t>We are learning to form questions with “what”</a:t>
            </a:r>
          </a:p>
          <a:p>
            <a:r>
              <a:rPr lang="en-GB" sz="2800" b="1" dirty="0"/>
              <a:t>I can </a:t>
            </a:r>
          </a:p>
          <a:p>
            <a:r>
              <a:rPr lang="en-GB" sz="2800" b="1" dirty="0"/>
              <a:t>form </a:t>
            </a:r>
            <a:r>
              <a:rPr lang="en-US" altLang="ja-JP" sz="2800" b="1" dirty="0"/>
              <a:t>a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question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with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what</a:t>
            </a:r>
            <a:endParaRPr lang="en-US" altLang="zh-CN" sz="2800" b="1" dirty="0"/>
          </a:p>
          <a:p>
            <a:r>
              <a:rPr lang="en-US" altLang="zh-CN" sz="2800" b="1" dirty="0"/>
              <a:t>complete a reading task</a:t>
            </a:r>
          </a:p>
          <a:p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6136884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2676" y="279678"/>
            <a:ext cx="8830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b="1" dirty="0">
                <a:solidFill>
                  <a:srgbClr val="FF0000"/>
                </a:solidFill>
              </a:rPr>
              <a:t>Can you use these characters to make words?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3946" y="5483259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球</a:t>
            </a: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4905549" y="2421850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足</a:t>
            </a:r>
            <a:endParaRPr lang="en-GB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6228695" y="901114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网</a:t>
            </a:r>
            <a:endParaRPr lang="en-GB" sz="6000" dirty="0"/>
          </a:p>
        </p:txBody>
      </p:sp>
      <p:sp>
        <p:nvSpPr>
          <p:cNvPr id="6" name="TextBox 5"/>
          <p:cNvSpPr txBox="1"/>
          <p:nvPr/>
        </p:nvSpPr>
        <p:spPr>
          <a:xfrm>
            <a:off x="4761533" y="989920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橄</a:t>
            </a:r>
            <a:endParaRPr lang="en-GB" sz="6000" dirty="0"/>
          </a:p>
        </p:txBody>
      </p:sp>
      <p:sp>
        <p:nvSpPr>
          <p:cNvPr id="7" name="Rectangle 6"/>
          <p:cNvSpPr/>
          <p:nvPr/>
        </p:nvSpPr>
        <p:spPr>
          <a:xfrm>
            <a:off x="5076567" y="4623921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榄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26090" y="3997933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乒</a:t>
            </a:r>
            <a:endParaRPr lang="en-GB" sz="6000" dirty="0"/>
          </a:p>
        </p:txBody>
      </p:sp>
      <p:sp>
        <p:nvSpPr>
          <p:cNvPr id="9" name="Rectangle 8"/>
          <p:cNvSpPr/>
          <p:nvPr/>
        </p:nvSpPr>
        <p:spPr>
          <a:xfrm>
            <a:off x="3071664" y="1408946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乓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57277" y="2585577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篮</a:t>
            </a:r>
            <a:endParaRPr lang="en-GB" sz="6000" dirty="0"/>
          </a:p>
        </p:txBody>
      </p:sp>
      <p:sp>
        <p:nvSpPr>
          <p:cNvPr id="11" name="Rectangle 10"/>
          <p:cNvSpPr/>
          <p:nvPr/>
        </p:nvSpPr>
        <p:spPr>
          <a:xfrm>
            <a:off x="5046676" y="3790002"/>
            <a:ext cx="9686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</a:rPr>
              <a:t>球</a:t>
            </a:r>
            <a:endParaRPr lang="en-GB" sz="6000" dirty="0"/>
          </a:p>
        </p:txBody>
      </p:sp>
      <p:sp>
        <p:nvSpPr>
          <p:cNvPr id="12" name="Rectangle 11"/>
          <p:cNvSpPr/>
          <p:nvPr/>
        </p:nvSpPr>
        <p:spPr>
          <a:xfrm>
            <a:off x="6705748" y="5208351"/>
            <a:ext cx="12933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球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75356" y="1969633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球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36766" y="2929681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</a:rPr>
              <a:t>球</a:t>
            </a:r>
            <a:endParaRPr lang="en-GB" sz="6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27155E-69B2-4113-9B92-D65A5709B0D6}"/>
              </a:ext>
            </a:extLst>
          </p:cNvPr>
          <p:cNvSpPr txBox="1"/>
          <p:nvPr/>
        </p:nvSpPr>
        <p:spPr>
          <a:xfrm>
            <a:off x="8832304" y="1408946"/>
            <a:ext cx="31683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highlight>
                  <a:srgbClr val="FFFF00"/>
                </a:highlight>
              </a:rPr>
              <a:t>Write the words down</a:t>
            </a:r>
          </a:p>
        </p:txBody>
      </p:sp>
    </p:spTree>
    <p:extLst>
      <p:ext uri="{BB962C8B-B14F-4D97-AF65-F5344CB8AC3E}">
        <p14:creationId xmlns:p14="http://schemas.microsoft.com/office/powerpoint/2010/main" val="20841351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49907" y="2439139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喜</a:t>
            </a:r>
            <a:endParaRPr lang="en-US" altLang="zh-CN" sz="6000" dirty="0"/>
          </a:p>
        </p:txBody>
      </p:sp>
      <p:sp>
        <p:nvSpPr>
          <p:cNvPr id="3" name="Rectangle 2"/>
          <p:cNvSpPr/>
          <p:nvPr/>
        </p:nvSpPr>
        <p:spPr>
          <a:xfrm>
            <a:off x="4091664" y="2132856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跳</a:t>
            </a:r>
            <a:endParaRPr lang="en-US" altLang="zh-CN" sz="60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58421" y="3376836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游</a:t>
            </a:r>
            <a:endParaRPr lang="en-US" altLang="zh-CN" sz="60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99134" y="1270525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</a:rPr>
              <a:t>步</a:t>
            </a:r>
            <a:endParaRPr lang="en-GB" sz="6000" dirty="0"/>
          </a:p>
        </p:txBody>
      </p:sp>
      <p:sp>
        <p:nvSpPr>
          <p:cNvPr id="6" name="Rectangle 5"/>
          <p:cNvSpPr/>
          <p:nvPr/>
        </p:nvSpPr>
        <p:spPr>
          <a:xfrm>
            <a:off x="5980524" y="5052163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</a:rPr>
              <a:t>欢</a:t>
            </a:r>
            <a:endParaRPr lang="en-GB" sz="6000" dirty="0"/>
          </a:p>
        </p:txBody>
      </p:sp>
      <p:sp>
        <p:nvSpPr>
          <p:cNvPr id="7" name="Rectangle 6"/>
          <p:cNvSpPr/>
          <p:nvPr/>
        </p:nvSpPr>
        <p:spPr>
          <a:xfrm>
            <a:off x="4537066" y="3884668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欢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95800" y="980728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喜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35414" y="4457418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舞</a:t>
            </a:r>
            <a:endParaRPr lang="en-US" altLang="zh-CN" sz="60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00778" y="3441755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泳</a:t>
            </a:r>
            <a:endParaRPr lang="en-US" altLang="zh-CN" sz="60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14036" y="2439139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跑</a:t>
            </a:r>
            <a:endParaRPr lang="en-US" altLang="zh-CN" sz="60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89973" y="5052164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prstClr val="black"/>
                </a:solidFill>
              </a:rPr>
              <a:t>不</a:t>
            </a:r>
            <a:endParaRPr lang="en-GB" sz="6000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02676" y="279678"/>
            <a:ext cx="8830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b="1" dirty="0">
                <a:solidFill>
                  <a:srgbClr val="FF0000"/>
                </a:solidFill>
              </a:rPr>
              <a:t>Can you use these characters to make words?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B08A1D-2665-4E74-95AF-40D245622219}"/>
              </a:ext>
            </a:extLst>
          </p:cNvPr>
          <p:cNvSpPr txBox="1"/>
          <p:nvPr/>
        </p:nvSpPr>
        <p:spPr>
          <a:xfrm>
            <a:off x="8832304" y="1408946"/>
            <a:ext cx="31683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highlight>
                  <a:srgbClr val="FFFF00"/>
                </a:highlight>
              </a:rPr>
              <a:t>Write the words down</a:t>
            </a:r>
          </a:p>
        </p:txBody>
      </p:sp>
    </p:spTree>
    <p:extLst>
      <p:ext uri="{BB962C8B-B14F-4D97-AF65-F5344CB8AC3E}">
        <p14:creationId xmlns:p14="http://schemas.microsoft.com/office/powerpoint/2010/main" val="1561858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80" y="4493780"/>
            <a:ext cx="1909276" cy="1430114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512077"/>
            <a:ext cx="1466538" cy="1543724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11" y="2488544"/>
            <a:ext cx="1411830" cy="143478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2624" y="174566"/>
            <a:ext cx="111187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/>
              <a:t>你</a:t>
            </a:r>
            <a:r>
              <a:rPr lang="zh-CN" altLang="en-US" sz="6000" dirty="0">
                <a:solidFill>
                  <a:srgbClr val="FF0000"/>
                </a:solidFill>
              </a:rPr>
              <a:t>喜欢</a:t>
            </a:r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</a:rPr>
              <a:t>什么</a:t>
            </a:r>
            <a:r>
              <a:rPr lang="zh-CN" altLang="en-US" sz="6000" dirty="0"/>
              <a:t>运动？</a:t>
            </a:r>
            <a:r>
              <a:rPr lang="en-US" altLang="ja-JP" sz="3200" dirty="0" err="1"/>
              <a:t>nǐ</a:t>
            </a:r>
            <a:r>
              <a:rPr lang="en-US" altLang="ja-JP" sz="3200" dirty="0"/>
              <a:t> </a:t>
            </a:r>
            <a:r>
              <a:rPr lang="en-US" altLang="ja-JP" sz="3200" dirty="0" err="1"/>
              <a:t>xǐ</a:t>
            </a:r>
            <a:r>
              <a:rPr lang="en-US" altLang="ja-JP" sz="3200" dirty="0"/>
              <a:t> </a:t>
            </a:r>
            <a:r>
              <a:rPr lang="en-US" altLang="ja-JP" sz="3200" dirty="0" err="1"/>
              <a:t>huān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shén</a:t>
            </a:r>
            <a:r>
              <a:rPr lang="ja-JP" altLang="en-US" sz="3200" dirty="0"/>
              <a:t> </a:t>
            </a:r>
            <a:r>
              <a:rPr lang="en-US" altLang="ja-JP" sz="3200" dirty="0"/>
              <a:t>me </a:t>
            </a:r>
            <a:r>
              <a:rPr lang="en-US" altLang="ja-JP" sz="3200" dirty="0" err="1"/>
              <a:t>yùn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dòng</a:t>
            </a:r>
            <a:endParaRPr lang="en-US" altLang="zh-CN" sz="4800" dirty="0"/>
          </a:p>
          <a:p>
            <a:r>
              <a:rPr lang="zh-CN" altLang="en-US" sz="6000" dirty="0"/>
              <a:t>我</a:t>
            </a:r>
            <a:r>
              <a:rPr lang="zh-CN" altLang="en-US" sz="6000" dirty="0">
                <a:solidFill>
                  <a:srgbClr val="FF0000"/>
                </a:solidFill>
              </a:rPr>
              <a:t>喜欢</a:t>
            </a:r>
            <a:r>
              <a:rPr lang="zh-CN" altLang="en-US" sz="6000" dirty="0">
                <a:solidFill>
                  <a:srgbClr val="0070C0"/>
                </a:solidFill>
              </a:rPr>
              <a:t>打篮球</a:t>
            </a:r>
            <a:r>
              <a:rPr lang="zh-CN" altLang="en-US" sz="2400" dirty="0"/>
              <a:t>。</a:t>
            </a:r>
            <a:r>
              <a:rPr lang="en-US" altLang="ja-JP" sz="3200" dirty="0" err="1"/>
              <a:t>wǒ</a:t>
            </a:r>
            <a:r>
              <a:rPr lang="en-US" altLang="ja-JP" sz="3200" dirty="0"/>
              <a:t> </a:t>
            </a:r>
            <a:r>
              <a:rPr lang="en-US" altLang="ja-JP" sz="3200" dirty="0" err="1"/>
              <a:t>xǐ</a:t>
            </a:r>
            <a:r>
              <a:rPr lang="en-US" altLang="ja-JP" sz="3200" dirty="0"/>
              <a:t> </a:t>
            </a:r>
            <a:r>
              <a:rPr lang="en-US" altLang="ja-JP" sz="3200" dirty="0" err="1"/>
              <a:t>huān</a:t>
            </a:r>
            <a:r>
              <a:rPr lang="en-US" altLang="ja-JP" sz="3200" dirty="0"/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dǎ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lán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qiú</a:t>
            </a:r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11" name="Picture 4" descr="http://t1.gstatic.com/images?q=tbn:ANd9GcTzCpizrNnRtBMSFYUKJEoUw3m8f-Ye2r7KjQWtpBU6C0ghQsxO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464" y="2619703"/>
            <a:ext cx="1223794" cy="114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northareadevonfootball.co.uk/Images/football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398" y="2663916"/>
            <a:ext cx="1084040" cy="108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ayabatennisclub.files.wordpress.com/2011/04/tennis-4.gif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619702"/>
            <a:ext cx="1449404" cy="114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t3.gstatic.com/images?q=tbn:ANd9GcQLmCMkaRZJuJdLltsW5aiRC0P_yqEIluetrg9jYPVUITlsfQbQdQ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283" y="4598941"/>
            <a:ext cx="1270759" cy="127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graphics8.nytimes.com/images/2005/03/05/arts/06dance.1841.jpg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668" y="4483964"/>
            <a:ext cx="1301960" cy="188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E7436C5-A8E5-4837-9EB7-6A36B7C163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0245825" y="1274932"/>
            <a:ext cx="1938991" cy="19389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CED373-FB41-4F64-A06D-37C0E352E421}"/>
              </a:ext>
            </a:extLst>
          </p:cNvPr>
          <p:cNvSpPr txBox="1"/>
          <p:nvPr/>
        </p:nvSpPr>
        <p:spPr>
          <a:xfrm>
            <a:off x="194511" y="2488544"/>
            <a:ext cx="22311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>
                <a:highlight>
                  <a:srgbClr val="FFFF00"/>
                </a:highlight>
              </a:rPr>
              <a:t>Write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down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the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question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and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two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answers.</a:t>
            </a:r>
          </a:p>
          <a:p>
            <a:endParaRPr lang="en-US" b="1" dirty="0">
              <a:highlight>
                <a:srgbClr val="FFFF00"/>
              </a:highlight>
            </a:endParaRPr>
          </a:p>
          <a:p>
            <a:r>
              <a:rPr lang="en-US" altLang="ja-JP" b="1" dirty="0">
                <a:highlight>
                  <a:srgbClr val="FFFF00"/>
                </a:highlight>
              </a:rPr>
              <a:t>Translate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the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following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question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into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Chinese.</a:t>
            </a:r>
          </a:p>
          <a:p>
            <a:r>
              <a:rPr lang="en-US" altLang="ja-JP" b="1" dirty="0">
                <a:highlight>
                  <a:srgbClr val="FFFF00"/>
                </a:highlight>
              </a:rPr>
              <a:t>What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pet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do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you</a:t>
            </a:r>
            <a:r>
              <a:rPr lang="ja-JP" altLang="en-US" b="1" dirty="0">
                <a:highlight>
                  <a:srgbClr val="FFFF00"/>
                </a:highlight>
              </a:rPr>
              <a:t> </a:t>
            </a:r>
            <a:r>
              <a:rPr lang="en-US" altLang="ja-JP" b="1" dirty="0">
                <a:highlight>
                  <a:srgbClr val="FFFF00"/>
                </a:highlight>
              </a:rPr>
              <a:t>like?</a:t>
            </a:r>
            <a:endParaRPr lang="en-GB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92438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404664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>
                <a:highlight>
                  <a:srgbClr val="FFFF00"/>
                </a:highlight>
              </a:rPr>
              <a:t>Translate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the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following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sentences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US" altLang="ja-JP" dirty="0">
                <a:highlight>
                  <a:srgbClr val="FFFF00"/>
                </a:highlight>
              </a:rPr>
              <a:t>into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GB" altLang="ja-JP" dirty="0">
                <a:highlight>
                  <a:srgbClr val="FFFF00"/>
                </a:highlight>
              </a:rPr>
              <a:t>Pinyin and </a:t>
            </a:r>
            <a:r>
              <a:rPr lang="en-US" altLang="ja-JP" dirty="0">
                <a:highlight>
                  <a:srgbClr val="FFFF00"/>
                </a:highlight>
              </a:rPr>
              <a:t>English.</a:t>
            </a:r>
          </a:p>
          <a:p>
            <a:pPr marL="0" indent="0">
              <a:buNone/>
            </a:pPr>
            <a:r>
              <a:rPr lang="en-US" altLang="zh-CN" sz="2800" dirty="0"/>
              <a:t>1.</a:t>
            </a:r>
            <a:r>
              <a:rPr lang="zh-CN" altLang="en-US" sz="2800" dirty="0"/>
              <a:t>你好！我叫</a:t>
            </a:r>
            <a:r>
              <a:rPr lang="en-US" altLang="zh-CN" sz="2800" dirty="0"/>
              <a:t>Kate</a:t>
            </a:r>
            <a:r>
              <a:rPr lang="zh-CN" altLang="en-US" sz="2800" dirty="0"/>
              <a:t>。我今天打乒乓球，不打网球。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/>
              <a:t>2.</a:t>
            </a:r>
            <a:r>
              <a:rPr lang="zh-CN" altLang="en-US" sz="2800" dirty="0"/>
              <a:t>早上好！我叫</a:t>
            </a:r>
            <a:r>
              <a:rPr lang="en-US" altLang="zh-CN" sz="2800" dirty="0"/>
              <a:t>Sam</a:t>
            </a:r>
            <a:r>
              <a:rPr lang="zh-CN" altLang="en-US" sz="2800" dirty="0"/>
              <a:t>，我今天不踢足球，我去买东西。</a:t>
            </a:r>
            <a:endParaRPr lang="en-US" altLang="zh-CN" sz="1800" dirty="0"/>
          </a:p>
          <a:p>
            <a:pPr marL="0" indent="0">
              <a:buNone/>
            </a:pPr>
            <a:r>
              <a:rPr lang="en-US" altLang="zh-CN" sz="2800" dirty="0"/>
              <a:t>3.</a:t>
            </a:r>
            <a:r>
              <a:rPr lang="zh-CN" altLang="en-US" sz="2800" dirty="0"/>
              <a:t>早上好！我叫</a:t>
            </a:r>
            <a:r>
              <a:rPr lang="en-US" altLang="zh-CN" sz="2800" dirty="0" err="1"/>
              <a:t>Lili</a:t>
            </a:r>
            <a:r>
              <a:rPr lang="en-US" altLang="zh-CN" sz="2800" dirty="0"/>
              <a:t>.</a:t>
            </a:r>
            <a:r>
              <a:rPr lang="zh-CN" altLang="en-US" sz="2800" dirty="0"/>
              <a:t> 今天我跳舞，  不游泳。</a:t>
            </a:r>
            <a:endParaRPr lang="en-US" altLang="zh-CN" sz="2800" dirty="0"/>
          </a:p>
          <a:p>
            <a:pPr marL="0" indent="0">
              <a:buNone/>
            </a:pP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/>
              <a:t>今天 </a:t>
            </a:r>
            <a:r>
              <a:rPr lang="en-US" altLang="zh-CN" sz="2800" dirty="0"/>
              <a:t>: today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jīn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tiān</a:t>
            </a:r>
            <a:r>
              <a:rPr lang="en-US" altLang="zh-CN" sz="2800" dirty="0"/>
              <a:t>       </a:t>
            </a:r>
            <a:r>
              <a:rPr lang="zh-CN" altLang="en-US" sz="2800" dirty="0"/>
              <a:t>去买东西</a:t>
            </a:r>
            <a:r>
              <a:rPr lang="en-US" altLang="ja-JP" sz="2800" dirty="0"/>
              <a:t>: go shopping, </a:t>
            </a:r>
            <a:r>
              <a:rPr lang="en-US" altLang="ja-JP" sz="2800" dirty="0" err="1"/>
              <a:t>qù</a:t>
            </a:r>
            <a:r>
              <a:rPr lang="en-US" altLang="ja-JP" sz="2800" dirty="0"/>
              <a:t> </a:t>
            </a:r>
            <a:r>
              <a:rPr lang="en-US" altLang="ja-JP" sz="2800" dirty="0" err="1"/>
              <a:t>mǎi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dōng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xī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/>
              <a:t>不</a:t>
            </a:r>
            <a:r>
              <a:rPr lang="en-US" altLang="zh-CN" sz="2800" dirty="0"/>
              <a:t>: </a:t>
            </a:r>
            <a:r>
              <a:rPr lang="en-US" altLang="ja-JP" sz="2800" dirty="0"/>
              <a:t>not, </a:t>
            </a:r>
            <a:r>
              <a:rPr lang="en-US" altLang="ja-JP" sz="2800" dirty="0" err="1"/>
              <a:t>bù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63121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9CB2AC-1FF3-45B3-9F90-502B69CF0B59}"/>
</file>

<file path=customXml/itemProps2.xml><?xml version="1.0" encoding="utf-8"?>
<ds:datastoreItem xmlns:ds="http://schemas.openxmlformats.org/officeDocument/2006/customXml" ds:itemID="{7C2C717F-7C9C-4441-85A6-6E00E28CCE18}"/>
</file>

<file path=customXml/itemProps3.xml><?xml version="1.0" encoding="utf-8"?>
<ds:datastoreItem xmlns:ds="http://schemas.openxmlformats.org/officeDocument/2006/customXml" ds:itemID="{8BE4BE89-3578-4310-8FB8-2F66A4635A83}"/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549</Words>
  <Application>Microsoft Office PowerPoint</Application>
  <PresentationFormat>Widescreen</PresentationFormat>
  <Paragraphs>152</Paragraphs>
  <Slides>29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 Theme</vt:lpstr>
      <vt:lpstr>Week commencing 22/03/21</vt:lpstr>
      <vt:lpstr>Do you like swimming?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跑步 pǎo bù</vt:lpstr>
      <vt:lpstr>游泳 yóu yǒng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swim?</dc:title>
  <dc:creator>Rong</dc:creator>
  <cp:lastModifiedBy>R Marshall</cp:lastModifiedBy>
  <cp:revision>45</cp:revision>
  <dcterms:created xsi:type="dcterms:W3CDTF">2011-11-07T09:58:49Z</dcterms:created>
  <dcterms:modified xsi:type="dcterms:W3CDTF">2021-03-09T21:54:36Z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