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57" r:id="rId3"/>
    <p:sldId id="263" r:id="rId4"/>
    <p:sldId id="272" r:id="rId5"/>
    <p:sldId id="274" r:id="rId6"/>
    <p:sldId id="276" r:id="rId7"/>
    <p:sldId id="27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43" autoAdjust="0"/>
    <p:restoredTop sz="94660"/>
  </p:normalViewPr>
  <p:slideViewPr>
    <p:cSldViewPr>
      <p:cViewPr varScale="1">
        <p:scale>
          <a:sx n="62" d="100"/>
          <a:sy n="62" d="100"/>
        </p:scale>
        <p:origin x="44" y="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912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991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2225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51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92619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1943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226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9520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8530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6996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11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97EF3C-D150-4A7D-B85B-1DF2CF3FE69D}" type="datetimeFigureOut">
              <a:rPr lang="en-GB" smtClean="0"/>
              <a:t>10/03/2021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52300E-D8D1-45DC-A042-029C2EA5BA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09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5.png"/><Relationship Id="rId3" Type="http://schemas.microsoft.com/office/2007/relationships/media" Target="../media/media2.m4a"/><Relationship Id="rId7" Type="http://schemas.microsoft.com/office/2007/relationships/media" Target="../media/media4.m4a"/><Relationship Id="rId12" Type="http://schemas.openxmlformats.org/officeDocument/2006/relationships/audio" Target="../media/media6.m4a"/><Relationship Id="rId17" Type="http://schemas.openxmlformats.org/officeDocument/2006/relationships/image" Target="../media/image4.png"/><Relationship Id="rId2" Type="http://schemas.openxmlformats.org/officeDocument/2006/relationships/audio" Target="../media/media1.m4a"/><Relationship Id="rId16" Type="http://schemas.openxmlformats.org/officeDocument/2006/relationships/image" Target="../media/image3.png"/><Relationship Id="rId20" Type="http://schemas.openxmlformats.org/officeDocument/2006/relationships/image" Target="../media/image7.png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microsoft.com/office/2007/relationships/media" Target="../media/media6.m4a"/><Relationship Id="rId5" Type="http://schemas.microsoft.com/office/2007/relationships/media" Target="../media/media3.m4a"/><Relationship Id="rId15" Type="http://schemas.openxmlformats.org/officeDocument/2006/relationships/image" Target="../media/image2.png"/><Relationship Id="rId10" Type="http://schemas.openxmlformats.org/officeDocument/2006/relationships/audio" Target="../media/media5.m4a"/><Relationship Id="rId19" Type="http://schemas.openxmlformats.org/officeDocument/2006/relationships/image" Target="../media/image6.png"/><Relationship Id="rId4" Type="http://schemas.openxmlformats.org/officeDocument/2006/relationships/audio" Target="../media/media2.m4a"/><Relationship Id="rId9" Type="http://schemas.microsoft.com/office/2007/relationships/media" Target="../media/media5.m4a"/><Relationship Id="rId1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8.m4a"/><Relationship Id="rId7" Type="http://schemas.openxmlformats.org/officeDocument/2006/relationships/image" Target="../media/image3.png"/><Relationship Id="rId12" Type="http://schemas.openxmlformats.org/officeDocument/2006/relationships/image" Target="../media/image7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.png"/><Relationship Id="rId11" Type="http://schemas.openxmlformats.org/officeDocument/2006/relationships/image" Target="../media/image8.png"/><Relationship Id="rId5" Type="http://schemas.openxmlformats.org/officeDocument/2006/relationships/slideLayout" Target="../slideLayouts/slideLayout7.xml"/><Relationship Id="rId10" Type="http://schemas.openxmlformats.org/officeDocument/2006/relationships/image" Target="../media/image6.png"/><Relationship Id="rId4" Type="http://schemas.openxmlformats.org/officeDocument/2006/relationships/audio" Target="../media/media8.m4a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audio" Target="../media/media12.m4a"/><Relationship Id="rId13" Type="http://schemas.openxmlformats.org/officeDocument/2006/relationships/slideLayout" Target="../slideLayouts/slideLayout7.xml"/><Relationship Id="rId18" Type="http://schemas.openxmlformats.org/officeDocument/2006/relationships/image" Target="../media/image6.png"/><Relationship Id="rId3" Type="http://schemas.microsoft.com/office/2007/relationships/media" Target="../media/media10.m4a"/><Relationship Id="rId7" Type="http://schemas.microsoft.com/office/2007/relationships/media" Target="../media/media12.m4a"/><Relationship Id="rId12" Type="http://schemas.openxmlformats.org/officeDocument/2006/relationships/audio" Target="../media/media14.m4a"/><Relationship Id="rId17" Type="http://schemas.openxmlformats.org/officeDocument/2006/relationships/image" Target="../media/image4.png"/><Relationship Id="rId2" Type="http://schemas.openxmlformats.org/officeDocument/2006/relationships/audio" Target="../media/media9.m4a"/><Relationship Id="rId16" Type="http://schemas.openxmlformats.org/officeDocument/2006/relationships/image" Target="../media/image2.png"/><Relationship Id="rId1" Type="http://schemas.microsoft.com/office/2007/relationships/media" Target="../media/media9.m4a"/><Relationship Id="rId6" Type="http://schemas.openxmlformats.org/officeDocument/2006/relationships/audio" Target="../media/media11.m4a"/><Relationship Id="rId11" Type="http://schemas.microsoft.com/office/2007/relationships/media" Target="../media/media14.m4a"/><Relationship Id="rId5" Type="http://schemas.microsoft.com/office/2007/relationships/media" Target="../media/media11.m4a"/><Relationship Id="rId15" Type="http://schemas.openxmlformats.org/officeDocument/2006/relationships/image" Target="../media/image3.png"/><Relationship Id="rId10" Type="http://schemas.openxmlformats.org/officeDocument/2006/relationships/audio" Target="../media/media13.m4a"/><Relationship Id="rId19" Type="http://schemas.openxmlformats.org/officeDocument/2006/relationships/image" Target="../media/image7.png"/><Relationship Id="rId4" Type="http://schemas.openxmlformats.org/officeDocument/2006/relationships/audio" Target="../media/media10.m4a"/><Relationship Id="rId9" Type="http://schemas.microsoft.com/office/2007/relationships/media" Target="../media/media13.m4a"/><Relationship Id="rId1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4BB15A-34F9-4719-B470-DC066D19C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617" y="184354"/>
            <a:ext cx="2952327" cy="566936"/>
          </a:xfrm>
        </p:spPr>
        <p:txBody>
          <a:bodyPr>
            <a:noAutofit/>
          </a:bodyPr>
          <a:lstStyle/>
          <a:p>
            <a:r>
              <a:rPr lang="en-GB" sz="2400" dirty="0">
                <a:highlight>
                  <a:srgbClr val="FFFF00"/>
                </a:highlight>
              </a:rPr>
              <a:t>Lesson one this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ED5C75-0369-4219-A8DA-21751E9136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91544" y="1772816"/>
            <a:ext cx="8668544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LO: we are learning the types of houses</a:t>
            </a:r>
          </a:p>
          <a:p>
            <a:pPr marL="0" indent="0">
              <a:buNone/>
            </a:pPr>
            <a:r>
              <a:rPr lang="en-GB" dirty="0"/>
              <a:t>I can</a:t>
            </a:r>
          </a:p>
          <a:p>
            <a:pPr marL="0" indent="0">
              <a:buNone/>
            </a:pPr>
            <a:r>
              <a:rPr lang="en-GB" dirty="0"/>
              <a:t>say the names of different houses</a:t>
            </a:r>
          </a:p>
          <a:p>
            <a:pPr marL="0" indent="0">
              <a:buNone/>
            </a:pPr>
            <a:r>
              <a:rPr lang="en-GB" dirty="0"/>
              <a:t>write these words down correctly</a:t>
            </a:r>
          </a:p>
          <a:p>
            <a:pPr marL="0" indent="0">
              <a:buNone/>
            </a:pPr>
            <a:r>
              <a:rPr lang="en-GB" dirty="0"/>
              <a:t>say what type of houses I live in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Challenge: write the words in characters from memory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281FD6-CBD8-4279-8DB8-65C18B12F218}"/>
              </a:ext>
            </a:extLst>
          </p:cNvPr>
          <p:cNvSpPr txBox="1"/>
          <p:nvPr/>
        </p:nvSpPr>
        <p:spPr>
          <a:xfrm>
            <a:off x="3188944" y="751290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u="sng" dirty="0"/>
              <a:t>I live in a bungalow</a:t>
            </a:r>
          </a:p>
        </p:txBody>
      </p:sp>
    </p:spTree>
    <p:extLst>
      <p:ext uri="{BB962C8B-B14F-4D97-AF65-F5344CB8AC3E}">
        <p14:creationId xmlns:p14="http://schemas.microsoft.com/office/powerpoint/2010/main" val="2823013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8552" y="796110"/>
            <a:ext cx="1666453" cy="1154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894" y="3726489"/>
            <a:ext cx="1704555" cy="114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9431" y="822102"/>
            <a:ext cx="1640662" cy="104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8700970" y="2089305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公寓</a:t>
            </a:r>
            <a:endParaRPr lang="en-GB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4965894" y="4880878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独栋楼房</a:t>
            </a:r>
            <a:endParaRPr lang="en-GB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031505" y="2206531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平房</a:t>
            </a:r>
            <a:endParaRPr lang="en-GB" sz="3200" dirty="0"/>
          </a:p>
        </p:txBody>
      </p:sp>
      <p:sp>
        <p:nvSpPr>
          <p:cNvPr id="7" name="TextBox 6"/>
          <p:cNvSpPr txBox="1"/>
          <p:nvPr/>
        </p:nvSpPr>
        <p:spPr>
          <a:xfrm>
            <a:off x="9734329" y="2120081"/>
            <a:ext cx="14117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gōng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yù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9367" y="5483534"/>
            <a:ext cx="26350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dú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dòng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lóu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36907" y="2206530"/>
            <a:ext cx="15258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píng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209868" y="2254768"/>
            <a:ext cx="24843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房子</a:t>
            </a:r>
            <a:r>
              <a:rPr lang="zh-CN" altLang="en-US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zi</a:t>
            </a:r>
            <a:r>
              <a:rPr lang="zh-CN" altLang="en-US" sz="2800" dirty="0">
                <a:solidFill>
                  <a:srgbClr val="0070C0"/>
                </a:solidFill>
              </a:rPr>
              <a:t>      </a:t>
            </a:r>
            <a:endParaRPr lang="en-GB" sz="2800" dirty="0"/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2848" y="3689499"/>
            <a:ext cx="1654951" cy="123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020" y="796110"/>
            <a:ext cx="1862779" cy="128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1401524" y="2839542"/>
            <a:ext cx="12121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solidFill>
                  <a:srgbClr val="FF0000"/>
                </a:solidFill>
              </a:rPr>
              <a:t>houses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397378" y="2778677"/>
            <a:ext cx="7199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>
                <a:solidFill>
                  <a:srgbClr val="FF0000"/>
                </a:solidFill>
              </a:rPr>
              <a:t>Flat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5663" y="3731477"/>
            <a:ext cx="1952417" cy="1133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Box 21"/>
          <p:cNvSpPr txBox="1"/>
          <p:nvPr/>
        </p:nvSpPr>
        <p:spPr>
          <a:xfrm>
            <a:off x="8655565" y="4922635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半独立楼房</a:t>
            </a:r>
            <a:endParaRPr lang="en-GB" sz="3200" dirty="0"/>
          </a:p>
        </p:txBody>
      </p:sp>
      <p:sp>
        <p:nvSpPr>
          <p:cNvPr id="23" name="TextBox 22"/>
          <p:cNvSpPr txBox="1"/>
          <p:nvPr/>
        </p:nvSpPr>
        <p:spPr>
          <a:xfrm>
            <a:off x="8477509" y="5466115"/>
            <a:ext cx="2694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bàn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dú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lì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lóu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427874" y="5024432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/>
              <a:t>联排楼房</a:t>
            </a:r>
            <a:endParaRPr lang="en-GB" sz="3200" dirty="0"/>
          </a:p>
        </p:txBody>
      </p:sp>
      <p:sp>
        <p:nvSpPr>
          <p:cNvPr id="25" name="TextBox 24"/>
          <p:cNvSpPr txBox="1"/>
          <p:nvPr/>
        </p:nvSpPr>
        <p:spPr>
          <a:xfrm>
            <a:off x="1097141" y="5531770"/>
            <a:ext cx="2487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err="1">
                <a:solidFill>
                  <a:srgbClr val="0070C0"/>
                </a:solidFill>
              </a:rPr>
              <a:t>lián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pái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lóu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168371" y="2775878"/>
            <a:ext cx="16112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2800" dirty="0">
                <a:solidFill>
                  <a:srgbClr val="FF0000"/>
                </a:solidFill>
              </a:rPr>
              <a:t>bungalow</a:t>
            </a:r>
          </a:p>
        </p:txBody>
      </p:sp>
      <p:sp>
        <p:nvSpPr>
          <p:cNvPr id="27" name="Rectangle 26"/>
          <p:cNvSpPr/>
          <p:nvPr/>
        </p:nvSpPr>
        <p:spPr>
          <a:xfrm>
            <a:off x="1203965" y="6054990"/>
            <a:ext cx="23807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solidFill>
                  <a:srgbClr val="FF0000"/>
                </a:solidFill>
              </a:rPr>
              <a:t>terraced house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719367" y="6006754"/>
            <a:ext cx="2513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solidFill>
                  <a:srgbClr val="FF0000"/>
                </a:solidFill>
              </a:rPr>
              <a:t>detached house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8245397" y="5989335"/>
            <a:ext cx="3312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2800" dirty="0">
                <a:solidFill>
                  <a:srgbClr val="FF0000"/>
                </a:solidFill>
              </a:rPr>
              <a:t>semi-detached house</a:t>
            </a:r>
            <a:endParaRPr lang="en-GB" sz="28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902593" y="147188"/>
            <a:ext cx="69938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highlight>
                  <a:srgbClr val="FFFF00"/>
                </a:highlight>
              </a:rPr>
              <a:t>Task 1 Learn to say these words and copy them down</a:t>
            </a:r>
            <a:endParaRPr lang="en-GB" sz="2400" b="1" dirty="0">
              <a:highlight>
                <a:srgbClr val="FFFF00"/>
              </a:highlight>
            </a:endParaRP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F1F75CC-5D86-4197-A2EB-9E58A9E468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690741" y="1188696"/>
            <a:ext cx="406400" cy="40640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B71BE33-E3C6-4330-BA05-B35E5FB09AE6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4585132" y="1018033"/>
            <a:ext cx="406400" cy="406400"/>
          </a:xfrm>
          <a:prstGeom prst="rect">
            <a:avLst/>
          </a:prstGeom>
        </p:spPr>
      </p:pic>
      <p:pic>
        <p:nvPicPr>
          <p:cNvPr id="1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D54D9EA-47DA-4AAE-BA06-60A67CB6828E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8239262" y="1094845"/>
            <a:ext cx="406400" cy="4064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B52B4A3-43CF-4EA1-9C85-043C3E507E67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698619" y="4106105"/>
            <a:ext cx="406400" cy="4064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68EAA91-6EC2-43CC-95DC-39390913BFBB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4464783" y="4155100"/>
            <a:ext cx="406400" cy="4064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B3A597E-606C-456C-970B-EBBDD24132F4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8071109" y="408013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591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284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2819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749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632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0" dur="356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4" dur="3910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5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5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6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15" grpId="0"/>
      <p:bldP spid="20" grpId="0"/>
      <p:bldP spid="26" grpId="0"/>
      <p:bldP spid="27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927648" y="476672"/>
            <a:ext cx="451598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b="1" dirty="0"/>
              <a:t>你住什么房子？</a:t>
            </a:r>
            <a:endParaRPr lang="en-US" altLang="zh-CN" sz="4800" b="1" dirty="0"/>
          </a:p>
          <a:p>
            <a:r>
              <a:rPr lang="en-US" altLang="ja-JP" sz="3200" b="1" dirty="0" err="1"/>
              <a:t>nǐ</a:t>
            </a:r>
            <a:r>
              <a:rPr lang="en-US" altLang="ja-JP" sz="3200" b="1" dirty="0"/>
              <a:t> </a:t>
            </a:r>
            <a:r>
              <a:rPr lang="en-US" altLang="ja-JP" sz="3200" b="1" dirty="0" err="1"/>
              <a:t>zhù</a:t>
            </a:r>
            <a:r>
              <a:rPr lang="en-US" altLang="ja-JP" sz="3200" b="1" dirty="0"/>
              <a:t> </a:t>
            </a:r>
            <a:r>
              <a:rPr lang="en-US" altLang="ja-JP" sz="3200" b="1" dirty="0" err="1"/>
              <a:t>shén</a:t>
            </a:r>
            <a:r>
              <a:rPr lang="en-US" altLang="ja-JP" sz="3200" b="1" dirty="0"/>
              <a:t> me </a:t>
            </a:r>
            <a:r>
              <a:rPr lang="en-US" altLang="ja-JP" sz="3200" b="1" dirty="0" err="1"/>
              <a:t>fáng</a:t>
            </a:r>
            <a:r>
              <a:rPr lang="en-US" altLang="ja-JP" sz="3200" b="1" dirty="0"/>
              <a:t> </a:t>
            </a:r>
            <a:r>
              <a:rPr lang="en-US" altLang="ja-JP" sz="3200" b="1" dirty="0" err="1"/>
              <a:t>zi</a:t>
            </a:r>
            <a:endParaRPr lang="en-US" altLang="zh-CN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2927648" y="5049687"/>
            <a:ext cx="507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什么</a:t>
            </a:r>
            <a:r>
              <a:rPr lang="en-US" altLang="ja-JP" sz="2800" dirty="0" err="1">
                <a:solidFill>
                  <a:srgbClr val="0070C0"/>
                </a:solidFill>
              </a:rPr>
              <a:t>shén</a:t>
            </a:r>
            <a:r>
              <a:rPr lang="en-US" altLang="ja-JP" sz="2800" dirty="0">
                <a:solidFill>
                  <a:srgbClr val="0070C0"/>
                </a:solidFill>
              </a:rPr>
              <a:t> me</a:t>
            </a:r>
            <a:r>
              <a:rPr lang="en-US" altLang="ja-JP" sz="2800" dirty="0"/>
              <a:t>   </a:t>
            </a:r>
            <a:r>
              <a:rPr lang="en-US" altLang="ja-JP" sz="2800" dirty="0">
                <a:solidFill>
                  <a:srgbClr val="FF0000"/>
                </a:solidFill>
              </a:rPr>
              <a:t>what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3200" dirty="0"/>
              <a:t>住 </a:t>
            </a:r>
            <a:r>
              <a:rPr lang="en-US" altLang="ja-JP" sz="2800" dirty="0" err="1">
                <a:solidFill>
                  <a:srgbClr val="0070C0"/>
                </a:solidFill>
              </a:rPr>
              <a:t>zhù</a:t>
            </a:r>
            <a:r>
              <a:rPr lang="en-US" altLang="ja-JP" sz="2800" dirty="0"/>
              <a:t>   </a:t>
            </a:r>
            <a:r>
              <a:rPr lang="en-US" altLang="ja-JP" sz="2800" dirty="0">
                <a:solidFill>
                  <a:srgbClr val="FF0000"/>
                </a:solidFill>
              </a:rPr>
              <a:t>live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3200" dirty="0"/>
              <a:t>房子</a:t>
            </a:r>
            <a:r>
              <a:rPr lang="zh-CN" altLang="en-US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zi</a:t>
            </a:r>
            <a:r>
              <a:rPr lang="en-US" altLang="ja-JP" sz="2800" dirty="0">
                <a:solidFill>
                  <a:srgbClr val="0070C0"/>
                </a:solidFill>
              </a:rPr>
              <a:t>  </a:t>
            </a:r>
            <a:r>
              <a:rPr lang="en-US" altLang="ja-JP" sz="2800" dirty="0">
                <a:solidFill>
                  <a:srgbClr val="FF0000"/>
                </a:solidFill>
              </a:rPr>
              <a:t>houses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642" y="1527518"/>
            <a:ext cx="1666453" cy="1154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3" y="314182"/>
            <a:ext cx="1640662" cy="104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40" y="4067239"/>
            <a:ext cx="1704555" cy="114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3" y="2827624"/>
            <a:ext cx="1654951" cy="123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819" y="5433678"/>
            <a:ext cx="1773565" cy="1030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2915285" y="3498067"/>
            <a:ext cx="3816424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zh-CN" altLang="en-US" sz="4800" b="1" dirty="0">
                <a:solidFill>
                  <a:prstClr val="black"/>
                </a:solidFill>
              </a:rPr>
              <a:t>我住</a:t>
            </a:r>
            <a:r>
              <a:rPr lang="zh-CN" altLang="en-US" sz="4800" b="1" dirty="0">
                <a:solidFill>
                  <a:srgbClr val="FF0000"/>
                </a:solidFill>
              </a:rPr>
              <a:t>公寓</a:t>
            </a:r>
            <a:r>
              <a:rPr lang="zh-CN" altLang="en-US" sz="4800" b="1" dirty="0">
                <a:solidFill>
                  <a:prstClr val="black"/>
                </a:solidFill>
              </a:rPr>
              <a:t>。</a:t>
            </a:r>
            <a:endParaRPr lang="en-US" altLang="zh-CN" sz="4800" b="1" dirty="0">
              <a:solidFill>
                <a:prstClr val="black"/>
              </a:solidFill>
            </a:endParaRPr>
          </a:p>
          <a:p>
            <a:pPr lvl="0"/>
            <a:r>
              <a:rPr lang="en-US" altLang="ja-JP" sz="3600" b="1" dirty="0" err="1">
                <a:solidFill>
                  <a:prstClr val="black"/>
                </a:solidFill>
              </a:rPr>
              <a:t>wǒ</a:t>
            </a:r>
            <a:r>
              <a:rPr lang="en-US" altLang="ja-JP" sz="3600" b="1" dirty="0">
                <a:solidFill>
                  <a:prstClr val="black"/>
                </a:solidFill>
              </a:rPr>
              <a:t> </a:t>
            </a:r>
            <a:r>
              <a:rPr lang="en-US" altLang="ja-JP" sz="3600" b="1" dirty="0" err="1">
                <a:solidFill>
                  <a:prstClr val="black"/>
                </a:solidFill>
              </a:rPr>
              <a:t>zhu</a:t>
            </a:r>
            <a:r>
              <a:rPr lang="en-US" altLang="ja-JP" sz="3600" b="1" dirty="0">
                <a:solidFill>
                  <a:prstClr val="black"/>
                </a:solidFill>
              </a:rPr>
              <a:t> </a:t>
            </a:r>
            <a:r>
              <a:rPr lang="en-US" altLang="ja-JP" sz="3600" b="1" dirty="0" err="1">
                <a:solidFill>
                  <a:srgbClr val="FF0000"/>
                </a:solidFill>
              </a:rPr>
              <a:t>gōng</a:t>
            </a:r>
            <a:r>
              <a:rPr lang="en-US" altLang="ja-JP" sz="3600" b="1" dirty="0">
                <a:solidFill>
                  <a:srgbClr val="FF0000"/>
                </a:solidFill>
              </a:rPr>
              <a:t> </a:t>
            </a:r>
            <a:r>
              <a:rPr lang="en-US" altLang="ja-JP" sz="3600" b="1" dirty="0" err="1">
                <a:solidFill>
                  <a:srgbClr val="FF0000"/>
                </a:solidFill>
              </a:rPr>
              <a:t>yù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68587" y="1834416"/>
            <a:ext cx="4145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You live what        house</a:t>
            </a:r>
            <a:endParaRPr lang="en-GB" sz="3200" dirty="0">
              <a:solidFill>
                <a:srgbClr val="FF000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00456" y="4992537"/>
            <a:ext cx="1017084" cy="148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AutoShape 5" descr="Image result for thinking cap"/>
          <p:cNvSpPr>
            <a:spLocks noChangeAspect="1" noChangeArrowheads="1"/>
          </p:cNvSpPr>
          <p:nvPr/>
        </p:nvSpPr>
        <p:spPr bwMode="auto">
          <a:xfrm>
            <a:off x="1524001" y="-136525"/>
            <a:ext cx="5810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7" descr="Image result for thinking cap"/>
          <p:cNvSpPr>
            <a:spLocks noChangeAspect="1" noChangeArrowheads="1"/>
          </p:cNvSpPr>
          <p:nvPr/>
        </p:nvSpPr>
        <p:spPr bwMode="auto">
          <a:xfrm>
            <a:off x="453162" y="0"/>
            <a:ext cx="5810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2768586" y="2446735"/>
            <a:ext cx="6130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What type of houses do you live in</a:t>
            </a:r>
            <a:r>
              <a:rPr lang="en-GB" sz="3200" dirty="0"/>
              <a:t>?</a:t>
            </a:r>
            <a:endParaRPr lang="en-US" sz="32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431C37-A377-4F89-B5CB-AB1135BDBC12}"/>
              </a:ext>
            </a:extLst>
          </p:cNvPr>
          <p:cNvSpPr txBox="1"/>
          <p:nvPr/>
        </p:nvSpPr>
        <p:spPr>
          <a:xfrm>
            <a:off x="7824192" y="428625"/>
            <a:ext cx="3816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highlight>
                  <a:srgbClr val="FFFF00"/>
                </a:highlight>
              </a:rPr>
              <a:t>Task 2 Copy down the question and answer the question with your own answer by replacing the type of dwelling.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BD03F71-2FA0-4A22-A726-9E7CF69007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307967" y="833172"/>
            <a:ext cx="406400" cy="40640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58D467D-AD6E-49BB-8056-4E20BF4D0CD8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2362186" y="378416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51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453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99879" y="261202"/>
            <a:ext cx="4515980" cy="132343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4800" b="1" dirty="0"/>
              <a:t>你住什么房子？</a:t>
            </a:r>
            <a:endParaRPr lang="en-US" altLang="zh-CN" sz="4800" b="1" dirty="0"/>
          </a:p>
          <a:p>
            <a:r>
              <a:rPr lang="en-US" altLang="ja-JP" sz="3200" b="1" dirty="0" err="1"/>
              <a:t>nǐ</a:t>
            </a:r>
            <a:r>
              <a:rPr lang="en-US" altLang="ja-JP" sz="3200" b="1" dirty="0"/>
              <a:t> </a:t>
            </a:r>
            <a:r>
              <a:rPr lang="en-US" altLang="ja-JP" sz="3200" b="1" dirty="0" err="1"/>
              <a:t>zhù</a:t>
            </a:r>
            <a:r>
              <a:rPr lang="en-US" altLang="ja-JP" sz="3200" b="1" dirty="0"/>
              <a:t> </a:t>
            </a:r>
            <a:r>
              <a:rPr lang="en-US" altLang="ja-JP" sz="3200" b="1" dirty="0" err="1"/>
              <a:t>shén</a:t>
            </a:r>
            <a:r>
              <a:rPr lang="en-US" altLang="ja-JP" sz="3200" b="1" dirty="0"/>
              <a:t> me </a:t>
            </a:r>
            <a:r>
              <a:rPr lang="en-US" altLang="ja-JP" sz="3200" b="1" dirty="0" err="1"/>
              <a:t>fáng</a:t>
            </a:r>
            <a:r>
              <a:rPr lang="en-US" altLang="ja-JP" sz="3200" b="1" dirty="0"/>
              <a:t> </a:t>
            </a:r>
            <a:r>
              <a:rPr lang="en-US" altLang="ja-JP" sz="3200" b="1" dirty="0" err="1"/>
              <a:t>zi</a:t>
            </a:r>
            <a:endParaRPr lang="en-US" altLang="zh-CN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170326" y="4861626"/>
            <a:ext cx="50773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什么</a:t>
            </a:r>
            <a:r>
              <a:rPr lang="en-US" altLang="ja-JP" sz="2800" dirty="0" err="1">
                <a:solidFill>
                  <a:srgbClr val="0070C0"/>
                </a:solidFill>
              </a:rPr>
              <a:t>shén</a:t>
            </a:r>
            <a:r>
              <a:rPr lang="en-US" altLang="ja-JP" sz="2800" dirty="0">
                <a:solidFill>
                  <a:srgbClr val="0070C0"/>
                </a:solidFill>
              </a:rPr>
              <a:t> me</a:t>
            </a:r>
            <a:r>
              <a:rPr lang="en-US" altLang="ja-JP" sz="2800" dirty="0"/>
              <a:t>   </a:t>
            </a:r>
            <a:r>
              <a:rPr lang="en-US" altLang="ja-JP" sz="2800" dirty="0">
                <a:solidFill>
                  <a:srgbClr val="FF0000"/>
                </a:solidFill>
              </a:rPr>
              <a:t>what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3200" dirty="0"/>
              <a:t>住 </a:t>
            </a:r>
            <a:r>
              <a:rPr lang="en-US" altLang="ja-JP" sz="2800" dirty="0" err="1">
                <a:solidFill>
                  <a:srgbClr val="0070C0"/>
                </a:solidFill>
              </a:rPr>
              <a:t>zhù</a:t>
            </a:r>
            <a:r>
              <a:rPr lang="en-US" altLang="ja-JP" sz="2800" dirty="0"/>
              <a:t>   </a:t>
            </a:r>
            <a:r>
              <a:rPr lang="en-US" altLang="ja-JP" sz="2800" dirty="0">
                <a:solidFill>
                  <a:srgbClr val="FF0000"/>
                </a:solidFill>
              </a:rPr>
              <a:t>live</a:t>
            </a:r>
            <a:endParaRPr lang="en-US" altLang="zh-CN" sz="2800" dirty="0">
              <a:solidFill>
                <a:srgbClr val="FF0000"/>
              </a:solidFill>
            </a:endParaRPr>
          </a:p>
          <a:p>
            <a:r>
              <a:rPr lang="zh-CN" altLang="en-US" sz="3200" dirty="0"/>
              <a:t>房子</a:t>
            </a:r>
            <a:r>
              <a:rPr lang="zh-CN" altLang="en-US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fáng</a:t>
            </a:r>
            <a:r>
              <a:rPr lang="en-US" altLang="ja-JP" sz="2800" dirty="0">
                <a:solidFill>
                  <a:srgbClr val="0070C0"/>
                </a:solidFill>
              </a:rPr>
              <a:t> </a:t>
            </a:r>
            <a:r>
              <a:rPr lang="en-US" altLang="ja-JP" sz="2800" dirty="0" err="1">
                <a:solidFill>
                  <a:srgbClr val="0070C0"/>
                </a:solidFill>
              </a:rPr>
              <a:t>zi</a:t>
            </a:r>
            <a:r>
              <a:rPr lang="en-US" altLang="ja-JP" sz="2800" dirty="0">
                <a:solidFill>
                  <a:srgbClr val="0070C0"/>
                </a:solidFill>
              </a:rPr>
              <a:t>  </a:t>
            </a:r>
            <a:r>
              <a:rPr lang="en-US" altLang="ja-JP" sz="2800" dirty="0">
                <a:solidFill>
                  <a:srgbClr val="FF0000"/>
                </a:solidFill>
              </a:rPr>
              <a:t>houses</a:t>
            </a:r>
            <a:endParaRPr lang="en-GB" sz="2800" dirty="0">
              <a:solidFill>
                <a:srgbClr val="FF000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391" y="1492591"/>
            <a:ext cx="1666453" cy="1154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351565"/>
            <a:ext cx="1640662" cy="104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693" y="4082684"/>
            <a:ext cx="1704555" cy="114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893" y="2832800"/>
            <a:ext cx="1654951" cy="123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683" y="5373831"/>
            <a:ext cx="1773565" cy="1030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5"/>
          <p:cNvSpPr/>
          <p:nvPr/>
        </p:nvSpPr>
        <p:spPr>
          <a:xfrm>
            <a:off x="3187516" y="3282597"/>
            <a:ext cx="3816424" cy="138499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zh-CN" altLang="en-US" sz="4800" b="1" dirty="0">
                <a:solidFill>
                  <a:prstClr val="black"/>
                </a:solidFill>
              </a:rPr>
              <a:t>我住</a:t>
            </a:r>
            <a:r>
              <a:rPr lang="zh-CN" altLang="en-US" sz="4800" b="1" dirty="0">
                <a:solidFill>
                  <a:srgbClr val="FF0000"/>
                </a:solidFill>
              </a:rPr>
              <a:t>公寓</a:t>
            </a:r>
            <a:r>
              <a:rPr lang="zh-CN" altLang="en-US" sz="4800" b="1" dirty="0">
                <a:solidFill>
                  <a:prstClr val="black"/>
                </a:solidFill>
              </a:rPr>
              <a:t>。</a:t>
            </a:r>
            <a:endParaRPr lang="en-US" altLang="zh-CN" sz="4800" b="1" dirty="0">
              <a:solidFill>
                <a:prstClr val="black"/>
              </a:solidFill>
            </a:endParaRPr>
          </a:p>
          <a:p>
            <a:pPr lvl="0"/>
            <a:r>
              <a:rPr lang="en-US" altLang="ja-JP" sz="3600" b="1" dirty="0" err="1">
                <a:solidFill>
                  <a:prstClr val="black"/>
                </a:solidFill>
              </a:rPr>
              <a:t>wǒ</a:t>
            </a:r>
            <a:r>
              <a:rPr lang="en-US" altLang="ja-JP" sz="3600" b="1" dirty="0">
                <a:solidFill>
                  <a:prstClr val="black"/>
                </a:solidFill>
              </a:rPr>
              <a:t> </a:t>
            </a:r>
            <a:r>
              <a:rPr lang="en-US" altLang="ja-JP" sz="3600" b="1" dirty="0" err="1">
                <a:solidFill>
                  <a:prstClr val="black"/>
                </a:solidFill>
              </a:rPr>
              <a:t>zhu</a:t>
            </a:r>
            <a:r>
              <a:rPr lang="en-US" altLang="ja-JP" sz="3600" b="1" dirty="0">
                <a:solidFill>
                  <a:prstClr val="black"/>
                </a:solidFill>
              </a:rPr>
              <a:t> </a:t>
            </a:r>
            <a:r>
              <a:rPr lang="en-US" altLang="ja-JP" sz="3600" b="1" dirty="0" err="1">
                <a:solidFill>
                  <a:srgbClr val="FF0000"/>
                </a:solidFill>
              </a:rPr>
              <a:t>gōng</a:t>
            </a:r>
            <a:r>
              <a:rPr lang="en-US" altLang="ja-JP" sz="3600" b="1" dirty="0">
                <a:solidFill>
                  <a:srgbClr val="FF0000"/>
                </a:solidFill>
              </a:rPr>
              <a:t> </a:t>
            </a:r>
            <a:r>
              <a:rPr lang="en-US" altLang="ja-JP" sz="3600" b="1" dirty="0" err="1">
                <a:solidFill>
                  <a:srgbClr val="FF0000"/>
                </a:solidFill>
              </a:rPr>
              <a:t>yù</a:t>
            </a:r>
            <a:endParaRPr lang="en-GB" sz="3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0818" y="1618946"/>
            <a:ext cx="41456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</a:rPr>
              <a:t>You live what        house</a:t>
            </a:r>
            <a:endParaRPr lang="en-GB" sz="3200" dirty="0">
              <a:solidFill>
                <a:srgbClr val="FF0000"/>
              </a:solidFill>
            </a:endParaRPr>
          </a:p>
        </p:txBody>
      </p:sp>
      <p:sp>
        <p:nvSpPr>
          <p:cNvPr id="12" name="AutoShape 5" descr="Image result for thinking cap"/>
          <p:cNvSpPr>
            <a:spLocks noChangeAspect="1" noChangeArrowheads="1"/>
          </p:cNvSpPr>
          <p:nvPr/>
        </p:nvSpPr>
        <p:spPr bwMode="auto">
          <a:xfrm>
            <a:off x="1524001" y="-136525"/>
            <a:ext cx="5810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3" name="AutoShape 7" descr="Image result for thinking cap"/>
          <p:cNvSpPr>
            <a:spLocks noChangeAspect="1" noChangeArrowheads="1"/>
          </p:cNvSpPr>
          <p:nvPr/>
        </p:nvSpPr>
        <p:spPr bwMode="auto">
          <a:xfrm>
            <a:off x="1676401" y="15875"/>
            <a:ext cx="581025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3040817" y="2231265"/>
            <a:ext cx="61303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dirty="0"/>
              <a:t>What type of houses do you live in</a:t>
            </a:r>
            <a:r>
              <a:rPr lang="en-GB" sz="3200" dirty="0"/>
              <a:t>?</a:t>
            </a:r>
            <a:endParaRPr lang="en-US" sz="3200" dirty="0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351565"/>
            <a:ext cx="1435396" cy="864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3D219CA-CB40-4866-9FE6-F17BDB7920EC}"/>
              </a:ext>
            </a:extLst>
          </p:cNvPr>
          <p:cNvSpPr txBox="1"/>
          <p:nvPr/>
        </p:nvSpPr>
        <p:spPr>
          <a:xfrm>
            <a:off x="7248129" y="3251176"/>
            <a:ext cx="42484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highlight>
                  <a:srgbClr val="FFFF00"/>
                </a:highlight>
              </a:rPr>
              <a:t>Task 3</a:t>
            </a:r>
          </a:p>
          <a:p>
            <a:r>
              <a:rPr lang="en-US" sz="3200" b="1" dirty="0">
                <a:highlight>
                  <a:srgbClr val="FFFF00"/>
                </a:highlight>
              </a:rPr>
              <a:t>Read aloud the question and answers you give and record your speaking </a:t>
            </a:r>
            <a:endParaRPr lang="en-GB" sz="32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2105427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B559A20-1CCE-48F1-9CA4-42D321174189}"/>
              </a:ext>
            </a:extLst>
          </p:cNvPr>
          <p:cNvSpPr txBox="1"/>
          <p:nvPr/>
        </p:nvSpPr>
        <p:spPr>
          <a:xfrm>
            <a:off x="695400" y="476672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Lesson 2 this week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F37E877-43A7-4435-94BA-C5D848907930}"/>
              </a:ext>
            </a:extLst>
          </p:cNvPr>
          <p:cNvSpPr txBox="1"/>
          <p:nvPr/>
        </p:nvSpPr>
        <p:spPr>
          <a:xfrm>
            <a:off x="2603612" y="1268760"/>
            <a:ext cx="698477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u="sng" dirty="0"/>
              <a:t>Practice of reading and listening about type of house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8D0A4D-F399-49C3-8EA2-CBCF2F4EAADC}"/>
              </a:ext>
            </a:extLst>
          </p:cNvPr>
          <p:cNvSpPr txBox="1"/>
          <p:nvPr/>
        </p:nvSpPr>
        <p:spPr>
          <a:xfrm>
            <a:off x="2639616" y="2780928"/>
            <a:ext cx="69127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LO:  We are practising listening and reading about type of house</a:t>
            </a:r>
          </a:p>
          <a:p>
            <a:r>
              <a:rPr lang="en-GB" dirty="0"/>
              <a:t>I can</a:t>
            </a:r>
          </a:p>
          <a:p>
            <a:r>
              <a:rPr lang="en-GB" dirty="0">
                <a:highlight>
                  <a:srgbClr val="FFFF00"/>
                </a:highlight>
              </a:rPr>
              <a:t>recognise types of houses by listening </a:t>
            </a:r>
          </a:p>
          <a:p>
            <a:r>
              <a:rPr lang="en-GB" dirty="0">
                <a:highlight>
                  <a:srgbClr val="FFFF00"/>
                </a:highlight>
              </a:rPr>
              <a:t>complete reading tasks with confidence</a:t>
            </a:r>
          </a:p>
        </p:txBody>
      </p:sp>
    </p:spTree>
    <p:extLst>
      <p:ext uri="{BB962C8B-B14F-4D97-AF65-F5344CB8AC3E}">
        <p14:creationId xmlns:p14="http://schemas.microsoft.com/office/powerpoint/2010/main" val="4083176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04A6BFDD-334A-46A7-A641-0AA3E6F9B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81" y="1545992"/>
            <a:ext cx="1666453" cy="1154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4">
            <a:extLst>
              <a:ext uri="{FF2B5EF4-FFF2-40B4-BE49-F238E27FC236}">
                <a16:creationId xmlns:a16="http://schemas.microsoft.com/office/drawing/2014/main" id="{DD7E6F00-5EB3-4C7B-A764-71403550A2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332656"/>
            <a:ext cx="1640662" cy="1043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30B601F-FAB5-45EB-983D-ABCA095A9D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9579" y="4085713"/>
            <a:ext cx="1704555" cy="1144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8218E9E9-ABF6-410F-AECC-3A09805F1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2846098"/>
            <a:ext cx="1654951" cy="1239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B1E92BE3-7C0C-484D-B9A6-6581630B04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4858" y="5452152"/>
            <a:ext cx="1773565" cy="1030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3B4DDA1-2505-4384-AFD8-3A5B6DFB0A91}"/>
              </a:ext>
            </a:extLst>
          </p:cNvPr>
          <p:cNvSpPr txBox="1"/>
          <p:nvPr/>
        </p:nvSpPr>
        <p:spPr>
          <a:xfrm flipH="1">
            <a:off x="479376" y="477765"/>
            <a:ext cx="550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a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C64A3B-8D93-4883-932C-30B38DC87956}"/>
              </a:ext>
            </a:extLst>
          </p:cNvPr>
          <p:cNvSpPr txBox="1"/>
          <p:nvPr/>
        </p:nvSpPr>
        <p:spPr>
          <a:xfrm flipH="1">
            <a:off x="479375" y="1545992"/>
            <a:ext cx="550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b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D68BA87-585D-4EC4-8DDE-500BE6F75658}"/>
              </a:ext>
            </a:extLst>
          </p:cNvPr>
          <p:cNvSpPr txBox="1"/>
          <p:nvPr/>
        </p:nvSpPr>
        <p:spPr>
          <a:xfrm flipH="1">
            <a:off x="479374" y="2846098"/>
            <a:ext cx="550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c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90D4B7-E1EC-4440-AB11-EC35624DCA9C}"/>
              </a:ext>
            </a:extLst>
          </p:cNvPr>
          <p:cNvSpPr txBox="1"/>
          <p:nvPr/>
        </p:nvSpPr>
        <p:spPr>
          <a:xfrm flipH="1">
            <a:off x="479373" y="4196380"/>
            <a:ext cx="550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789D4DF-1066-4701-A7E3-727D100F6129}"/>
              </a:ext>
            </a:extLst>
          </p:cNvPr>
          <p:cNvSpPr txBox="1"/>
          <p:nvPr/>
        </p:nvSpPr>
        <p:spPr>
          <a:xfrm flipH="1">
            <a:off x="479373" y="5476214"/>
            <a:ext cx="550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CDDC1D-4063-4F90-A54E-B88FAF47B30E}"/>
              </a:ext>
            </a:extLst>
          </p:cNvPr>
          <p:cNvSpPr txBox="1"/>
          <p:nvPr/>
        </p:nvSpPr>
        <p:spPr>
          <a:xfrm>
            <a:off x="3719736" y="477765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Task 1 Listen and put the letter of the picture after each question. You have 6 questions.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8C220DD-8AB0-453E-9FEC-EC79B9DE0FC1}"/>
              </a:ext>
            </a:extLst>
          </p:cNvPr>
          <p:cNvSpPr txBox="1"/>
          <p:nvPr/>
        </p:nvSpPr>
        <p:spPr>
          <a:xfrm>
            <a:off x="3935760" y="1822712"/>
            <a:ext cx="576064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1</a:t>
            </a:r>
          </a:p>
          <a:p>
            <a:r>
              <a:rPr lang="en-GB" sz="4000" dirty="0"/>
              <a:t>2</a:t>
            </a:r>
          </a:p>
          <a:p>
            <a:r>
              <a:rPr lang="en-GB" sz="4000" dirty="0"/>
              <a:t>3</a:t>
            </a:r>
          </a:p>
          <a:p>
            <a:r>
              <a:rPr lang="en-GB" sz="4000" dirty="0"/>
              <a:t>4</a:t>
            </a:r>
          </a:p>
          <a:p>
            <a:r>
              <a:rPr lang="en-GB" sz="4000" dirty="0"/>
              <a:t>5</a:t>
            </a:r>
          </a:p>
          <a:p>
            <a:r>
              <a:rPr lang="en-GB" sz="4000" dirty="0"/>
              <a:t>6</a:t>
            </a:r>
          </a:p>
          <a:p>
            <a:endParaRPr lang="en-GB" sz="4000" dirty="0"/>
          </a:p>
        </p:txBody>
      </p:sp>
      <p:pic>
        <p:nvPicPr>
          <p:cNvPr id="1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9F7466A-35B9-4925-9AA3-66D2B0E4C7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728618" y="2495040"/>
            <a:ext cx="406400" cy="406400"/>
          </a:xfrm>
          <a:prstGeom prst="rect">
            <a:avLst/>
          </a:prstGeom>
        </p:spPr>
      </p:pic>
      <p:pic>
        <p:nvPicPr>
          <p:cNvPr id="1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7AC54B-19A9-4305-997B-A92BFBE0AAD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710813" y="3225800"/>
            <a:ext cx="406400" cy="406400"/>
          </a:xfrm>
          <a:prstGeom prst="rect">
            <a:avLst/>
          </a:prstGeom>
        </p:spPr>
      </p:pic>
      <p:pic>
        <p:nvPicPr>
          <p:cNvPr id="1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5CE286-B796-4307-AA3D-CA8A3A21D4D9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586798" y="4555171"/>
            <a:ext cx="406400" cy="406400"/>
          </a:xfrm>
          <a:prstGeom prst="rect">
            <a:avLst/>
          </a:prstGeom>
        </p:spPr>
      </p:pic>
      <p:pic>
        <p:nvPicPr>
          <p:cNvPr id="18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C3E5FCE-5366-45C2-841A-AC665B6153C8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583832" y="5119710"/>
            <a:ext cx="406400" cy="406400"/>
          </a:xfrm>
          <a:prstGeom prst="rect">
            <a:avLst/>
          </a:prstGeom>
        </p:spPr>
      </p:pic>
      <p:pic>
        <p:nvPicPr>
          <p:cNvPr id="1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28B792D-9F18-462E-A97A-111B97F2EAED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711494" y="3856555"/>
            <a:ext cx="406400" cy="406400"/>
          </a:xfrm>
          <a:prstGeom prst="rect">
            <a:avLst/>
          </a:prstGeom>
        </p:spPr>
      </p:pic>
      <p:pic>
        <p:nvPicPr>
          <p:cNvPr id="2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7E025AA-EF01-42D2-8A7D-3EF7A41B49E4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710813" y="1942628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562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45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810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53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6325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7162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53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  <p:audio>
              <p:cMediaNode vol="80000">
                <p:cTn id="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audio>
              <p:cMediaNode vol="80000">
                <p:cTn id="3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  <p:audio>
              <p:cMediaNode vol="8000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322C3FC-3536-4EBF-88AF-F517AE9DC9B9}"/>
              </a:ext>
            </a:extLst>
          </p:cNvPr>
          <p:cNvSpPr txBox="1"/>
          <p:nvPr/>
        </p:nvSpPr>
        <p:spPr>
          <a:xfrm>
            <a:off x="695400" y="332656"/>
            <a:ext cx="10009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highlight>
                  <a:srgbClr val="FFFF00"/>
                </a:highlight>
              </a:rPr>
              <a:t>Task 2 Read and translate the text into pinyin and English.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F051494-76FD-4B35-BD0A-8EEDD5392079}"/>
              </a:ext>
            </a:extLst>
          </p:cNvPr>
          <p:cNvSpPr txBox="1"/>
          <p:nvPr/>
        </p:nvSpPr>
        <p:spPr>
          <a:xfrm>
            <a:off x="839416" y="1340768"/>
            <a:ext cx="78488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eriod"/>
            </a:pPr>
            <a:r>
              <a:rPr lang="zh-CN" altLang="en-US" sz="3200" dirty="0"/>
              <a:t>我叫大山，我和我的爸爸妈妈住在一座独栋楼房。</a:t>
            </a:r>
            <a:endParaRPr lang="en-GB" altLang="zh-CN" sz="3200" dirty="0"/>
          </a:p>
          <a:p>
            <a:pPr marL="514350" indent="-514350">
              <a:buAutoNum type="arabicPeriod"/>
            </a:pPr>
            <a:r>
              <a:rPr lang="zh-CN" altLang="en-US" sz="3200" dirty="0"/>
              <a:t>我叫小明，我和妈妈和姐姐住在一套公寓里。</a:t>
            </a:r>
            <a:endParaRPr lang="en-GB" altLang="zh-CN" sz="3200" dirty="0"/>
          </a:p>
          <a:p>
            <a:pPr marL="514350" indent="-514350">
              <a:buAutoNum type="arabicPeriod"/>
            </a:pPr>
            <a:r>
              <a:rPr lang="zh-CN" altLang="en-US" sz="3200" dirty="0"/>
              <a:t>我叫英英，我和我的家人一起住在一栋很漂亮的半独立楼房。</a:t>
            </a:r>
            <a:endParaRPr lang="en-GB" altLang="zh-CN" sz="3200" dirty="0"/>
          </a:p>
          <a:p>
            <a:pPr marL="514350" indent="-514350">
              <a:buAutoNum type="arabicPeriod"/>
            </a:pPr>
            <a:r>
              <a:rPr lang="zh-CN" altLang="en-US" sz="3200" dirty="0"/>
              <a:t>我叫立新，我和爸爸、妈妈和弟弟住在一套联排楼房里。我爱我的家。</a:t>
            </a:r>
            <a:endParaRPr lang="en-GB" altLang="zh-CN" sz="3200" dirty="0"/>
          </a:p>
          <a:p>
            <a:pPr marL="514350" indent="-514350">
              <a:buAutoNum type="arabicPeriod"/>
            </a:pPr>
            <a:r>
              <a:rPr lang="zh-CN" altLang="en-US" sz="3200" dirty="0"/>
              <a:t>我叫海燕，我二十五岁，我住在一套平房里。 </a:t>
            </a:r>
            <a:endParaRPr lang="en-GB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62EB95-1C6F-4602-A0B0-BE6A37E53A0C}"/>
              </a:ext>
            </a:extLst>
          </p:cNvPr>
          <p:cNvSpPr txBox="1"/>
          <p:nvPr/>
        </p:nvSpPr>
        <p:spPr>
          <a:xfrm>
            <a:off x="9048328" y="1484784"/>
            <a:ext cx="2927648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3200" dirty="0"/>
              <a:t>套</a:t>
            </a:r>
            <a:r>
              <a:rPr lang="ja-JP" altLang="en-US" sz="3200" dirty="0"/>
              <a:t> </a:t>
            </a:r>
            <a:r>
              <a:rPr lang="en-US" altLang="ja-JP" sz="2000" dirty="0" err="1"/>
              <a:t>tào</a:t>
            </a:r>
            <a:r>
              <a:rPr lang="ja-JP" altLang="en-US" sz="2000" dirty="0"/>
              <a:t> </a:t>
            </a:r>
            <a:r>
              <a:rPr lang="en-US" altLang="ja-JP" sz="2000" dirty="0"/>
              <a:t>measure</a:t>
            </a:r>
            <a:r>
              <a:rPr lang="ja-JP" altLang="en-US" sz="2000" dirty="0"/>
              <a:t> </a:t>
            </a:r>
            <a:r>
              <a:rPr lang="en-US" altLang="ja-JP" sz="2000" dirty="0"/>
              <a:t>word</a:t>
            </a:r>
            <a:r>
              <a:rPr lang="ja-JP" altLang="en-US" sz="2000" dirty="0"/>
              <a:t> </a:t>
            </a:r>
            <a:r>
              <a:rPr lang="en-US" altLang="ja-JP" sz="2000" dirty="0"/>
              <a:t>for</a:t>
            </a:r>
            <a:r>
              <a:rPr lang="ja-JP" altLang="en-US" sz="2000" dirty="0"/>
              <a:t> </a:t>
            </a:r>
            <a:r>
              <a:rPr lang="en-US" altLang="ja-JP" sz="2000" dirty="0"/>
              <a:t>flats,</a:t>
            </a:r>
            <a:r>
              <a:rPr lang="ja-JP" altLang="en-US" sz="2000" dirty="0"/>
              <a:t> </a:t>
            </a:r>
            <a:r>
              <a:rPr lang="en-US" altLang="ja-JP" sz="2000" dirty="0"/>
              <a:t>terrace</a:t>
            </a:r>
            <a:r>
              <a:rPr lang="ja-JP" altLang="en-US" sz="2000" dirty="0"/>
              <a:t> </a:t>
            </a:r>
            <a:r>
              <a:rPr lang="en-US" altLang="ja-JP" sz="2000" dirty="0"/>
              <a:t>houses</a:t>
            </a:r>
            <a:endParaRPr lang="en-GB" altLang="zh-CN" sz="3200" dirty="0"/>
          </a:p>
          <a:p>
            <a:r>
              <a:rPr lang="zh-CN" altLang="en-US" sz="3200" dirty="0"/>
              <a:t>栋 </a:t>
            </a:r>
            <a:r>
              <a:rPr lang="en-US" altLang="ja-JP" sz="2000" dirty="0" err="1"/>
              <a:t>dòng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measure</a:t>
            </a:r>
            <a:r>
              <a:rPr lang="ja-JP" altLang="en-US" sz="2000" dirty="0"/>
              <a:t> </a:t>
            </a:r>
            <a:r>
              <a:rPr lang="en-US" altLang="ja-JP" sz="2000" dirty="0"/>
              <a:t>word</a:t>
            </a:r>
            <a:r>
              <a:rPr lang="ja-JP" altLang="en-US" sz="2000" dirty="0"/>
              <a:t> </a:t>
            </a:r>
            <a:r>
              <a:rPr lang="en-US" altLang="ja-JP" sz="2000" dirty="0"/>
              <a:t>for</a:t>
            </a:r>
            <a:r>
              <a:rPr lang="ja-JP" altLang="en-US" sz="2000" dirty="0"/>
              <a:t> </a:t>
            </a:r>
            <a:r>
              <a:rPr lang="en-US" altLang="ja-JP" sz="2000" dirty="0"/>
              <a:t>semi-detached</a:t>
            </a:r>
            <a:r>
              <a:rPr lang="ja-JP" altLang="en-US" sz="2000" dirty="0"/>
              <a:t> </a:t>
            </a:r>
            <a:r>
              <a:rPr lang="en-US" altLang="ja-JP" sz="2000" dirty="0"/>
              <a:t>or</a:t>
            </a:r>
            <a:r>
              <a:rPr lang="ja-JP" altLang="en-US" sz="2000" dirty="0"/>
              <a:t> </a:t>
            </a:r>
            <a:r>
              <a:rPr lang="en-US" altLang="ja-JP" sz="2000" dirty="0"/>
              <a:t>detached</a:t>
            </a:r>
            <a:r>
              <a:rPr lang="ja-JP" altLang="en-US" sz="2000" dirty="0"/>
              <a:t> </a:t>
            </a:r>
            <a:r>
              <a:rPr lang="en-US" altLang="ja-JP" sz="2000" dirty="0"/>
              <a:t>houses</a:t>
            </a:r>
            <a:endParaRPr lang="en-GB" altLang="zh-CN" sz="2000" dirty="0"/>
          </a:p>
          <a:p>
            <a:r>
              <a:rPr lang="zh-CN" altLang="en-US" sz="3200" dirty="0"/>
              <a:t>座 </a:t>
            </a:r>
            <a:r>
              <a:rPr lang="en-US" altLang="ja-JP" sz="2000" dirty="0" err="1"/>
              <a:t>zuò</a:t>
            </a:r>
            <a:r>
              <a:rPr lang="en-US" altLang="ja-JP" sz="2000" dirty="0"/>
              <a:t>, same as </a:t>
            </a:r>
            <a:r>
              <a:rPr lang="en-US" altLang="ja-JP" sz="2000" dirty="0" err="1"/>
              <a:t>dòng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it</a:t>
            </a:r>
            <a:r>
              <a:rPr lang="ja-JP" altLang="en-US" sz="2000" dirty="0"/>
              <a:t> </a:t>
            </a:r>
            <a:r>
              <a:rPr lang="en-US" altLang="ja-JP" sz="2000" dirty="0"/>
              <a:t>can</a:t>
            </a:r>
            <a:r>
              <a:rPr lang="ja-JP" altLang="en-US" sz="2000" dirty="0"/>
              <a:t> </a:t>
            </a:r>
            <a:r>
              <a:rPr lang="en-US" altLang="ja-JP" sz="2000" dirty="0"/>
              <a:t>be</a:t>
            </a:r>
            <a:r>
              <a:rPr lang="ja-JP" altLang="en-US" sz="2000" dirty="0"/>
              <a:t> </a:t>
            </a:r>
            <a:r>
              <a:rPr lang="en-US" altLang="ja-JP" sz="2000" dirty="0"/>
              <a:t>also</a:t>
            </a:r>
            <a:r>
              <a:rPr lang="ja-JP" altLang="en-US" sz="2000" dirty="0"/>
              <a:t> </a:t>
            </a:r>
            <a:r>
              <a:rPr lang="en-US" altLang="ja-JP" sz="2000" dirty="0"/>
              <a:t>used</a:t>
            </a:r>
            <a:r>
              <a:rPr lang="ja-JP" altLang="en-US" sz="2000" dirty="0"/>
              <a:t> </a:t>
            </a:r>
            <a:r>
              <a:rPr lang="en-US" altLang="ja-JP" sz="2000" dirty="0"/>
              <a:t>for</a:t>
            </a:r>
            <a:r>
              <a:rPr lang="ja-JP" altLang="en-US" sz="2000" dirty="0"/>
              <a:t> </a:t>
            </a:r>
            <a:r>
              <a:rPr lang="en-US" altLang="ja-JP" sz="2000" dirty="0"/>
              <a:t>bridges</a:t>
            </a:r>
            <a:r>
              <a:rPr lang="ja-JP" altLang="en-US" sz="2000" dirty="0"/>
              <a:t> </a:t>
            </a:r>
            <a:r>
              <a:rPr lang="en-US" altLang="ja-JP" sz="2000" dirty="0"/>
              <a:t>and</a:t>
            </a:r>
            <a:r>
              <a:rPr lang="ja-JP" altLang="en-US" sz="2000" dirty="0"/>
              <a:t> </a:t>
            </a:r>
            <a:r>
              <a:rPr lang="en-US" altLang="ja-JP" sz="2000" dirty="0"/>
              <a:t>buildings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7305634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BD509E4-97EF-4D5F-ACDA-9D5A526E0A7B}"/>
</file>

<file path=customXml/itemProps2.xml><?xml version="1.0" encoding="utf-8"?>
<ds:datastoreItem xmlns:ds="http://schemas.openxmlformats.org/officeDocument/2006/customXml" ds:itemID="{E686F589-3EF8-4D8C-9789-F6A6F011C68E}"/>
</file>

<file path=customXml/itemProps3.xml><?xml version="1.0" encoding="utf-8"?>
<ds:datastoreItem xmlns:ds="http://schemas.openxmlformats.org/officeDocument/2006/customXml" ds:itemID="{94AF7823-6B16-4CA3-A611-4F4C87AA933E}"/>
</file>

<file path=docProps/app.xml><?xml version="1.0" encoding="utf-8"?>
<Properties xmlns="http://schemas.openxmlformats.org/officeDocument/2006/extended-properties" xmlns:vt="http://schemas.openxmlformats.org/officeDocument/2006/docPropsVTypes">
  <TotalTime>652</TotalTime>
  <Words>472</Words>
  <Application>Microsoft Office PowerPoint</Application>
  <PresentationFormat>Widescreen</PresentationFormat>
  <Paragraphs>75</Paragraphs>
  <Slides>7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Lesson one this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Rong</dc:creator>
  <cp:lastModifiedBy>R Marshall</cp:lastModifiedBy>
  <cp:revision>54</cp:revision>
  <dcterms:created xsi:type="dcterms:W3CDTF">2012-09-05T13:55:02Z</dcterms:created>
  <dcterms:modified xsi:type="dcterms:W3CDTF">2021-03-10T10:15:56Z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