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57" r:id="rId16"/>
    <p:sldId id="269" r:id="rId17"/>
    <p:sldId id="270" r:id="rId18"/>
    <p:sldId id="271" r:id="rId19"/>
    <p:sldId id="272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FB2C2F-DBD3-48EB-B7C0-788542ECC6D4}" v="15" dt="2020-05-07T11:29:41.193"/>
    <p1510:client id="{B3C70D49-4B09-106C-BBAC-47FDDA8F573F}" v="4" dt="2020-05-25T14:30:40.9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Hardy" userId="S::hsgr@highdown.reading.sch.uk::6b4c1c58-1677-406e-8469-3af93b8470a4" providerId="AD" clId="Web-{B3C70D49-4B09-106C-BBAC-47FDDA8F573F}"/>
    <pc:docChg chg="modSld">
      <pc:chgData name="S Hardy" userId="S::hsgr@highdown.reading.sch.uk::6b4c1c58-1677-406e-8469-3af93b8470a4" providerId="AD" clId="Web-{B3C70D49-4B09-106C-BBAC-47FDDA8F573F}" dt="2020-05-25T14:30:40.978" v="3" actId="20577"/>
      <pc:docMkLst>
        <pc:docMk/>
      </pc:docMkLst>
      <pc:sldChg chg="modSp">
        <pc:chgData name="S Hardy" userId="S::hsgr@highdown.reading.sch.uk::6b4c1c58-1677-406e-8469-3af93b8470a4" providerId="AD" clId="Web-{B3C70D49-4B09-106C-BBAC-47FDDA8F573F}" dt="2020-05-25T14:30:40.978" v="2" actId="20577"/>
        <pc:sldMkLst>
          <pc:docMk/>
          <pc:sldMk cId="4171558062" sldId="262"/>
        </pc:sldMkLst>
        <pc:spChg chg="mod">
          <ac:chgData name="S Hardy" userId="S::hsgr@highdown.reading.sch.uk::6b4c1c58-1677-406e-8469-3af93b8470a4" providerId="AD" clId="Web-{B3C70D49-4B09-106C-BBAC-47FDDA8F573F}" dt="2020-05-25T14:30:40.978" v="2" actId="20577"/>
          <ac:spMkLst>
            <pc:docMk/>
            <pc:sldMk cId="4171558062" sldId="262"/>
            <ac:spMk id="3" creationId="{C3F20C04-A0CE-4200-BE39-4FFD818A1389}"/>
          </ac:spMkLst>
        </pc:spChg>
      </pc:sldChg>
    </pc:docChg>
  </pc:docChgLst>
  <pc:docChgLst>
    <pc:chgData name="Jody Claridge" userId="588127fd-d313-44dc-8e54-aea87b0220f9" providerId="ADAL" clId="{37FB2C2F-DBD3-48EB-B7C0-788542ECC6D4}"/>
    <pc:docChg chg="undo custSel addSld modSld">
      <pc:chgData name="Jody Claridge" userId="588127fd-d313-44dc-8e54-aea87b0220f9" providerId="ADAL" clId="{37FB2C2F-DBD3-48EB-B7C0-788542ECC6D4}" dt="2020-05-07T11:29:42.128" v="1992" actId="114"/>
      <pc:docMkLst>
        <pc:docMk/>
      </pc:docMkLst>
      <pc:sldChg chg="addSp delSp modSp mod">
        <pc:chgData name="Jody Claridge" userId="588127fd-d313-44dc-8e54-aea87b0220f9" providerId="ADAL" clId="{37FB2C2F-DBD3-48EB-B7C0-788542ECC6D4}" dt="2020-05-07T11:14:39.234" v="1050" actId="1076"/>
        <pc:sldMkLst>
          <pc:docMk/>
          <pc:sldMk cId="936053700" sldId="270"/>
        </pc:sldMkLst>
        <pc:spChg chg="mod">
          <ac:chgData name="Jody Claridge" userId="588127fd-d313-44dc-8e54-aea87b0220f9" providerId="ADAL" clId="{37FB2C2F-DBD3-48EB-B7C0-788542ECC6D4}" dt="2020-05-07T11:13:49.019" v="1037" actId="1076"/>
          <ac:spMkLst>
            <pc:docMk/>
            <pc:sldMk cId="936053700" sldId="270"/>
            <ac:spMk id="2" creationId="{D80C593C-97DF-4758-9D59-9E0389250C68}"/>
          </ac:spMkLst>
        </pc:spChg>
        <pc:spChg chg="mod">
          <ac:chgData name="Jody Claridge" userId="588127fd-d313-44dc-8e54-aea87b0220f9" providerId="ADAL" clId="{37FB2C2F-DBD3-48EB-B7C0-788542ECC6D4}" dt="2020-05-07T11:14:05.390" v="1045" actId="1076"/>
          <ac:spMkLst>
            <pc:docMk/>
            <pc:sldMk cId="936053700" sldId="270"/>
            <ac:spMk id="3" creationId="{CE9D82CF-005E-42E4-8953-B17D147A6841}"/>
          </ac:spMkLst>
        </pc:spChg>
        <pc:graphicFrameChg chg="add mod modGraphic">
          <ac:chgData name="Jody Claridge" userId="588127fd-d313-44dc-8e54-aea87b0220f9" providerId="ADAL" clId="{37FB2C2F-DBD3-48EB-B7C0-788542ECC6D4}" dt="2020-05-07T11:14:32.976" v="1048" actId="1076"/>
          <ac:graphicFrameMkLst>
            <pc:docMk/>
            <pc:sldMk cId="936053700" sldId="270"/>
            <ac:graphicFrameMk id="4" creationId="{72CAB8AF-2E33-4FD7-99E1-D69001751345}"/>
          </ac:graphicFrameMkLst>
        </pc:graphicFrameChg>
        <pc:graphicFrameChg chg="add mod modGraphic">
          <ac:chgData name="Jody Claridge" userId="588127fd-d313-44dc-8e54-aea87b0220f9" providerId="ADAL" clId="{37FB2C2F-DBD3-48EB-B7C0-788542ECC6D4}" dt="2020-05-07T11:14:39.234" v="1050" actId="1076"/>
          <ac:graphicFrameMkLst>
            <pc:docMk/>
            <pc:sldMk cId="936053700" sldId="270"/>
            <ac:graphicFrameMk id="6" creationId="{EFE470C7-78B0-41A9-8C3D-DD21DF344114}"/>
          </ac:graphicFrameMkLst>
        </pc:graphicFrameChg>
        <pc:picChg chg="add del mod">
          <ac:chgData name="Jody Claridge" userId="588127fd-d313-44dc-8e54-aea87b0220f9" providerId="ADAL" clId="{37FB2C2F-DBD3-48EB-B7C0-788542ECC6D4}" dt="2020-05-07T11:11:47.115" v="1016" actId="478"/>
          <ac:picMkLst>
            <pc:docMk/>
            <pc:sldMk cId="936053700" sldId="270"/>
            <ac:picMk id="8" creationId="{986EE7D9-D4E1-47F9-B075-00E94020588F}"/>
          </ac:picMkLst>
        </pc:picChg>
        <pc:picChg chg="add mod ord">
          <ac:chgData name="Jody Claridge" userId="588127fd-d313-44dc-8e54-aea87b0220f9" providerId="ADAL" clId="{37FB2C2F-DBD3-48EB-B7C0-788542ECC6D4}" dt="2020-05-07T11:14:03.206" v="1044" actId="1076"/>
          <ac:picMkLst>
            <pc:docMk/>
            <pc:sldMk cId="936053700" sldId="270"/>
            <ac:picMk id="10" creationId="{8E01CF68-4851-40C3-A380-AF96BDBC6638}"/>
          </ac:picMkLst>
        </pc:picChg>
        <pc:picChg chg="add del mod">
          <ac:chgData name="Jody Claridge" userId="588127fd-d313-44dc-8e54-aea87b0220f9" providerId="ADAL" clId="{37FB2C2F-DBD3-48EB-B7C0-788542ECC6D4}" dt="2020-05-07T11:13:21.913" v="1030" actId="478"/>
          <ac:picMkLst>
            <pc:docMk/>
            <pc:sldMk cId="936053700" sldId="270"/>
            <ac:picMk id="12" creationId="{396FE7A4-3FDA-4F70-A4BA-225FE307A8AA}"/>
          </ac:picMkLst>
        </pc:picChg>
      </pc:sldChg>
      <pc:sldChg chg="addSp modSp add mod modAnim">
        <pc:chgData name="Jody Claridge" userId="588127fd-d313-44dc-8e54-aea87b0220f9" providerId="ADAL" clId="{37FB2C2F-DBD3-48EB-B7C0-788542ECC6D4}" dt="2020-05-07T11:15:52.936" v="1066" actId="14100"/>
        <pc:sldMkLst>
          <pc:docMk/>
          <pc:sldMk cId="3854637485" sldId="271"/>
        </pc:sldMkLst>
        <pc:cxnChg chg="add mod">
          <ac:chgData name="Jody Claridge" userId="588127fd-d313-44dc-8e54-aea87b0220f9" providerId="ADAL" clId="{37FB2C2F-DBD3-48EB-B7C0-788542ECC6D4}" dt="2020-05-07T11:15:13.190" v="1053" actId="208"/>
          <ac:cxnSpMkLst>
            <pc:docMk/>
            <pc:sldMk cId="3854637485" sldId="271"/>
            <ac:cxnSpMk id="7" creationId="{177542FF-F301-45F4-8271-988FCBA3AA5E}"/>
          </ac:cxnSpMkLst>
        </pc:cxnChg>
        <pc:cxnChg chg="add mod">
          <ac:chgData name="Jody Claridge" userId="588127fd-d313-44dc-8e54-aea87b0220f9" providerId="ADAL" clId="{37FB2C2F-DBD3-48EB-B7C0-788542ECC6D4}" dt="2020-05-07T11:15:28.397" v="1058" actId="14100"/>
          <ac:cxnSpMkLst>
            <pc:docMk/>
            <pc:sldMk cId="3854637485" sldId="271"/>
            <ac:cxnSpMk id="9" creationId="{5D4BD860-02D3-45B0-93F5-1E4F6972E4C1}"/>
          </ac:cxnSpMkLst>
        </pc:cxnChg>
        <pc:cxnChg chg="add mod">
          <ac:chgData name="Jody Claridge" userId="588127fd-d313-44dc-8e54-aea87b0220f9" providerId="ADAL" clId="{37FB2C2F-DBD3-48EB-B7C0-788542ECC6D4}" dt="2020-05-07T11:15:32.664" v="1060" actId="1076"/>
          <ac:cxnSpMkLst>
            <pc:docMk/>
            <pc:sldMk cId="3854637485" sldId="271"/>
            <ac:cxnSpMk id="11" creationId="{3D95F46F-7BAD-4D2A-AAC6-3799841EBF8F}"/>
          </ac:cxnSpMkLst>
        </pc:cxnChg>
        <pc:cxnChg chg="add mod">
          <ac:chgData name="Jody Claridge" userId="588127fd-d313-44dc-8e54-aea87b0220f9" providerId="ADAL" clId="{37FB2C2F-DBD3-48EB-B7C0-788542ECC6D4}" dt="2020-05-07T11:15:42.687" v="1063" actId="14100"/>
          <ac:cxnSpMkLst>
            <pc:docMk/>
            <pc:sldMk cId="3854637485" sldId="271"/>
            <ac:cxnSpMk id="12" creationId="{07CFA553-5D26-4830-8687-37CAA3A70DAC}"/>
          </ac:cxnSpMkLst>
        </pc:cxnChg>
        <pc:cxnChg chg="add mod">
          <ac:chgData name="Jody Claridge" userId="588127fd-d313-44dc-8e54-aea87b0220f9" providerId="ADAL" clId="{37FB2C2F-DBD3-48EB-B7C0-788542ECC6D4}" dt="2020-05-07T11:15:52.936" v="1066" actId="14100"/>
          <ac:cxnSpMkLst>
            <pc:docMk/>
            <pc:sldMk cId="3854637485" sldId="271"/>
            <ac:cxnSpMk id="14" creationId="{EB32CA36-3A9D-41D4-AD21-4B35ADCCC436}"/>
          </ac:cxnSpMkLst>
        </pc:cxnChg>
      </pc:sldChg>
      <pc:sldChg chg="addSp modSp new mod">
        <pc:chgData name="Jody Claridge" userId="588127fd-d313-44dc-8e54-aea87b0220f9" providerId="ADAL" clId="{37FB2C2F-DBD3-48EB-B7C0-788542ECC6D4}" dt="2020-05-07T11:29:42.128" v="1992" actId="114"/>
        <pc:sldMkLst>
          <pc:docMk/>
          <pc:sldMk cId="4142999776" sldId="272"/>
        </pc:sldMkLst>
        <pc:spChg chg="mod">
          <ac:chgData name="Jody Claridge" userId="588127fd-d313-44dc-8e54-aea87b0220f9" providerId="ADAL" clId="{37FB2C2F-DBD3-48EB-B7C0-788542ECC6D4}" dt="2020-05-07T11:16:03.516" v="1083" actId="20577"/>
          <ac:spMkLst>
            <pc:docMk/>
            <pc:sldMk cId="4142999776" sldId="272"/>
            <ac:spMk id="2" creationId="{DA112812-F16B-4710-8727-33B9309E0C22}"/>
          </ac:spMkLst>
        </pc:spChg>
        <pc:spChg chg="mod">
          <ac:chgData name="Jody Claridge" userId="588127fd-d313-44dc-8e54-aea87b0220f9" providerId="ADAL" clId="{37FB2C2F-DBD3-48EB-B7C0-788542ECC6D4}" dt="2020-05-07T11:29:42.128" v="1992" actId="114"/>
          <ac:spMkLst>
            <pc:docMk/>
            <pc:sldMk cId="4142999776" sldId="272"/>
            <ac:spMk id="3" creationId="{CE5B7A46-BDDB-4162-9C68-55F177423BAD}"/>
          </ac:spMkLst>
        </pc:spChg>
        <pc:picChg chg="add mod">
          <ac:chgData name="Jody Claridge" userId="588127fd-d313-44dc-8e54-aea87b0220f9" providerId="ADAL" clId="{37FB2C2F-DBD3-48EB-B7C0-788542ECC6D4}" dt="2020-05-07T11:18:27.923" v="1208" actId="1076"/>
          <ac:picMkLst>
            <pc:docMk/>
            <pc:sldMk cId="4142999776" sldId="272"/>
            <ac:picMk id="5" creationId="{15E93B55-D67C-4402-9348-020DE1EC3D4B}"/>
          </ac:picMkLst>
        </pc:picChg>
        <pc:cxnChg chg="add">
          <ac:chgData name="Jody Claridge" userId="588127fd-d313-44dc-8e54-aea87b0220f9" providerId="ADAL" clId="{37FB2C2F-DBD3-48EB-B7C0-788542ECC6D4}" dt="2020-05-07T11:29:25.387" v="1990" actId="11529"/>
          <ac:cxnSpMkLst>
            <pc:docMk/>
            <pc:sldMk cId="4142999776" sldId="272"/>
            <ac:cxnSpMk id="7" creationId="{255741E3-466F-42D4-8EA4-E46573C57E3C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F9A52-FCDE-4855-B8D2-F429A695EF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C05C76-11A6-4C2D-9C6C-02695A5A17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1672D9-C9DD-44FD-A745-396AF8FE2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8DB76-2D5F-4B05-B27E-5AD3DCAE1158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EA65E5-8E6A-49BD-B8B3-DC324FEFA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C23E33-371E-46CB-99FE-E536218BC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FF48E-3ADD-4056-A725-E112E010C1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645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B3D8E-F656-4A93-9E60-F9547C52E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BEACB1-E56C-4983-BCF3-50B273E5E7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9ED5DF-076D-4BF9-A1F4-D84E04AF1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8DB76-2D5F-4B05-B27E-5AD3DCAE1158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EDF512-2F7E-403C-A374-4F787E2D4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8273B9-75D0-4928-B614-1A3D980AD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FF48E-3ADD-4056-A725-E112E010C1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563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C022E-57BD-4300-B52B-02B5B6FCA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3BB32B-E7E4-48C2-A0D9-D99CA7CA75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C2A45B-B3F9-47E3-9825-F24AED6BD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8DB76-2D5F-4B05-B27E-5AD3DCAE1158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09394B-AA7D-46BB-90FD-37FFAC6EC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71820F-1AA7-4242-BC1E-814CD574C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FF48E-3ADD-4056-A725-E112E010C1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412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A1310-D91C-4BA3-AA52-5EA57794C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7FBCB9-7E43-4054-B7C6-8454A973EF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C2F8ED-7591-4A8F-B585-A8A8BEB5E9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4547A-EF64-477B-876A-F31E9FF15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8DB76-2D5F-4B05-B27E-5AD3DCAE1158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206139-5BAC-4C41-9882-6A3E7C2E3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9458CB-9226-41B3-B1C9-93B0261C0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FF48E-3ADD-4056-A725-E112E010C1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492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FDA0A-709C-4709-9C86-39A91DC71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BE81DE-15E4-4ECE-9852-2C7930EE4A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6059B0-DA2E-48B2-BE30-DCCCC9C1D4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CAAED3-D34B-46AD-8A73-E8E15E3DF8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1FCA8F4-57D1-4E25-83E9-297CC54F01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4E630E-AFA1-4AD8-A0A8-733E8D3FA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8DB76-2D5F-4B05-B27E-5AD3DCAE1158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E54422-24F6-4361-BB15-63CD7986B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52A2F21-1526-4BEB-8463-44AAA83CE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FF48E-3ADD-4056-A725-E112E010C1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069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4E4D3-7121-4CFC-8007-91FBAADCA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BC52D7-F034-4745-A109-17B76D9FC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8DB76-2D5F-4B05-B27E-5AD3DCAE1158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26BF96-C64D-4714-A985-EB019EE24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C93695-B80C-489A-9866-3C32CF8F7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FF48E-3ADD-4056-A725-E112E010C1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091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42CEDC-4E02-4A2D-BBD5-9175F36A2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8DB76-2D5F-4B05-B27E-5AD3DCAE1158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45076BE-C41D-4F3C-9091-1FCD07B86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88A3E1-118A-42C2-94EE-353A9BFB0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FF48E-3ADD-4056-A725-E112E010C1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176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4D120D-F08F-4F9A-A536-E1912DF24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1A2D15-6346-4157-B504-1F3607ECC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F19B58-64B9-4F2B-A541-25215C6942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62C2A1-DEA6-45F9-8C46-094EEC90C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8DB76-2D5F-4B05-B27E-5AD3DCAE1158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5D1585-881A-40AC-9200-F8A999016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E3F585-F527-4BE6-B696-B4EAA3C77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FF48E-3ADD-4056-A725-E112E010C1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273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BABDB8-AA80-42C4-9C02-DC43B65DE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6D8995-A7AF-4F64-97DF-C764C510FD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B77F7C-875F-48EB-9244-BF7C0DEE36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433C05-5789-4D86-9DC1-9F3EC0A46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8DB76-2D5F-4B05-B27E-5AD3DCAE1158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0CA780-2B50-45CC-9CB8-7221C8EAC9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A1043A-B678-4168-AF76-20D7F9F07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FF48E-3ADD-4056-A725-E112E010C1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587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27142-499E-4EFA-A466-8BC431EE8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2A73D0-5D30-41A1-BA88-574A5FF131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CD1CBC-79D3-46EF-A399-2EFF3B0EC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8DB76-2D5F-4B05-B27E-5AD3DCAE1158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0C99D2-73D3-4AE5-9D12-9F62345A4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6E33F1-D98C-4679-9050-1D6CE08E8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FF48E-3ADD-4056-A725-E112E010C1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792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EF4495-EDDC-4D1E-91FA-518ECEEA37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DD0F28-5790-4A59-A71B-89C7C90CBA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34304C-7571-44B6-961D-6BAD0ECF1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8DB76-2D5F-4B05-B27E-5AD3DCAE1158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E9E7D8-C58A-49C8-AAF9-CF3092490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161553-272C-4235-A8BA-0395A20F5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FF48E-3ADD-4056-A725-E112E010C1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152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B338311-7BD1-4817-8642-2B3A1DC44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6B5EC1-897E-4E6B-A124-D720E6177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2B7E11-560A-4E54-B913-650A809EBE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8DB76-2D5F-4B05-B27E-5AD3DCAE1158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56F8ED-022B-49F4-89F9-9195EF0A5C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1D67F1-2AE8-4015-AB5B-DDCCB560AC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DFF48E-3ADD-4056-A725-E112E010C1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338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htwins.net/scale2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hyperlink" Target="https://www.timeanddate.com/astronomy/night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F5E418-7486-4084-97C0-F93CCA3DC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Pre-topic quiz!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B2BB94-099F-46F8-91C6-25F9CC4DA0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435" y="1690687"/>
            <a:ext cx="7140389" cy="417251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/>
              <a:t>We are starting a new topic today, so we are going to start with a quiz to see what you already know.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Don’t worry if you don’t do very well – we haven’t covered this topic yet, after all! Completing pre-topic quizzes like this have been proven to improve learning.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Work your way through the next few slides, and check your answers as you go along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pic>
        <p:nvPicPr>
          <p:cNvPr id="5" name="Picture 4" descr="A picture containing clothing, holding, water, looking&#10;&#10;Description automatically generated">
            <a:extLst>
              <a:ext uri="{FF2B5EF4-FFF2-40B4-BE49-F238E27FC236}">
                <a16:creationId xmlns:a16="http://schemas.microsoft.com/office/drawing/2014/main" id="{828C676E-C3D6-4258-BC95-A673333D4B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4057" y="2514600"/>
            <a:ext cx="451485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459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BABB6-0024-4A0D-A537-390B7811E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Q1. What is the Earth’s only natural satellite?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F20C04-A0CE-4200-BE39-4FFD818A13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eriod"/>
            </a:pPr>
            <a:r>
              <a:rPr lang="en-GB" dirty="0"/>
              <a:t>The sun</a:t>
            </a:r>
          </a:p>
          <a:p>
            <a:pPr marL="514350" indent="-514350">
              <a:buAutoNum type="alphaUcPeriod"/>
            </a:pPr>
            <a:r>
              <a:rPr lang="en-GB" dirty="0"/>
              <a:t>The international space station</a:t>
            </a:r>
          </a:p>
          <a:p>
            <a:pPr marL="514350" indent="-514350">
              <a:buAutoNum type="alphaUcPeriod"/>
            </a:pPr>
            <a:r>
              <a:rPr lang="en-GB" dirty="0"/>
              <a:t>The moon</a:t>
            </a:r>
          </a:p>
          <a:p>
            <a:pPr marL="514350" indent="-514350">
              <a:buAutoNum type="alphaUcPeriod"/>
            </a:pPr>
            <a:r>
              <a:rPr lang="en-GB" dirty="0"/>
              <a:t>The stars</a:t>
            </a:r>
          </a:p>
        </p:txBody>
      </p:sp>
      <p:pic>
        <p:nvPicPr>
          <p:cNvPr id="5" name="Picture 4" descr="A cat that is lying down and looking at the camera&#10;&#10;Description automatically generated">
            <a:extLst>
              <a:ext uri="{FF2B5EF4-FFF2-40B4-BE49-F238E27FC236}">
                <a16:creationId xmlns:a16="http://schemas.microsoft.com/office/drawing/2014/main" id="{8BBCDBA2-224E-427C-8983-966EABF06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705" y="1524000"/>
            <a:ext cx="451485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066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BABB6-0024-4A0D-A537-390B7811E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Q1. What is the Earth’s only natural satellite?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F20C04-A0CE-4200-BE39-4FFD818A13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eriod"/>
            </a:pPr>
            <a:r>
              <a:rPr lang="en-GB" dirty="0"/>
              <a:t>The sun</a:t>
            </a:r>
          </a:p>
          <a:p>
            <a:pPr marL="514350" indent="-514350">
              <a:buAutoNum type="alphaUcPeriod"/>
            </a:pPr>
            <a:r>
              <a:rPr lang="en-GB" dirty="0"/>
              <a:t>The international space station</a:t>
            </a:r>
          </a:p>
          <a:p>
            <a:pPr marL="514350" indent="-514350">
              <a:buAutoNum type="alphaUcPeriod"/>
            </a:pPr>
            <a:r>
              <a:rPr lang="en-GB" dirty="0"/>
              <a:t>The moon</a:t>
            </a:r>
          </a:p>
          <a:p>
            <a:pPr marL="514350" indent="-514350">
              <a:buAutoNum type="alphaUcPeriod"/>
            </a:pPr>
            <a:r>
              <a:rPr lang="en-GB" dirty="0"/>
              <a:t>The stars</a:t>
            </a:r>
          </a:p>
        </p:txBody>
      </p:sp>
      <p:pic>
        <p:nvPicPr>
          <p:cNvPr id="5" name="Picture 4" descr="A cat that is lying down and looking at the camera&#10;&#10;Description automatically generated">
            <a:extLst>
              <a:ext uri="{FF2B5EF4-FFF2-40B4-BE49-F238E27FC236}">
                <a16:creationId xmlns:a16="http://schemas.microsoft.com/office/drawing/2014/main" id="{8BBCDBA2-224E-427C-8983-966EABF06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705" y="1524000"/>
            <a:ext cx="4514850" cy="3505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9651C9D-3C0C-4731-A656-7F1A385A74B5}"/>
              </a:ext>
            </a:extLst>
          </p:cNvPr>
          <p:cNvSpPr txBox="1"/>
          <p:nvPr/>
        </p:nvSpPr>
        <p:spPr>
          <a:xfrm>
            <a:off x="941294" y="4659868"/>
            <a:ext cx="48765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</a:rPr>
              <a:t>The Earth’s only natural satellite is the moon.</a:t>
            </a:r>
          </a:p>
        </p:txBody>
      </p:sp>
    </p:spTree>
    <p:extLst>
      <p:ext uri="{BB962C8B-B14F-4D97-AF65-F5344CB8AC3E}">
        <p14:creationId xmlns:p14="http://schemas.microsoft.com/office/powerpoint/2010/main" val="2820037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BABB6-0024-4A0D-A537-390B7811E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Q2. What is the name of our galaxy?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F20C04-A0CE-4200-BE39-4FFD818A13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eriod"/>
            </a:pPr>
            <a:r>
              <a:rPr lang="en-GB" dirty="0"/>
              <a:t>The universe</a:t>
            </a:r>
          </a:p>
          <a:p>
            <a:pPr marL="514350" indent="-514350">
              <a:buAutoNum type="alphaUcPeriod"/>
            </a:pPr>
            <a:r>
              <a:rPr lang="en-GB" dirty="0"/>
              <a:t>Exoplanet</a:t>
            </a:r>
          </a:p>
          <a:p>
            <a:pPr marL="514350" indent="-514350">
              <a:buAutoNum type="alphaUcPeriod"/>
            </a:pPr>
            <a:r>
              <a:rPr lang="en-GB" dirty="0" err="1"/>
              <a:t>Saggitarius</a:t>
            </a:r>
            <a:endParaRPr lang="en-GB" dirty="0"/>
          </a:p>
          <a:p>
            <a:pPr marL="514350" indent="-514350">
              <a:buAutoNum type="alphaUcPeriod"/>
            </a:pPr>
            <a:r>
              <a:rPr lang="en-GB" dirty="0"/>
              <a:t>The Milky Way</a:t>
            </a:r>
          </a:p>
        </p:txBody>
      </p:sp>
      <p:pic>
        <p:nvPicPr>
          <p:cNvPr id="7" name="Picture 6" descr="A close up of a monkey&#10;&#10;Description automatically generated">
            <a:extLst>
              <a:ext uri="{FF2B5EF4-FFF2-40B4-BE49-F238E27FC236}">
                <a16:creationId xmlns:a16="http://schemas.microsoft.com/office/drawing/2014/main" id="{9F97DB11-EDA2-4FE7-8147-3A691FDC4F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1552575"/>
            <a:ext cx="5105400" cy="2865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925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BABB6-0024-4A0D-A537-390B7811E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Q2. What is the name of our galaxy?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F20C04-A0CE-4200-BE39-4FFD818A13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514350" indent="-514350">
              <a:buAutoNum type="alphaUcPeriod"/>
            </a:pPr>
            <a:r>
              <a:rPr lang="en-GB" dirty="0"/>
              <a:t>The universe</a:t>
            </a:r>
          </a:p>
          <a:p>
            <a:pPr marL="514350" indent="-514350">
              <a:buAutoNum type="alphaUcPeriod"/>
            </a:pPr>
            <a:r>
              <a:rPr lang="en-GB" dirty="0"/>
              <a:t>Exoplanet</a:t>
            </a:r>
          </a:p>
          <a:p>
            <a:pPr marL="514350" indent="-514350">
              <a:buAutoNum type="alphaUcPeriod"/>
            </a:pPr>
            <a:r>
              <a:rPr lang="en-GB" dirty="0"/>
              <a:t>Sagittarius</a:t>
            </a:r>
          </a:p>
          <a:p>
            <a:pPr marL="514350" indent="-514350">
              <a:buAutoNum type="alphaUcPeriod"/>
            </a:pPr>
            <a:r>
              <a:rPr lang="en-GB" dirty="0"/>
              <a:t>The Milky Way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651C9D-3C0C-4731-A656-7F1A385A74B5}"/>
              </a:ext>
            </a:extLst>
          </p:cNvPr>
          <p:cNvSpPr txBox="1"/>
          <p:nvPr/>
        </p:nvSpPr>
        <p:spPr>
          <a:xfrm>
            <a:off x="941294" y="4659868"/>
            <a:ext cx="37628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</a:rPr>
              <a:t>Our galaxy is called the Milky Way.</a:t>
            </a:r>
          </a:p>
        </p:txBody>
      </p:sp>
      <p:pic>
        <p:nvPicPr>
          <p:cNvPr id="7" name="Picture 6" descr="A close up of a monkey&#10;&#10;Description automatically generated">
            <a:extLst>
              <a:ext uri="{FF2B5EF4-FFF2-40B4-BE49-F238E27FC236}">
                <a16:creationId xmlns:a16="http://schemas.microsoft.com/office/drawing/2014/main" id="{9F97DB11-EDA2-4FE7-8147-3A691FDC4F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1552575"/>
            <a:ext cx="5105400" cy="2865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558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BABB6-0024-4A0D-A537-390B7811E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Q3. What is the name of the outermost planet in our solar system?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F20C04-A0CE-4200-BE39-4FFD818A13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eriod"/>
            </a:pPr>
            <a:r>
              <a:rPr lang="en-GB" dirty="0"/>
              <a:t>Neptune</a:t>
            </a:r>
          </a:p>
          <a:p>
            <a:pPr marL="514350" indent="-514350">
              <a:buAutoNum type="alphaUcPeriod"/>
            </a:pPr>
            <a:r>
              <a:rPr lang="en-GB" dirty="0"/>
              <a:t>Uranus</a:t>
            </a:r>
          </a:p>
          <a:p>
            <a:pPr marL="514350" indent="-514350">
              <a:buAutoNum type="alphaUcPeriod"/>
            </a:pPr>
            <a:r>
              <a:rPr lang="en-GB" dirty="0"/>
              <a:t>Saturn</a:t>
            </a:r>
          </a:p>
          <a:p>
            <a:pPr marL="514350" indent="-514350">
              <a:buAutoNum type="alphaUcPeriod"/>
            </a:pPr>
            <a:r>
              <a:rPr lang="en-GB" dirty="0"/>
              <a:t>Mercury</a:t>
            </a:r>
          </a:p>
        </p:txBody>
      </p:sp>
      <p:pic>
        <p:nvPicPr>
          <p:cNvPr id="6" name="Picture 5" descr="A goose standing next to a body of water&#10;&#10;Description automatically generated">
            <a:extLst>
              <a:ext uri="{FF2B5EF4-FFF2-40B4-BE49-F238E27FC236}">
                <a16:creationId xmlns:a16="http://schemas.microsoft.com/office/drawing/2014/main" id="{75CF0073-5E7B-4D39-8168-7B48CD3D0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9598" y="1636899"/>
            <a:ext cx="3584202" cy="3584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3729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BABB6-0024-4A0D-A537-390B7811E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Q3. What is the name of the outermost planet in our solar system?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F20C04-A0CE-4200-BE39-4FFD818A13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eriod"/>
            </a:pPr>
            <a:r>
              <a:rPr lang="en-GB" dirty="0"/>
              <a:t>Neptune</a:t>
            </a:r>
          </a:p>
          <a:p>
            <a:pPr marL="514350" indent="-514350">
              <a:buAutoNum type="alphaUcPeriod"/>
            </a:pPr>
            <a:r>
              <a:rPr lang="en-GB" dirty="0"/>
              <a:t>Uranus</a:t>
            </a:r>
          </a:p>
          <a:p>
            <a:pPr marL="514350" indent="-514350">
              <a:buAutoNum type="alphaUcPeriod"/>
            </a:pPr>
            <a:r>
              <a:rPr lang="en-GB" dirty="0"/>
              <a:t>Saturn</a:t>
            </a:r>
          </a:p>
          <a:p>
            <a:pPr marL="514350" indent="-514350">
              <a:buAutoNum type="alphaUcPeriod"/>
            </a:pPr>
            <a:r>
              <a:rPr lang="en-GB" dirty="0"/>
              <a:t>Mercury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651C9D-3C0C-4731-A656-7F1A385A74B5}"/>
              </a:ext>
            </a:extLst>
          </p:cNvPr>
          <p:cNvSpPr txBox="1"/>
          <p:nvPr/>
        </p:nvSpPr>
        <p:spPr>
          <a:xfrm>
            <a:off x="941294" y="4659868"/>
            <a:ext cx="58001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</a:rPr>
              <a:t>The outermost planet in our solar system is Neptune (Pluto is not a planet).</a:t>
            </a:r>
          </a:p>
        </p:txBody>
      </p:sp>
      <p:pic>
        <p:nvPicPr>
          <p:cNvPr id="6" name="Picture 5" descr="A goose standing next to a body of water&#10;&#10;Description automatically generated">
            <a:extLst>
              <a:ext uri="{FF2B5EF4-FFF2-40B4-BE49-F238E27FC236}">
                <a16:creationId xmlns:a16="http://schemas.microsoft.com/office/drawing/2014/main" id="{75CF0073-5E7B-4D39-8168-7B48CD3D0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9598" y="1636899"/>
            <a:ext cx="3584202" cy="3584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4418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BABB6-0024-4A0D-A537-390B7811E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Q4. How many times does the Earth rotate on it’s axis once it has orbited around the sun once?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F20C04-A0CE-4200-BE39-4FFD818A13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eriod"/>
            </a:pPr>
            <a:r>
              <a:rPr lang="en-GB" dirty="0"/>
              <a:t>24.0000</a:t>
            </a:r>
          </a:p>
          <a:p>
            <a:pPr marL="514350" indent="-514350">
              <a:buAutoNum type="alphaUcPeriod"/>
            </a:pPr>
            <a:r>
              <a:rPr lang="en-GB" dirty="0"/>
              <a:t>365.2422</a:t>
            </a:r>
          </a:p>
          <a:p>
            <a:pPr marL="514350" indent="-514350">
              <a:buAutoNum type="alphaUcPeriod"/>
            </a:pPr>
            <a:r>
              <a:rPr lang="en-GB" dirty="0"/>
              <a:t>365.0000</a:t>
            </a:r>
          </a:p>
          <a:p>
            <a:pPr marL="514350" indent="-514350">
              <a:buAutoNum type="alphaUcPeriod"/>
            </a:pPr>
            <a:r>
              <a:rPr lang="en-GB" dirty="0"/>
              <a:t>364.0000</a:t>
            </a:r>
          </a:p>
        </p:txBody>
      </p:sp>
      <p:pic>
        <p:nvPicPr>
          <p:cNvPr id="7" name="Picture 6" descr="Animal on the field&#10;&#10;Description automatically generated">
            <a:extLst>
              <a:ext uri="{FF2B5EF4-FFF2-40B4-BE49-F238E27FC236}">
                <a16:creationId xmlns:a16="http://schemas.microsoft.com/office/drawing/2014/main" id="{83BCFD34-3E18-48D8-8E94-0B0C1CFA2E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4128" y="1825625"/>
            <a:ext cx="4514850" cy="3305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7063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BABB6-0024-4A0D-A537-390B7811E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Q4. How many times does the Earth rotate on it’s axis once it has orbited around the sun once?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F20C04-A0CE-4200-BE39-4FFD818A13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eriod"/>
            </a:pPr>
            <a:r>
              <a:rPr lang="en-GB" dirty="0"/>
              <a:t>24.0000</a:t>
            </a:r>
          </a:p>
          <a:p>
            <a:pPr marL="514350" indent="-514350">
              <a:buAutoNum type="alphaUcPeriod"/>
            </a:pPr>
            <a:r>
              <a:rPr lang="en-GB" dirty="0"/>
              <a:t>365.2422</a:t>
            </a:r>
          </a:p>
          <a:p>
            <a:pPr marL="514350" indent="-514350">
              <a:buAutoNum type="alphaUcPeriod"/>
            </a:pPr>
            <a:r>
              <a:rPr lang="en-GB" dirty="0"/>
              <a:t>365.0000</a:t>
            </a:r>
          </a:p>
          <a:p>
            <a:pPr marL="514350" indent="-514350">
              <a:buAutoNum type="alphaUcPeriod"/>
            </a:pPr>
            <a:r>
              <a:rPr lang="en-GB" dirty="0"/>
              <a:t>364.0000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651C9D-3C0C-4731-A656-7F1A385A74B5}"/>
              </a:ext>
            </a:extLst>
          </p:cNvPr>
          <p:cNvSpPr txBox="1"/>
          <p:nvPr/>
        </p:nvSpPr>
        <p:spPr>
          <a:xfrm>
            <a:off x="941294" y="4659868"/>
            <a:ext cx="58001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</a:rPr>
              <a:t>365.2422 times. That is why we have a leap year every 4 years.</a:t>
            </a:r>
          </a:p>
        </p:txBody>
      </p:sp>
      <p:pic>
        <p:nvPicPr>
          <p:cNvPr id="7" name="Picture 6" descr="Animal on the field&#10;&#10;Description automatically generated">
            <a:extLst>
              <a:ext uri="{FF2B5EF4-FFF2-40B4-BE49-F238E27FC236}">
                <a16:creationId xmlns:a16="http://schemas.microsoft.com/office/drawing/2014/main" id="{83BCFD34-3E18-48D8-8E94-0B0C1CFA2E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4128" y="1825625"/>
            <a:ext cx="4514850" cy="3305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7757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BABB6-0024-4A0D-A537-390B7811E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Q5. Which phase of the moon comes after a full moon?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F20C04-A0CE-4200-BE39-4FFD818A13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eriod"/>
            </a:pPr>
            <a:r>
              <a:rPr lang="en-GB" dirty="0"/>
              <a:t>Waning gibbous</a:t>
            </a:r>
          </a:p>
          <a:p>
            <a:pPr marL="514350" indent="-514350">
              <a:buAutoNum type="alphaUcPeriod"/>
            </a:pPr>
            <a:r>
              <a:rPr lang="en-GB" dirty="0"/>
              <a:t>Waxing gibbous</a:t>
            </a:r>
          </a:p>
          <a:p>
            <a:pPr marL="514350" indent="-514350">
              <a:buAutoNum type="alphaUcPeriod"/>
            </a:pPr>
            <a:r>
              <a:rPr lang="en-GB" dirty="0"/>
              <a:t>Waning crescent</a:t>
            </a:r>
          </a:p>
          <a:p>
            <a:pPr marL="514350" indent="-514350">
              <a:buAutoNum type="alphaUcPeriod"/>
            </a:pPr>
            <a:r>
              <a:rPr lang="en-GB" dirty="0"/>
              <a:t>Waxing crescent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B08779-E721-4D80-8279-7968853A1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904" y="1620931"/>
            <a:ext cx="4514850" cy="29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707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BABB6-0024-4A0D-A537-390B7811E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Q5. Which phase of the moon comes after a full moon?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F20C04-A0CE-4200-BE39-4FFD818A13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eriod"/>
            </a:pPr>
            <a:r>
              <a:rPr lang="en-GB" dirty="0"/>
              <a:t>Waning gibbous</a:t>
            </a:r>
          </a:p>
          <a:p>
            <a:pPr marL="514350" indent="-514350">
              <a:buAutoNum type="alphaUcPeriod"/>
            </a:pPr>
            <a:r>
              <a:rPr lang="en-GB" dirty="0"/>
              <a:t>Waxing gibbous</a:t>
            </a:r>
          </a:p>
          <a:p>
            <a:pPr marL="514350" indent="-514350">
              <a:buAutoNum type="alphaUcPeriod"/>
            </a:pPr>
            <a:r>
              <a:rPr lang="en-GB" dirty="0"/>
              <a:t>Waning crescent</a:t>
            </a:r>
          </a:p>
          <a:p>
            <a:pPr marL="514350" indent="-514350">
              <a:buAutoNum type="alphaUcPeriod"/>
            </a:pPr>
            <a:r>
              <a:rPr lang="en-GB" dirty="0"/>
              <a:t>Waxing crescent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651C9D-3C0C-4731-A656-7F1A385A74B5}"/>
              </a:ext>
            </a:extLst>
          </p:cNvPr>
          <p:cNvSpPr txBox="1"/>
          <p:nvPr/>
        </p:nvSpPr>
        <p:spPr>
          <a:xfrm>
            <a:off x="941294" y="4659868"/>
            <a:ext cx="58001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</a:rPr>
              <a:t>Waning gibbous comes after a full moon.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B08779-E721-4D80-8279-7968853A1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904" y="1620931"/>
            <a:ext cx="4514850" cy="29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3204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FAB6A-1653-4C73-B628-4FCD8D4DB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Night Sky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7962D8-E3FE-49F7-BAB0-1095898592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describe the objects that you can see in the night sky</a:t>
            </a:r>
          </a:p>
          <a:p>
            <a:r>
              <a:rPr lang="en-GB" dirty="0"/>
              <a:t>To describe the structure of the universe</a:t>
            </a:r>
          </a:p>
          <a:p>
            <a:r>
              <a:rPr lang="en-GB" dirty="0"/>
              <a:t>To create your own constellation</a:t>
            </a:r>
          </a:p>
        </p:txBody>
      </p:sp>
    </p:spTree>
    <p:extLst>
      <p:ext uri="{BB962C8B-B14F-4D97-AF65-F5344CB8AC3E}">
        <p14:creationId xmlns:p14="http://schemas.microsoft.com/office/powerpoint/2010/main" val="727149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tar filled sky&#10;&#10;Description automatically generated">
            <a:extLst>
              <a:ext uri="{FF2B5EF4-FFF2-40B4-BE49-F238E27FC236}">
                <a16:creationId xmlns:a16="http://schemas.microsoft.com/office/drawing/2014/main" id="{84A0DE5A-2FC5-41DD-AE45-FD94074241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3ECC14A-F576-4C10-844C-958C4DB5E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99596"/>
            <a:ext cx="5876365" cy="1158875"/>
          </a:xfrm>
          <a:solidFill>
            <a:schemeClr val="bg1"/>
          </a:solidFill>
        </p:spPr>
        <p:txBody>
          <a:bodyPr/>
          <a:lstStyle/>
          <a:p>
            <a:r>
              <a:rPr lang="en-GB" dirty="0"/>
              <a:t>The scale of the universe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84AC88-60FA-493F-B2FE-DCA5AA3039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54801"/>
            <a:ext cx="9758082" cy="1748398"/>
          </a:xfrm>
          <a:solidFill>
            <a:schemeClr val="bg1"/>
          </a:solidFill>
        </p:spPr>
        <p:txBody>
          <a:bodyPr>
            <a:normAutofit fontScale="85000" lnSpcReduction="10000"/>
          </a:bodyPr>
          <a:lstStyle/>
          <a:p>
            <a:endParaRPr lang="en-GB" dirty="0">
              <a:hlinkClick r:id="rId3"/>
            </a:endParaRPr>
          </a:p>
          <a:p>
            <a:r>
              <a:rPr lang="en-GB" dirty="0"/>
              <a:t>Visit this website to investigate the scale of the universe: </a:t>
            </a:r>
            <a:r>
              <a:rPr lang="en-GB" dirty="0">
                <a:hlinkClick r:id="rId3"/>
              </a:rPr>
              <a:t>http://htwins.net/scale2/</a:t>
            </a:r>
            <a:endParaRPr lang="en-GB" dirty="0"/>
          </a:p>
          <a:p>
            <a:r>
              <a:rPr lang="en-GB" dirty="0"/>
              <a:t>Hopefully this will give you a feeling of awe – the universe is MASSIVE!</a:t>
            </a:r>
          </a:p>
        </p:txBody>
      </p:sp>
    </p:spTree>
    <p:extLst>
      <p:ext uri="{BB962C8B-B14F-4D97-AF65-F5344CB8AC3E}">
        <p14:creationId xmlns:p14="http://schemas.microsoft.com/office/powerpoint/2010/main" val="30887777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night sky with stars&#10;&#10;Description automatically generated">
            <a:extLst>
              <a:ext uri="{FF2B5EF4-FFF2-40B4-BE49-F238E27FC236}">
                <a16:creationId xmlns:a16="http://schemas.microsoft.com/office/drawing/2014/main" id="{8E01CF68-4851-40C3-A380-AF96BDBC66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7859"/>
            <a:ext cx="12192000" cy="812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80C593C-97DF-4758-9D59-9E0389250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7082" y="-74680"/>
            <a:ext cx="8047692" cy="878167"/>
          </a:xfrm>
          <a:solidFill>
            <a:schemeClr val="bg1"/>
          </a:solidFill>
        </p:spPr>
        <p:txBody>
          <a:bodyPr/>
          <a:lstStyle/>
          <a:p>
            <a:r>
              <a:rPr lang="en-GB" dirty="0"/>
              <a:t>What can we see in the night sky?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9D82CF-005E-42E4-8953-B17D147A6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7600" y="1122771"/>
            <a:ext cx="10446871" cy="1135158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A satellite is something that orbits a planet. It can be natural or man-made.</a:t>
            </a:r>
          </a:p>
          <a:p>
            <a:pPr marL="0" indent="0">
              <a:buNone/>
            </a:pPr>
            <a:r>
              <a:rPr lang="en-GB" dirty="0"/>
              <a:t>Have a go at matching up the thing you can see in the night sky and the explanation of what it is.</a:t>
            </a:r>
          </a:p>
          <a:p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72CAB8AF-2E33-4FD7-99E1-D690017513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6476868"/>
              </p:ext>
            </p:extLst>
          </p:nvPr>
        </p:nvGraphicFramePr>
        <p:xfrm>
          <a:off x="1655482" y="2724117"/>
          <a:ext cx="2468282" cy="37816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68282">
                  <a:extLst>
                    <a:ext uri="{9D8B030D-6E8A-4147-A177-3AD203B41FA5}">
                      <a16:colId xmlns:a16="http://schemas.microsoft.com/office/drawing/2014/main" val="888524215"/>
                    </a:ext>
                  </a:extLst>
                </a:gridCol>
              </a:tblGrid>
              <a:tr h="610679">
                <a:tc>
                  <a:txBody>
                    <a:bodyPr/>
                    <a:lstStyle/>
                    <a:p>
                      <a:r>
                        <a:rPr lang="en-GB" b="1" dirty="0"/>
                        <a:t>Thing you can see in the night sky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5509527"/>
                  </a:ext>
                </a:extLst>
              </a:tr>
              <a:tr h="610679">
                <a:tc>
                  <a:txBody>
                    <a:bodyPr/>
                    <a:lstStyle/>
                    <a:p>
                      <a:r>
                        <a:rPr lang="en-GB" dirty="0"/>
                        <a:t>International space station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4002986"/>
                  </a:ext>
                </a:extLst>
              </a:tr>
              <a:tr h="610679">
                <a:tc>
                  <a:txBody>
                    <a:bodyPr/>
                    <a:lstStyle/>
                    <a:p>
                      <a:r>
                        <a:rPr lang="en-GB" dirty="0"/>
                        <a:t>The moon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92108"/>
                  </a:ext>
                </a:extLst>
              </a:tr>
              <a:tr h="610679">
                <a:tc>
                  <a:txBody>
                    <a:bodyPr/>
                    <a:lstStyle/>
                    <a:p>
                      <a:r>
                        <a:rPr lang="en-GB" dirty="0"/>
                        <a:t>Mercury, Venus, Mars, Jupiter and Saturn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3173372"/>
                  </a:ext>
                </a:extLst>
              </a:tr>
              <a:tr h="610679">
                <a:tc>
                  <a:txBody>
                    <a:bodyPr/>
                    <a:lstStyle/>
                    <a:p>
                      <a:r>
                        <a:rPr lang="en-GB" dirty="0"/>
                        <a:t>Stars in the Milky Way (our galaxy)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3359090"/>
                  </a:ext>
                </a:extLst>
              </a:tr>
              <a:tr h="610679">
                <a:tc>
                  <a:txBody>
                    <a:bodyPr/>
                    <a:lstStyle/>
                    <a:p>
                      <a:r>
                        <a:rPr lang="en-GB" dirty="0"/>
                        <a:t>Andromeda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9921812"/>
                  </a:ext>
                </a:extLst>
              </a:tr>
            </a:tbl>
          </a:graphicData>
        </a:graphic>
      </p:graphicFrame>
      <p:graphicFrame>
        <p:nvGraphicFramePr>
          <p:cNvPr id="6" name="Table 4">
            <a:extLst>
              <a:ext uri="{FF2B5EF4-FFF2-40B4-BE49-F238E27FC236}">
                <a16:creationId xmlns:a16="http://schemas.microsoft.com/office/drawing/2014/main" id="{EFE470C7-78B0-41A9-8C3D-DD21DF3441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4910641"/>
              </p:ext>
            </p:extLst>
          </p:nvPr>
        </p:nvGraphicFramePr>
        <p:xfrm>
          <a:off x="5269752" y="2724117"/>
          <a:ext cx="6586071" cy="351226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6071">
                  <a:extLst>
                    <a:ext uri="{9D8B030D-6E8A-4147-A177-3AD203B41FA5}">
                      <a16:colId xmlns:a16="http://schemas.microsoft.com/office/drawing/2014/main" val="888524215"/>
                    </a:ext>
                  </a:extLst>
                </a:gridCol>
              </a:tblGrid>
              <a:tr h="536976">
                <a:tc>
                  <a:txBody>
                    <a:bodyPr/>
                    <a:lstStyle/>
                    <a:p>
                      <a:r>
                        <a:rPr lang="en-GB" b="1" dirty="0"/>
                        <a:t>What is it?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5509527"/>
                  </a:ext>
                </a:extLst>
              </a:tr>
              <a:tr h="677647">
                <a:tc>
                  <a:txBody>
                    <a:bodyPr/>
                    <a:lstStyle/>
                    <a:p>
                      <a:r>
                        <a:rPr lang="en-GB" dirty="0"/>
                        <a:t>A natural satellite. It reflects light from the sun.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4002986"/>
                  </a:ext>
                </a:extLst>
              </a:tr>
              <a:tr h="561945">
                <a:tc>
                  <a:txBody>
                    <a:bodyPr/>
                    <a:lstStyle/>
                    <a:p>
                      <a:r>
                        <a:rPr lang="en-GB" dirty="0"/>
                        <a:t>Distant balls of burning gas (just like our sun). They give off their own light and can have their own solar system.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92108"/>
                  </a:ext>
                </a:extLst>
              </a:tr>
              <a:tr h="480508">
                <a:tc>
                  <a:txBody>
                    <a:bodyPr/>
                    <a:lstStyle/>
                    <a:p>
                      <a:r>
                        <a:rPr lang="en-GB" dirty="0"/>
                        <a:t>A man-made satellite. It reflects light from the sun.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3173372"/>
                  </a:ext>
                </a:extLst>
              </a:tr>
              <a:tr h="536976">
                <a:tc>
                  <a:txBody>
                    <a:bodyPr/>
                    <a:lstStyle/>
                    <a:p>
                      <a:r>
                        <a:rPr lang="en-GB" dirty="0"/>
                        <a:t>The closest large galaxy to us. It is made from stars, just like our galaxy, that give off their own light.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3359090"/>
                  </a:ext>
                </a:extLst>
              </a:tr>
              <a:tr h="536976">
                <a:tc>
                  <a:txBody>
                    <a:bodyPr/>
                    <a:lstStyle/>
                    <a:p>
                      <a:r>
                        <a:rPr lang="en-GB" dirty="0"/>
                        <a:t>Some planets in our solar system. They reflect light from the sun.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99218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60537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night sky with stars&#10;&#10;Description automatically generated">
            <a:extLst>
              <a:ext uri="{FF2B5EF4-FFF2-40B4-BE49-F238E27FC236}">
                <a16:creationId xmlns:a16="http://schemas.microsoft.com/office/drawing/2014/main" id="{8E01CF68-4851-40C3-A380-AF96BDBC66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7859"/>
            <a:ext cx="12192000" cy="812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80C593C-97DF-4758-9D59-9E0389250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7082" y="-74680"/>
            <a:ext cx="8047692" cy="878167"/>
          </a:xfrm>
          <a:solidFill>
            <a:schemeClr val="bg1"/>
          </a:solidFill>
        </p:spPr>
        <p:txBody>
          <a:bodyPr/>
          <a:lstStyle/>
          <a:p>
            <a:r>
              <a:rPr lang="en-GB" dirty="0"/>
              <a:t>What can we see in the night sky?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9D82CF-005E-42E4-8953-B17D147A6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7600" y="1122771"/>
            <a:ext cx="10446871" cy="1135158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A satellite is something that orbits a planet. It can be natural or man-made.</a:t>
            </a:r>
          </a:p>
          <a:p>
            <a:pPr marL="0" indent="0">
              <a:buNone/>
            </a:pPr>
            <a:r>
              <a:rPr lang="en-GB" dirty="0"/>
              <a:t>Have a go at matching up the thing you can see in the night sky and the explanation of what it is.</a:t>
            </a:r>
          </a:p>
          <a:p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72CAB8AF-2E33-4FD7-99E1-D69001751345}"/>
              </a:ext>
            </a:extLst>
          </p:cNvPr>
          <p:cNvGraphicFramePr>
            <a:graphicFrameLocks noGrp="1"/>
          </p:cNvGraphicFramePr>
          <p:nvPr/>
        </p:nvGraphicFramePr>
        <p:xfrm>
          <a:off x="1655482" y="2724117"/>
          <a:ext cx="2468282" cy="37816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68282">
                  <a:extLst>
                    <a:ext uri="{9D8B030D-6E8A-4147-A177-3AD203B41FA5}">
                      <a16:colId xmlns:a16="http://schemas.microsoft.com/office/drawing/2014/main" val="888524215"/>
                    </a:ext>
                  </a:extLst>
                </a:gridCol>
              </a:tblGrid>
              <a:tr h="610679">
                <a:tc>
                  <a:txBody>
                    <a:bodyPr/>
                    <a:lstStyle/>
                    <a:p>
                      <a:r>
                        <a:rPr lang="en-GB" b="1" dirty="0"/>
                        <a:t>Thing you can see in the night sky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5509527"/>
                  </a:ext>
                </a:extLst>
              </a:tr>
              <a:tr h="610679">
                <a:tc>
                  <a:txBody>
                    <a:bodyPr/>
                    <a:lstStyle/>
                    <a:p>
                      <a:r>
                        <a:rPr lang="en-GB" dirty="0"/>
                        <a:t>International space station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4002986"/>
                  </a:ext>
                </a:extLst>
              </a:tr>
              <a:tr h="610679">
                <a:tc>
                  <a:txBody>
                    <a:bodyPr/>
                    <a:lstStyle/>
                    <a:p>
                      <a:r>
                        <a:rPr lang="en-GB" dirty="0"/>
                        <a:t>The moon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92108"/>
                  </a:ext>
                </a:extLst>
              </a:tr>
              <a:tr h="610679">
                <a:tc>
                  <a:txBody>
                    <a:bodyPr/>
                    <a:lstStyle/>
                    <a:p>
                      <a:r>
                        <a:rPr lang="en-GB" dirty="0"/>
                        <a:t>Mercury, Venus, Mars, Jupiter and Saturn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3173372"/>
                  </a:ext>
                </a:extLst>
              </a:tr>
              <a:tr h="610679">
                <a:tc>
                  <a:txBody>
                    <a:bodyPr/>
                    <a:lstStyle/>
                    <a:p>
                      <a:r>
                        <a:rPr lang="en-GB" dirty="0"/>
                        <a:t>Stars in the Milky Way (our galaxy)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3359090"/>
                  </a:ext>
                </a:extLst>
              </a:tr>
              <a:tr h="610679">
                <a:tc>
                  <a:txBody>
                    <a:bodyPr/>
                    <a:lstStyle/>
                    <a:p>
                      <a:r>
                        <a:rPr lang="en-GB" dirty="0"/>
                        <a:t>Andromeda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9921812"/>
                  </a:ext>
                </a:extLst>
              </a:tr>
            </a:tbl>
          </a:graphicData>
        </a:graphic>
      </p:graphicFrame>
      <p:graphicFrame>
        <p:nvGraphicFramePr>
          <p:cNvPr id="6" name="Table 4">
            <a:extLst>
              <a:ext uri="{FF2B5EF4-FFF2-40B4-BE49-F238E27FC236}">
                <a16:creationId xmlns:a16="http://schemas.microsoft.com/office/drawing/2014/main" id="{EFE470C7-78B0-41A9-8C3D-DD21DF344114}"/>
              </a:ext>
            </a:extLst>
          </p:cNvPr>
          <p:cNvGraphicFramePr>
            <a:graphicFrameLocks noGrp="1"/>
          </p:cNvGraphicFramePr>
          <p:nvPr/>
        </p:nvGraphicFramePr>
        <p:xfrm>
          <a:off x="5269752" y="2724117"/>
          <a:ext cx="6586071" cy="351226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6071">
                  <a:extLst>
                    <a:ext uri="{9D8B030D-6E8A-4147-A177-3AD203B41FA5}">
                      <a16:colId xmlns:a16="http://schemas.microsoft.com/office/drawing/2014/main" val="888524215"/>
                    </a:ext>
                  </a:extLst>
                </a:gridCol>
              </a:tblGrid>
              <a:tr h="536976">
                <a:tc>
                  <a:txBody>
                    <a:bodyPr/>
                    <a:lstStyle/>
                    <a:p>
                      <a:r>
                        <a:rPr lang="en-GB" b="1" dirty="0"/>
                        <a:t>What is it?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5509527"/>
                  </a:ext>
                </a:extLst>
              </a:tr>
              <a:tr h="677647">
                <a:tc>
                  <a:txBody>
                    <a:bodyPr/>
                    <a:lstStyle/>
                    <a:p>
                      <a:r>
                        <a:rPr lang="en-GB" dirty="0"/>
                        <a:t>A natural satellite. It reflects light from the sun.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4002986"/>
                  </a:ext>
                </a:extLst>
              </a:tr>
              <a:tr h="561945">
                <a:tc>
                  <a:txBody>
                    <a:bodyPr/>
                    <a:lstStyle/>
                    <a:p>
                      <a:r>
                        <a:rPr lang="en-GB" dirty="0"/>
                        <a:t>Distant balls of burning gas (just like our sun). They give off their own light and can have their own solar system.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92108"/>
                  </a:ext>
                </a:extLst>
              </a:tr>
              <a:tr h="480508">
                <a:tc>
                  <a:txBody>
                    <a:bodyPr/>
                    <a:lstStyle/>
                    <a:p>
                      <a:r>
                        <a:rPr lang="en-GB" dirty="0"/>
                        <a:t>A man-made satellite. It reflects light from the sun.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3173372"/>
                  </a:ext>
                </a:extLst>
              </a:tr>
              <a:tr h="536976">
                <a:tc>
                  <a:txBody>
                    <a:bodyPr/>
                    <a:lstStyle/>
                    <a:p>
                      <a:r>
                        <a:rPr lang="en-GB" dirty="0"/>
                        <a:t>The closest large galaxy to us. It is made from stars, just like our galaxy, that give off their own light.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3359090"/>
                  </a:ext>
                </a:extLst>
              </a:tr>
              <a:tr h="536976">
                <a:tc>
                  <a:txBody>
                    <a:bodyPr/>
                    <a:lstStyle/>
                    <a:p>
                      <a:r>
                        <a:rPr lang="en-GB" dirty="0"/>
                        <a:t>Some planets in our solar system. They reflect light from the sun.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9921812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77542FF-F301-45F4-8271-988FCBA3AA5E}"/>
              </a:ext>
            </a:extLst>
          </p:cNvPr>
          <p:cNvCxnSpPr/>
          <p:nvPr/>
        </p:nvCxnSpPr>
        <p:spPr>
          <a:xfrm>
            <a:off x="4123764" y="3657600"/>
            <a:ext cx="1145988" cy="113851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D4BD860-02D3-45B0-93F5-1E4F6972E4C1}"/>
              </a:ext>
            </a:extLst>
          </p:cNvPr>
          <p:cNvCxnSpPr>
            <a:cxnSpLocks/>
          </p:cNvCxnSpPr>
          <p:nvPr/>
        </p:nvCxnSpPr>
        <p:spPr>
          <a:xfrm flipV="1">
            <a:off x="4123764" y="3594847"/>
            <a:ext cx="1145988" cy="73061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D95F46F-7BAD-4D2A-AAC6-3799841EBF8F}"/>
              </a:ext>
            </a:extLst>
          </p:cNvPr>
          <p:cNvCxnSpPr/>
          <p:nvPr/>
        </p:nvCxnSpPr>
        <p:spPr>
          <a:xfrm>
            <a:off x="4156635" y="4946992"/>
            <a:ext cx="1145988" cy="113851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7CFA553-5D26-4830-8687-37CAA3A70DAC}"/>
              </a:ext>
            </a:extLst>
          </p:cNvPr>
          <p:cNvCxnSpPr>
            <a:cxnSpLocks/>
          </p:cNvCxnSpPr>
          <p:nvPr/>
        </p:nvCxnSpPr>
        <p:spPr>
          <a:xfrm flipV="1">
            <a:off x="4123764" y="4224776"/>
            <a:ext cx="1145988" cy="136691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B32CA36-3A9D-41D4-AD21-4B35ADCCC436}"/>
              </a:ext>
            </a:extLst>
          </p:cNvPr>
          <p:cNvCxnSpPr>
            <a:cxnSpLocks/>
          </p:cNvCxnSpPr>
          <p:nvPr/>
        </p:nvCxnSpPr>
        <p:spPr>
          <a:xfrm flipV="1">
            <a:off x="4123764" y="5505614"/>
            <a:ext cx="1178111" cy="73077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4637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12812-F16B-4710-8727-33B9309E0C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Constellations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5B7A46-BDDB-4162-9C68-55F177423B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117" y="1507284"/>
            <a:ext cx="7776882" cy="4149725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Groups of stars in the sky have been grouped together and given myths to accompany them throughout history.</a:t>
            </a:r>
          </a:p>
          <a:p>
            <a:r>
              <a:rPr lang="en-GB" dirty="0"/>
              <a:t>The constellations that you can see are different in summer and winter due to the seasons (more on that later).</a:t>
            </a:r>
          </a:p>
          <a:p>
            <a:r>
              <a:rPr lang="en-GB" dirty="0"/>
              <a:t>See if you can spot the constellation </a:t>
            </a:r>
            <a:r>
              <a:rPr lang="en-GB" dirty="0" err="1"/>
              <a:t>Cassiopia</a:t>
            </a:r>
            <a:r>
              <a:rPr lang="en-GB" dirty="0"/>
              <a:t> on a clear night – it’s a good one to look out for as it is always there.</a:t>
            </a:r>
          </a:p>
          <a:p>
            <a:r>
              <a:rPr lang="en-GB" dirty="0"/>
              <a:t>If you are unable to see anything in the night sky, use this website to have a virtual stargaze: </a:t>
            </a:r>
            <a:r>
              <a:rPr lang="en-GB" dirty="0">
                <a:hlinkClick r:id="rId2"/>
              </a:rPr>
              <a:t>https://www.timeanddate.com/astronomy/night/</a:t>
            </a:r>
            <a:endParaRPr lang="en-GB" dirty="0"/>
          </a:p>
          <a:p>
            <a:r>
              <a:rPr lang="en-GB" i="1" dirty="0">
                <a:solidFill>
                  <a:srgbClr val="FF0000"/>
                </a:solidFill>
              </a:rPr>
              <a:t>Once you’ve had a good look, pick a group of stars and make your own constellation (like </a:t>
            </a:r>
            <a:r>
              <a:rPr lang="en-GB" i="1" dirty="0" err="1">
                <a:solidFill>
                  <a:srgbClr val="FF0000"/>
                </a:solidFill>
              </a:rPr>
              <a:t>Cassiopia</a:t>
            </a:r>
            <a:r>
              <a:rPr lang="en-GB" i="1" dirty="0">
                <a:solidFill>
                  <a:srgbClr val="FF0000"/>
                </a:solidFill>
              </a:rPr>
              <a:t>). Draw your picture to go with your stars and send it to me using the paperclip icon. There will be a P3 for the best ones! </a:t>
            </a:r>
          </a:p>
        </p:txBody>
      </p:sp>
      <p:pic>
        <p:nvPicPr>
          <p:cNvPr id="5" name="Picture 4" descr="A picture containing sitting, dark, man, light&#10;&#10;Description automatically generated">
            <a:extLst>
              <a:ext uri="{FF2B5EF4-FFF2-40B4-BE49-F238E27FC236}">
                <a16:creationId xmlns:a16="http://schemas.microsoft.com/office/drawing/2014/main" id="{15E93B55-D67C-4402-9348-020DE1EC3D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266" y="28575"/>
            <a:ext cx="3333750" cy="3400425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255741E3-466F-42D4-8EA4-E46573C57E3C}"/>
              </a:ext>
            </a:extLst>
          </p:cNvPr>
          <p:cNvCxnSpPr/>
          <p:nvPr/>
        </p:nvCxnSpPr>
        <p:spPr>
          <a:xfrm flipV="1">
            <a:off x="8050306" y="2402541"/>
            <a:ext cx="815788" cy="5020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29997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8bff4ea9bbf578accc85fe6293134aaa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6490a2c258b91988babf7bea1d004eb5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3B338C-E489-4679-B649-6F8A4DF97C36}">
  <ds:schemaRefs>
    <ds:schemaRef ds:uri="http://schemas.microsoft.com/office/2006/metadata/properties"/>
    <ds:schemaRef ds:uri="http://schemas.microsoft.com/office/infopath/2007/PartnerControls"/>
    <ds:schemaRef ds:uri="8fef67bc-83c8-457b-8ef3-a0a24a754cf6"/>
  </ds:schemaRefs>
</ds:datastoreItem>
</file>

<file path=customXml/itemProps2.xml><?xml version="1.0" encoding="utf-8"?>
<ds:datastoreItem xmlns:ds="http://schemas.openxmlformats.org/officeDocument/2006/customXml" ds:itemID="{40FAC640-D7C1-49D5-8E91-40126F0638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1E15948-E1CE-4A45-99A3-8F57058EE02A}"/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893</Words>
  <Application>Microsoft Office PowerPoint</Application>
  <PresentationFormat>Widescreen</PresentationFormat>
  <Paragraphs>105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Pre-topic quiz!</vt:lpstr>
      <vt:lpstr>Q1. What is the Earth’s only natural satellite?</vt:lpstr>
      <vt:lpstr>Q1. What is the Earth’s only natural satellite?</vt:lpstr>
      <vt:lpstr>Q2. What is the name of our galaxy?</vt:lpstr>
      <vt:lpstr>Q2. What is the name of our galaxy?</vt:lpstr>
      <vt:lpstr>Q3. What is the name of the outermost planet in our solar system?</vt:lpstr>
      <vt:lpstr>Q3. What is the name of the outermost planet in our solar system?</vt:lpstr>
      <vt:lpstr>Q4. How many times does the Earth rotate on it’s axis once it has orbited around the sun once?</vt:lpstr>
      <vt:lpstr>Q4. How many times does the Earth rotate on it’s axis once it has orbited around the sun once?</vt:lpstr>
      <vt:lpstr>Q5. Which phase of the moon comes after a full moon?</vt:lpstr>
      <vt:lpstr>Q5. Which phase of the moon comes after a full moon?</vt:lpstr>
      <vt:lpstr>The Night Sky</vt:lpstr>
      <vt:lpstr>The scale of the universe</vt:lpstr>
      <vt:lpstr>What can we see in the night sky?</vt:lpstr>
      <vt:lpstr>What can we see in the night sky?</vt:lpstr>
      <vt:lpstr>Constellations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Pre-topic quiz!</dc:title>
  <dc:creator>Jody Claridge</dc:creator>
  <cp:lastModifiedBy>Jody Claridge</cp:lastModifiedBy>
  <cp:revision>5</cp:revision>
  <dcterms:created xsi:type="dcterms:W3CDTF">2020-05-07T10:39:28Z</dcterms:created>
  <dcterms:modified xsi:type="dcterms:W3CDTF">2020-05-25T14:30:44Z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1528200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TemplateUrl">
    <vt:lpwstr/>
  </property>
</Properties>
</file>