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7" r:id="rId2"/>
    <p:sldId id="256" r:id="rId3"/>
    <p:sldId id="257" r:id="rId4"/>
    <p:sldId id="259" r:id="rId5"/>
    <p:sldId id="260" r:id="rId6"/>
    <p:sldId id="276" r:id="rId7"/>
    <p:sldId id="261" r:id="rId8"/>
    <p:sldId id="264" r:id="rId9"/>
    <p:sldId id="265" r:id="rId10"/>
    <p:sldId id="266" r:id="rId11"/>
    <p:sldId id="268" r:id="rId12"/>
    <p:sldId id="270" r:id="rId13"/>
    <p:sldId id="271" r:id="rId14"/>
    <p:sldId id="272" r:id="rId15"/>
    <p:sldId id="262" r:id="rId16"/>
    <p:sldId id="27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80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95C37-7F4B-475A-AA11-B85E7FE11A05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B80D8-94E1-44F7-BDD1-3B0B56864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916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1B80D8-94E1-44F7-BDD1-3B0B56864A8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930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815012-7494-4F2E-A1BF-4F556A4D2D9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388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610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073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454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709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44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917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98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29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255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63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819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B5305-C7D1-485D-9C03-C5DA1C6E506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340CF-5D48-4429-8885-113EDBD1D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969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days+of+the+week&amp;source=images&amp;cd=&amp;cad=rja&amp;docid=kzidPnTg2sGhJM&amp;tbnid=HMr99kmXJzaOnM:&amp;ved=0CAUQjRw&amp;url=http://www.123rf.com/photo_4103701_days-of-the-week-formed-with-colourful-letter-magnets.html&amp;ei=M7FQUbv9D_Go0wXKgoDoCA&amp;bvm=bv.44158598,d.d2k&amp;psig=AFQjCNH70gZaQ1p_xyWeUXnreyqaM1FVUQ&amp;ust=136432911758797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udystack.com/mystacks-415368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torming.com/aspx/Chinese_PinYin/Default.asp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b9Ayvjy-Dg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501A3-1C77-4F46-B07C-15A62604F7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Mandarin Year 7 </a:t>
            </a:r>
            <a:br>
              <a:rPr lang="en-GB"/>
            </a:br>
            <a:r>
              <a:rPr lang="en-GB"/>
              <a:t>Week 29/03/21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90C07B-D0BF-42F4-B09F-EA78996B55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828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8079" y="1149620"/>
            <a:ext cx="7772400" cy="1037978"/>
          </a:xfrm>
        </p:spPr>
        <p:txBody>
          <a:bodyPr/>
          <a:lstStyle/>
          <a:p>
            <a:r>
              <a:rPr lang="en-GB" u="sng" dirty="0"/>
              <a:t>Days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19536" y="2708920"/>
            <a:ext cx="9289032" cy="3024336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</a:rPr>
              <a:t>We are recapping days of the week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LO: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I can understand where the time phrase is placed in a sentence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talk about when I do an activity confidently</a:t>
            </a:r>
          </a:p>
          <a:p>
            <a:pPr algn="l"/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FB9F48-37AF-41C5-999A-C5C94A922845}"/>
              </a:ext>
            </a:extLst>
          </p:cNvPr>
          <p:cNvSpPr txBox="1"/>
          <p:nvPr/>
        </p:nvSpPr>
        <p:spPr>
          <a:xfrm>
            <a:off x="407368" y="332656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highlight>
                  <a:srgbClr val="FFFF00"/>
                </a:highlight>
              </a:rPr>
              <a:t>Lesson 1 this week</a:t>
            </a:r>
          </a:p>
        </p:txBody>
      </p:sp>
    </p:spTree>
    <p:extLst>
      <p:ext uri="{BB962C8B-B14F-4D97-AF65-F5344CB8AC3E}">
        <p14:creationId xmlns:p14="http://schemas.microsoft.com/office/powerpoint/2010/main" val="279617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47728" y="0"/>
            <a:ext cx="4464496" cy="1143000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Days of the week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03413"/>
              </p:ext>
            </p:extLst>
          </p:nvPr>
        </p:nvGraphicFramePr>
        <p:xfrm>
          <a:off x="1847527" y="1340768"/>
          <a:ext cx="8568952" cy="1800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900100"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星期一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星期二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星期三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星期四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星期五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星期六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星期天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01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30" name="Picture 6" descr="http://us.123rf.com/400wm/400/400/franckito/franckito0901/franckito090100005/4103701-days-of-the-week-formed-with-colourful-letter-magnet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7367" y="3403058"/>
            <a:ext cx="1431596" cy="179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23592" y="3717033"/>
            <a:ext cx="6535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00B050"/>
                </a:solidFill>
                <a:latin typeface="Comic Sans MS" pitchFamily="66" charset="0"/>
              </a:rPr>
              <a:t>Can</a:t>
            </a:r>
            <a:r>
              <a:rPr lang="zh-CN" altLang="en-US" sz="3200" b="1" dirty="0">
                <a:solidFill>
                  <a:srgbClr val="00B050"/>
                </a:solidFill>
                <a:latin typeface="Comic Sans MS" pitchFamily="66" charset="0"/>
              </a:rPr>
              <a:t> </a:t>
            </a:r>
            <a:r>
              <a:rPr lang="en-US" altLang="zh-CN" sz="3200" b="1" dirty="0">
                <a:solidFill>
                  <a:srgbClr val="00B050"/>
                </a:solidFill>
                <a:latin typeface="Comic Sans MS" pitchFamily="66" charset="0"/>
              </a:rPr>
              <a:t>you work out the patterns?</a:t>
            </a:r>
            <a:endParaRPr lang="en-GB" sz="32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7608" y="4581128"/>
            <a:ext cx="38070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Worksheet</a:t>
            </a:r>
          </a:p>
          <a:p>
            <a:r>
              <a:rPr lang="en-US" sz="3200" b="1" dirty="0"/>
              <a:t>Fill in the week days 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543623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3592" y="27685"/>
            <a:ext cx="7416824" cy="1143000"/>
          </a:xfrm>
        </p:spPr>
        <p:txBody>
          <a:bodyPr>
            <a:normAutofit/>
          </a:bodyPr>
          <a:lstStyle/>
          <a:p>
            <a:r>
              <a:rPr lang="en-US" altLang="ja-JP" sz="3200" b="1" dirty="0">
                <a:solidFill>
                  <a:srgbClr val="0070C0"/>
                </a:solidFill>
              </a:rPr>
              <a:t>The position of </a:t>
            </a:r>
            <a:r>
              <a:rPr lang="en-US" altLang="zh-CN" sz="3200" b="1" dirty="0">
                <a:solidFill>
                  <a:srgbClr val="0070C0"/>
                </a:solidFill>
              </a:rPr>
              <a:t>Time</a:t>
            </a:r>
            <a:r>
              <a:rPr lang="zh-CN" altLang="en-US" sz="3200" b="1" dirty="0">
                <a:solidFill>
                  <a:srgbClr val="0070C0"/>
                </a:solidFill>
              </a:rPr>
              <a:t> </a:t>
            </a:r>
            <a:r>
              <a:rPr lang="en-US" altLang="zh-CN" sz="3200" b="1" dirty="0">
                <a:solidFill>
                  <a:srgbClr val="0070C0"/>
                </a:solidFill>
              </a:rPr>
              <a:t>Phrases</a:t>
            </a:r>
            <a:endParaRPr lang="en-GB" sz="3200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57840"/>
              </p:ext>
            </p:extLst>
          </p:nvPr>
        </p:nvGraphicFramePr>
        <p:xfrm>
          <a:off x="1775520" y="1268760"/>
          <a:ext cx="8568952" cy="1800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900100"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星期一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星期二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星期三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星期四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星期五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星期六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星期天</a:t>
                      </a:r>
                      <a:endParaRPr lang="en-US" altLang="zh-CN" sz="2400" dirty="0"/>
                    </a:p>
                    <a:p>
                      <a:r>
                        <a:rPr lang="zh-CN" altLang="en-US" sz="2400" dirty="0"/>
                        <a:t>星期日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0100"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yī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èr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sān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sì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wǔ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liù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tiān</a:t>
                      </a:r>
                      <a:endParaRPr lang="en-US" altLang="ja-JP" dirty="0"/>
                    </a:p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rì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91545" y="3140969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我</a:t>
            </a:r>
            <a:r>
              <a:rPr lang="zh-CN" altLang="en-US" sz="3600" dirty="0">
                <a:solidFill>
                  <a:srgbClr val="FF0000"/>
                </a:solidFill>
              </a:rPr>
              <a:t>星期一</a:t>
            </a:r>
            <a:r>
              <a:rPr lang="zh-CN" altLang="en-US" sz="3600" dirty="0"/>
              <a:t>打网球。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110615" y="3787300"/>
            <a:ext cx="37589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70C0"/>
                </a:solidFill>
              </a:rPr>
              <a:t>I </a:t>
            </a:r>
            <a:r>
              <a:rPr lang="en-US" sz="3200" dirty="0">
                <a:solidFill>
                  <a:srgbClr val="FF0000"/>
                </a:solidFill>
              </a:rPr>
              <a:t>Monday</a:t>
            </a:r>
            <a:r>
              <a:rPr lang="en-US" sz="3200" dirty="0">
                <a:solidFill>
                  <a:srgbClr val="0070C0"/>
                </a:solidFill>
              </a:rPr>
              <a:t> play tennis.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91544" y="4653137"/>
            <a:ext cx="61763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Person + </a:t>
            </a:r>
            <a:r>
              <a:rPr lang="en-US" sz="3200" dirty="0">
                <a:solidFill>
                  <a:srgbClr val="FF0000"/>
                </a:solidFill>
              </a:rPr>
              <a:t>time phrase</a:t>
            </a:r>
            <a:r>
              <a:rPr lang="en-US" sz="3200" dirty="0"/>
              <a:t>+ verb + object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6166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197942"/>
              </p:ext>
            </p:extLst>
          </p:nvPr>
        </p:nvGraphicFramePr>
        <p:xfrm>
          <a:off x="1877644" y="3284984"/>
          <a:ext cx="8568952" cy="1800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900100"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星期一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星期二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星期三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星期四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星期五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星期六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/>
                        <a:t>星期天</a:t>
                      </a:r>
                      <a:endParaRPr lang="en-US" altLang="zh-CN" sz="2400" dirty="0"/>
                    </a:p>
                    <a:p>
                      <a:r>
                        <a:rPr lang="zh-CN" altLang="en-US" sz="2400" dirty="0"/>
                        <a:t>星期日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0100"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yī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èr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sān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sì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wǔ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liù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tiān</a:t>
                      </a:r>
                      <a:endParaRPr lang="en-US" altLang="ja-JP" dirty="0"/>
                    </a:p>
                    <a:p>
                      <a:r>
                        <a:rPr lang="en-US" altLang="ja-JP" dirty="0" err="1"/>
                        <a:t>xīng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qī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rì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51080" y="150563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我</a:t>
            </a:r>
            <a:r>
              <a:rPr lang="zh-CN" altLang="en-US" sz="3600" dirty="0">
                <a:solidFill>
                  <a:srgbClr val="FF0000"/>
                </a:solidFill>
              </a:rPr>
              <a:t>星期一</a:t>
            </a:r>
            <a:r>
              <a:rPr lang="zh-CN" altLang="en-US" sz="3600" dirty="0"/>
              <a:t>打网球。</a:t>
            </a:r>
            <a:endParaRPr lang="en-GB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170150" y="2151962"/>
            <a:ext cx="37589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70C0"/>
                </a:solidFill>
              </a:rPr>
              <a:t>I </a:t>
            </a:r>
            <a:r>
              <a:rPr lang="en-US" sz="3200" dirty="0">
                <a:solidFill>
                  <a:srgbClr val="FF0000"/>
                </a:solidFill>
              </a:rPr>
              <a:t>Monday</a:t>
            </a:r>
            <a:r>
              <a:rPr lang="en-US" sz="3200" dirty="0">
                <a:solidFill>
                  <a:srgbClr val="0070C0"/>
                </a:solidFill>
              </a:rPr>
              <a:t> play tennis.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91544" y="920856"/>
            <a:ext cx="61763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Person + </a:t>
            </a:r>
            <a:r>
              <a:rPr lang="en-US" sz="3200" dirty="0">
                <a:solidFill>
                  <a:srgbClr val="FF0000"/>
                </a:solidFill>
              </a:rPr>
              <a:t>time phrase</a:t>
            </a:r>
            <a:r>
              <a:rPr lang="en-US" sz="3200" dirty="0"/>
              <a:t>+ verb + object</a:t>
            </a:r>
            <a:endParaRPr lang="en-GB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1625616" y="1"/>
            <a:ext cx="90730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Use this sentence pattern to write 3 sentences with different time phrases and activities.</a:t>
            </a:r>
            <a:r>
              <a:rPr lang="zh-CN" altLang="en-US" sz="2800" b="1" dirty="0"/>
              <a:t> </a:t>
            </a:r>
            <a:r>
              <a:rPr lang="en-US" altLang="zh-CN" sz="2800" b="1" dirty="0"/>
              <a:t>At</a:t>
            </a:r>
            <a:r>
              <a:rPr lang="zh-CN" altLang="en-US" sz="2800" b="1" dirty="0"/>
              <a:t> </a:t>
            </a:r>
            <a:r>
              <a:rPr lang="en-US" altLang="zh-CN" sz="2800" b="1" dirty="0"/>
              <a:t>least 1 in characters.</a:t>
            </a:r>
            <a:endParaRPr lang="en-GB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320136" y="2492897"/>
            <a:ext cx="27525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今天：</a:t>
            </a:r>
            <a:r>
              <a:rPr lang="en-US" altLang="ja-JP" dirty="0" err="1"/>
              <a:t>jīn</a:t>
            </a:r>
            <a:r>
              <a:rPr lang="en-US" altLang="ja-JP" dirty="0"/>
              <a:t> </a:t>
            </a:r>
            <a:r>
              <a:rPr lang="en-US" altLang="ja-JP" dirty="0" err="1"/>
              <a:t>tiān</a:t>
            </a:r>
            <a:r>
              <a:rPr lang="en-US" altLang="ja-JP" dirty="0"/>
              <a:t> , today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006729" y="5110224"/>
            <a:ext cx="77583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Tell your imaginary friend/friend what sentences you have got </a:t>
            </a:r>
            <a:r>
              <a:rPr lang="en-US" sz="2800" b="1" dirty="0">
                <a:solidFill>
                  <a:srgbClr val="FF0000"/>
                </a:solidFill>
              </a:rPr>
              <a:t>in Chinese and English.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39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BAED1-4462-4C1B-9C02-712CADAB4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260648"/>
            <a:ext cx="3902224" cy="796950"/>
          </a:xfrm>
        </p:spPr>
        <p:txBody>
          <a:bodyPr>
            <a:no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Lesson 2 this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922F2-40D0-47FA-AF81-D9ADFD105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2332037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LO: Practise to use PTA structure </a:t>
            </a:r>
          </a:p>
          <a:p>
            <a:pPr marL="0" indent="0">
              <a:buNone/>
            </a:pPr>
            <a:r>
              <a:rPr lang="en-GB" dirty="0"/>
              <a:t>I can </a:t>
            </a:r>
          </a:p>
          <a:p>
            <a:r>
              <a:rPr lang="en-GB" dirty="0"/>
              <a:t>rearrange words in a correct order and translate these sentences into English</a:t>
            </a:r>
          </a:p>
          <a:p>
            <a:r>
              <a:rPr lang="en-GB" dirty="0"/>
              <a:t>use Study Stack online to practice PTA structure</a:t>
            </a:r>
          </a:p>
          <a:p>
            <a:r>
              <a:rPr lang="en-GB" dirty="0"/>
              <a:t>use online tool to practise my Pinyin skills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DB3B8F-7E99-45CB-AC21-637A1FBFA2D4}"/>
              </a:ext>
            </a:extLst>
          </p:cNvPr>
          <p:cNvSpPr txBox="1"/>
          <p:nvPr/>
        </p:nvSpPr>
        <p:spPr>
          <a:xfrm>
            <a:off x="3287688" y="105759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I play table tennis on Monday</a:t>
            </a:r>
          </a:p>
        </p:txBody>
      </p:sp>
    </p:spTree>
    <p:extLst>
      <p:ext uri="{BB962C8B-B14F-4D97-AF65-F5344CB8AC3E}">
        <p14:creationId xmlns:p14="http://schemas.microsoft.com/office/powerpoint/2010/main" val="3055322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z="3200" b="1" dirty="0">
                <a:solidFill>
                  <a:srgbClr val="0070C0"/>
                </a:solidFill>
                <a:latin typeface="Comic Sans MS" pitchFamily="66" charset="0"/>
              </a:rPr>
              <a:t>Rearrange the words to form a correct sentence.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1625" y="1844825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我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469754" y="2491156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星期一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4464171" y="184482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。</a:t>
            </a:r>
            <a:endParaRPr lang="en-GB" sz="3600" dirty="0"/>
          </a:p>
        </p:txBody>
      </p:sp>
      <p:sp>
        <p:nvSpPr>
          <p:cNvPr id="13" name="Rectangle 12"/>
          <p:cNvSpPr/>
          <p:nvPr/>
        </p:nvSpPr>
        <p:spPr>
          <a:xfrm>
            <a:off x="2711624" y="2636913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乒乓球</a:t>
            </a:r>
            <a:endParaRPr lang="en-GB" sz="3600" dirty="0"/>
          </a:p>
        </p:txBody>
      </p:sp>
      <p:sp>
        <p:nvSpPr>
          <p:cNvPr id="14" name="Rectangle 13"/>
          <p:cNvSpPr/>
          <p:nvPr/>
        </p:nvSpPr>
        <p:spPr>
          <a:xfrm>
            <a:off x="3518521" y="184482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打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065764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z="3200" b="1" dirty="0">
                <a:solidFill>
                  <a:srgbClr val="0070C0"/>
                </a:solidFill>
                <a:latin typeface="Comic Sans MS" pitchFamily="66" charset="0"/>
              </a:rPr>
              <a:t>Rearrange the words to form a correct sentence.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1625" y="1844825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我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469754" y="2491156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星期二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4464171" y="184482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。</a:t>
            </a:r>
            <a:endParaRPr lang="en-GB" sz="3600" dirty="0"/>
          </a:p>
        </p:txBody>
      </p:sp>
      <p:sp>
        <p:nvSpPr>
          <p:cNvPr id="13" name="Rectangle 12"/>
          <p:cNvSpPr/>
          <p:nvPr/>
        </p:nvSpPr>
        <p:spPr>
          <a:xfrm>
            <a:off x="2711624" y="2636913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乒乓球</a:t>
            </a:r>
            <a:endParaRPr lang="en-GB" sz="3600" dirty="0"/>
          </a:p>
        </p:txBody>
      </p:sp>
      <p:sp>
        <p:nvSpPr>
          <p:cNvPr id="14" name="Rectangle 13"/>
          <p:cNvSpPr/>
          <p:nvPr/>
        </p:nvSpPr>
        <p:spPr>
          <a:xfrm>
            <a:off x="3518521" y="184482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踢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60298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z="3200" b="1" dirty="0">
                <a:solidFill>
                  <a:srgbClr val="0070C0"/>
                </a:solidFill>
                <a:latin typeface="Comic Sans MS" pitchFamily="66" charset="0"/>
              </a:rPr>
              <a:t>Rearrange the words to form a correct sentence.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1624" y="184482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妈妈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469754" y="2491156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星期三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4464171" y="184482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。</a:t>
            </a:r>
            <a:endParaRPr lang="en-GB" sz="3600" dirty="0"/>
          </a:p>
        </p:txBody>
      </p:sp>
      <p:sp>
        <p:nvSpPr>
          <p:cNvPr id="14" name="Rectangle 13"/>
          <p:cNvSpPr/>
          <p:nvPr/>
        </p:nvSpPr>
        <p:spPr>
          <a:xfrm>
            <a:off x="5260816" y="1775789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看电视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156988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z="3200" b="1" dirty="0">
                <a:solidFill>
                  <a:srgbClr val="0070C0"/>
                </a:solidFill>
                <a:latin typeface="Comic Sans MS" pitchFamily="66" charset="0"/>
              </a:rPr>
              <a:t>Rearrange the words to form a correct sentence.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1624" y="184482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妈妈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469754" y="2491156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星期三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4464171" y="184482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。</a:t>
            </a:r>
            <a:endParaRPr lang="en-GB" sz="3600" dirty="0"/>
          </a:p>
        </p:txBody>
      </p:sp>
      <p:sp>
        <p:nvSpPr>
          <p:cNvPr id="14" name="Rectangle 13"/>
          <p:cNvSpPr/>
          <p:nvPr/>
        </p:nvSpPr>
        <p:spPr>
          <a:xfrm>
            <a:off x="5260816" y="1775789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看电视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72100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z="3200" b="1" dirty="0">
                <a:solidFill>
                  <a:srgbClr val="0070C0"/>
                </a:solidFill>
                <a:latin typeface="Comic Sans MS" pitchFamily="66" charset="0"/>
              </a:rPr>
              <a:t>Rearrange the words to form a correct sentence.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1624" y="184482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姐姐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469754" y="2491156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星期四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4464171" y="184482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。</a:t>
            </a:r>
            <a:endParaRPr lang="en-GB" sz="3600" dirty="0"/>
          </a:p>
        </p:txBody>
      </p:sp>
      <p:sp>
        <p:nvSpPr>
          <p:cNvPr id="14" name="Rectangle 13"/>
          <p:cNvSpPr/>
          <p:nvPr/>
        </p:nvSpPr>
        <p:spPr>
          <a:xfrm>
            <a:off x="5260816" y="1775789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游泳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8192438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z="3200" b="1" dirty="0">
                <a:solidFill>
                  <a:srgbClr val="0070C0"/>
                </a:solidFill>
                <a:latin typeface="Comic Sans MS" pitchFamily="66" charset="0"/>
              </a:rPr>
              <a:t>Rearrange the words to form a correct sentence.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1624" y="152165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哥哥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469754" y="2491156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星期五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6960097" y="249549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。</a:t>
            </a:r>
            <a:endParaRPr lang="en-GB" sz="3600" dirty="0"/>
          </a:p>
        </p:txBody>
      </p:sp>
      <p:sp>
        <p:nvSpPr>
          <p:cNvPr id="14" name="Rectangle 13"/>
          <p:cNvSpPr/>
          <p:nvPr/>
        </p:nvSpPr>
        <p:spPr>
          <a:xfrm>
            <a:off x="5260816" y="1775789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玩电脑游戏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25747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z="3200" b="1" dirty="0">
                <a:solidFill>
                  <a:srgbClr val="0070C0"/>
                </a:solidFill>
                <a:latin typeface="Comic Sans MS" pitchFamily="66" charset="0"/>
              </a:rPr>
              <a:t>Rearrange the words to form a correct sentence.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1624" y="1521659"/>
            <a:ext cx="14590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Sophie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469754" y="2491156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星期六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6960097" y="249549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。</a:t>
            </a:r>
            <a:endParaRPr lang="en-GB" sz="3600" dirty="0"/>
          </a:p>
        </p:txBody>
      </p:sp>
      <p:sp>
        <p:nvSpPr>
          <p:cNvPr id="14" name="Rectangle 13"/>
          <p:cNvSpPr/>
          <p:nvPr/>
        </p:nvSpPr>
        <p:spPr>
          <a:xfrm>
            <a:off x="5260816" y="1775789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看电影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94734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z="3200" b="1" dirty="0">
                <a:solidFill>
                  <a:srgbClr val="0070C0"/>
                </a:solidFill>
                <a:latin typeface="Comic Sans MS" pitchFamily="66" charset="0"/>
              </a:rPr>
              <a:t>Rearrange the words to form a correct sentence.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83261" y="1775789"/>
            <a:ext cx="1452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Amber</a:t>
            </a:r>
            <a:endParaRPr lang="en-GB" sz="3600" dirty="0"/>
          </a:p>
        </p:txBody>
      </p:sp>
      <p:sp>
        <p:nvSpPr>
          <p:cNvPr id="11" name="Rectangle 10"/>
          <p:cNvSpPr/>
          <p:nvPr/>
        </p:nvSpPr>
        <p:spPr>
          <a:xfrm>
            <a:off x="4469754" y="2491156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星期天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6960097" y="2495495"/>
            <a:ext cx="6463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prstClr val="black"/>
                </a:solidFill>
              </a:rPr>
              <a:t>。</a:t>
            </a:r>
            <a:endParaRPr lang="en-GB" sz="3600" dirty="0"/>
          </a:p>
        </p:txBody>
      </p:sp>
      <p:sp>
        <p:nvSpPr>
          <p:cNvPr id="14" name="Rectangle 13"/>
          <p:cNvSpPr/>
          <p:nvPr/>
        </p:nvSpPr>
        <p:spPr>
          <a:xfrm>
            <a:off x="5260816" y="1775789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跑步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054182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/>
        </p:nvSpPr>
        <p:spPr>
          <a:xfrm>
            <a:off x="3935760" y="2492896"/>
            <a:ext cx="35197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unscramble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4DE0BD-4423-4B33-9A9E-8214C9525F6D}"/>
              </a:ext>
            </a:extLst>
          </p:cNvPr>
          <p:cNvSpPr txBox="1"/>
          <p:nvPr/>
        </p:nvSpPr>
        <p:spPr>
          <a:xfrm>
            <a:off x="1996751" y="332656"/>
            <a:ext cx="8059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Tick any sets in JINBU 3 and  Choose “unscramble” at the bottom to play the game.</a:t>
            </a:r>
          </a:p>
        </p:txBody>
      </p:sp>
    </p:spTree>
    <p:extLst>
      <p:ext uri="{BB962C8B-B14F-4D97-AF65-F5344CB8AC3E}">
        <p14:creationId xmlns:p14="http://schemas.microsoft.com/office/powerpoint/2010/main" val="2375295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19536" y="6649"/>
            <a:ext cx="13641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Pinyin</a:t>
            </a:r>
            <a:endParaRPr lang="en-GB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35561" y="699467"/>
            <a:ext cx="3119765" cy="6063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CN" sz="2800" b="1" dirty="0"/>
              <a:t>Vowel   </a:t>
            </a:r>
            <a:r>
              <a:rPr lang="en-US" altLang="ja-JP" sz="2000" b="1" dirty="0" err="1"/>
              <a:t>yùn</a:t>
            </a:r>
            <a:r>
              <a:rPr lang="en-US" altLang="ja-JP" sz="2000" b="1" dirty="0"/>
              <a:t> </a:t>
            </a:r>
            <a:r>
              <a:rPr lang="en-US" altLang="ja-JP" sz="2000" b="1" dirty="0" err="1"/>
              <a:t>mǔ</a:t>
            </a:r>
            <a:endParaRPr lang="en-GB" altLang="zh-CN" sz="2000" b="1" dirty="0"/>
          </a:p>
          <a:p>
            <a:endParaRPr lang="en-GB" altLang="zh-CN" sz="2000" b="1" dirty="0"/>
          </a:p>
          <a:p>
            <a:r>
              <a:rPr lang="en-GB" altLang="zh-CN" sz="2000" b="1" dirty="0"/>
              <a:t>Single vowel</a:t>
            </a:r>
            <a:endParaRPr lang="en-US" altLang="ja-JP" sz="2000" b="1" dirty="0"/>
          </a:p>
          <a:p>
            <a:endParaRPr lang="en-US" sz="2000" b="1" dirty="0"/>
          </a:p>
          <a:p>
            <a:r>
              <a:rPr lang="en-US" sz="2000" dirty="0"/>
              <a:t>a o e </a:t>
            </a:r>
            <a:r>
              <a:rPr lang="en-US" sz="2000" dirty="0" err="1"/>
              <a:t>i</a:t>
            </a:r>
            <a:r>
              <a:rPr lang="en-US" sz="2000" dirty="0"/>
              <a:t> u </a:t>
            </a:r>
            <a:r>
              <a:rPr lang="en-US" altLang="ja-JP" sz="2000" dirty="0"/>
              <a:t>ü</a:t>
            </a:r>
          </a:p>
          <a:p>
            <a:endParaRPr lang="en-US" sz="2000" b="1" dirty="0"/>
          </a:p>
          <a:p>
            <a:r>
              <a:rPr lang="en-US" altLang="ja-JP" sz="2000" b="1" dirty="0"/>
              <a:t>Double </a:t>
            </a:r>
            <a:r>
              <a:rPr lang="en-GB" altLang="ja-JP" sz="2000" b="1" dirty="0"/>
              <a:t>vowel</a:t>
            </a:r>
            <a:endParaRPr lang="en-US" altLang="ja-JP" sz="2000" b="1" dirty="0"/>
          </a:p>
          <a:p>
            <a:endParaRPr lang="en-US" altLang="ja-JP" sz="2000" b="1" dirty="0"/>
          </a:p>
          <a:p>
            <a:r>
              <a:rPr lang="en-US" altLang="ja-JP" sz="2000" dirty="0" err="1"/>
              <a:t>ai</a:t>
            </a:r>
            <a:r>
              <a:rPr lang="en-US" altLang="ja-JP" sz="2000" dirty="0"/>
              <a:t>  </a:t>
            </a:r>
            <a:r>
              <a:rPr lang="en-US" altLang="ja-JP" sz="2000" dirty="0" err="1"/>
              <a:t>ei</a:t>
            </a:r>
            <a:r>
              <a:rPr lang="en-US" altLang="ja-JP" sz="2000" dirty="0"/>
              <a:t>  </a:t>
            </a:r>
            <a:r>
              <a:rPr lang="en-US" altLang="ja-JP" sz="2000" dirty="0" err="1"/>
              <a:t>ui</a:t>
            </a:r>
            <a:r>
              <a:rPr lang="en-US" altLang="ja-JP" sz="2000" dirty="0"/>
              <a:t>   </a:t>
            </a:r>
            <a:r>
              <a:rPr lang="en-US" altLang="ja-JP" sz="2000" dirty="0" err="1"/>
              <a:t>ao</a:t>
            </a:r>
            <a:r>
              <a:rPr lang="en-US" altLang="ja-JP" sz="2000" dirty="0"/>
              <a:t>  </a:t>
            </a:r>
            <a:r>
              <a:rPr lang="en-US" altLang="ja-JP" sz="2000" dirty="0" err="1"/>
              <a:t>ou</a:t>
            </a:r>
            <a:r>
              <a:rPr lang="en-US" altLang="ja-JP" sz="2000" dirty="0"/>
              <a:t>  </a:t>
            </a:r>
            <a:r>
              <a:rPr lang="en-US" altLang="ja-JP" sz="2000" dirty="0" err="1"/>
              <a:t>iu</a:t>
            </a:r>
            <a:r>
              <a:rPr lang="en-US" altLang="ja-JP" sz="2000" dirty="0"/>
              <a:t>  </a:t>
            </a:r>
            <a:r>
              <a:rPr lang="en-US" altLang="ja-JP" sz="2000" dirty="0" err="1"/>
              <a:t>ie</a:t>
            </a:r>
            <a:r>
              <a:rPr lang="en-US" altLang="ja-JP" sz="2000" dirty="0"/>
              <a:t>  </a:t>
            </a:r>
            <a:r>
              <a:rPr lang="en-US" altLang="ja-JP" sz="2000" dirty="0" err="1"/>
              <a:t>üe</a:t>
            </a:r>
            <a:r>
              <a:rPr lang="en-US" altLang="ja-JP" sz="2000" dirty="0"/>
              <a:t>  </a:t>
            </a:r>
            <a:r>
              <a:rPr lang="en-US" altLang="ja-JP" sz="2000" dirty="0" err="1"/>
              <a:t>er</a:t>
            </a:r>
            <a:endParaRPr lang="en-US" altLang="ja-JP" sz="2000" dirty="0"/>
          </a:p>
          <a:p>
            <a:endParaRPr lang="en-US" altLang="ja-JP" sz="2000" b="1" dirty="0"/>
          </a:p>
          <a:p>
            <a:r>
              <a:rPr lang="en-US" altLang="ja-JP" sz="2000" b="1" dirty="0"/>
              <a:t>Front Nasal vowel</a:t>
            </a:r>
          </a:p>
          <a:p>
            <a:endParaRPr lang="en-US" altLang="ja-JP" sz="2000" b="1" dirty="0"/>
          </a:p>
          <a:p>
            <a:r>
              <a:rPr lang="en-US" altLang="ja-JP" sz="2000" dirty="0"/>
              <a:t>an en in un </a:t>
            </a:r>
            <a:r>
              <a:rPr lang="en-US" altLang="ja-JP" sz="2000" dirty="0" err="1"/>
              <a:t>ün</a:t>
            </a:r>
            <a:r>
              <a:rPr lang="en-US" altLang="ja-JP" sz="2000" dirty="0"/>
              <a:t> </a:t>
            </a:r>
          </a:p>
          <a:p>
            <a:endParaRPr lang="en-US" altLang="ja-JP" sz="2000" b="1" dirty="0"/>
          </a:p>
          <a:p>
            <a:r>
              <a:rPr lang="en-US" altLang="ja-JP" sz="2000" b="1" dirty="0"/>
              <a:t>Back Nasal vowel</a:t>
            </a:r>
          </a:p>
          <a:p>
            <a:endParaRPr lang="en-US" altLang="ja-JP" sz="2000" b="1" dirty="0"/>
          </a:p>
          <a:p>
            <a:r>
              <a:rPr lang="en-US" altLang="ja-JP" sz="2000" dirty="0" err="1"/>
              <a:t>ang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eng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ing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ong</a:t>
            </a:r>
            <a:r>
              <a:rPr lang="en-US" altLang="ja-JP" sz="2000" dirty="0"/>
              <a:t> </a:t>
            </a:r>
          </a:p>
          <a:p>
            <a:endParaRPr lang="en-US" sz="2000" b="1" dirty="0"/>
          </a:p>
          <a:p>
            <a:endParaRPr lang="en-GB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528048" y="710803"/>
            <a:ext cx="388843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Consonants    </a:t>
            </a:r>
            <a:r>
              <a:rPr lang="en-US" altLang="ja-JP" sz="2000" b="1" dirty="0" err="1"/>
              <a:t>shēng</a:t>
            </a:r>
            <a:r>
              <a:rPr lang="en-US" altLang="ja-JP" sz="2000" b="1" dirty="0"/>
              <a:t> </a:t>
            </a:r>
            <a:r>
              <a:rPr lang="en-US" altLang="ja-JP" sz="2000" b="1" dirty="0" err="1"/>
              <a:t>mǔ</a:t>
            </a:r>
            <a:endParaRPr lang="en-US" altLang="ja-JP" sz="2000" b="1" dirty="0"/>
          </a:p>
          <a:p>
            <a:r>
              <a:rPr lang="en-US" dirty="0"/>
              <a:t> </a:t>
            </a:r>
            <a:endParaRPr lang="en-US" sz="2000" dirty="0"/>
          </a:p>
          <a:p>
            <a:r>
              <a:rPr lang="en-US" altLang="ja-JP" sz="2000" b="1" dirty="0"/>
              <a:t>Similar to English: </a:t>
            </a:r>
          </a:p>
          <a:p>
            <a:r>
              <a:rPr lang="en-US" altLang="ja-JP" sz="2000" dirty="0"/>
              <a:t>b p m f d t n l </a:t>
            </a:r>
          </a:p>
          <a:p>
            <a:r>
              <a:rPr lang="en-US" altLang="ja-JP" sz="2000" dirty="0"/>
              <a:t>g k h j s y w</a:t>
            </a:r>
          </a:p>
          <a:p>
            <a:endParaRPr lang="en-US" altLang="ja-JP" sz="2000" dirty="0"/>
          </a:p>
          <a:p>
            <a:r>
              <a:rPr lang="en-US" altLang="ja-JP" sz="2000" b="1" dirty="0"/>
              <a:t>different from English: </a:t>
            </a:r>
          </a:p>
          <a:p>
            <a:r>
              <a:rPr lang="en-GB" altLang="ja-JP" sz="2000" dirty="0"/>
              <a:t>q=</a:t>
            </a:r>
            <a:r>
              <a:rPr lang="en-GB" altLang="ja-JP" sz="2000" dirty="0" err="1"/>
              <a:t>ch</a:t>
            </a:r>
            <a:endParaRPr lang="en-GB" altLang="ja-JP" sz="2000" dirty="0"/>
          </a:p>
          <a:p>
            <a:r>
              <a:rPr lang="en-GB" altLang="ja-JP" sz="2000" dirty="0"/>
              <a:t>x=</a:t>
            </a:r>
            <a:r>
              <a:rPr lang="en-GB" altLang="ja-JP" sz="2000" dirty="0" err="1"/>
              <a:t>sh</a:t>
            </a:r>
            <a:r>
              <a:rPr lang="en-GB" altLang="ja-JP" sz="2000" dirty="0"/>
              <a:t> with the tongue flat</a:t>
            </a:r>
          </a:p>
          <a:p>
            <a:r>
              <a:rPr lang="en-GB" altLang="ja-JP" sz="2000" dirty="0"/>
              <a:t>z=ds</a:t>
            </a:r>
          </a:p>
          <a:p>
            <a:r>
              <a:rPr lang="en-GB" altLang="ja-JP" sz="2000" dirty="0"/>
              <a:t>c=</a:t>
            </a:r>
            <a:r>
              <a:rPr lang="en-GB" altLang="ja-JP" sz="2000" dirty="0" err="1"/>
              <a:t>ts</a:t>
            </a:r>
            <a:endParaRPr lang="en-GB" altLang="ja-JP" sz="2000" dirty="0"/>
          </a:p>
          <a:p>
            <a:r>
              <a:rPr lang="en-GB" altLang="ja-JP" sz="2000" dirty="0"/>
              <a:t>                         </a:t>
            </a:r>
          </a:p>
          <a:p>
            <a:r>
              <a:rPr lang="en-US" altLang="ja-JP" sz="2000" b="1" dirty="0"/>
              <a:t>Not in English:  </a:t>
            </a:r>
          </a:p>
          <a:p>
            <a:r>
              <a:rPr lang="en-US" altLang="ja-JP" sz="2000" dirty="0" err="1"/>
              <a:t>zh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ch</a:t>
            </a:r>
            <a:r>
              <a:rPr lang="en-US" altLang="ja-JP" sz="2000" dirty="0"/>
              <a:t> </a:t>
            </a:r>
            <a:r>
              <a:rPr lang="en-US" altLang="ja-JP" sz="2000" dirty="0" err="1"/>
              <a:t>sh</a:t>
            </a:r>
            <a:endParaRPr lang="en-US" altLang="ja-JP" sz="2000" dirty="0"/>
          </a:p>
          <a:p>
            <a:endParaRPr lang="en-GB" sz="20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524000" y="1340768"/>
            <a:ext cx="914400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981230" y="1336576"/>
            <a:ext cx="0" cy="5521424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TextBox 11">
            <a:hlinkClick r:id="rId3"/>
          </p:cNvPr>
          <p:cNvSpPr txBox="1"/>
          <p:nvPr/>
        </p:nvSpPr>
        <p:spPr>
          <a:xfrm>
            <a:off x="8184233" y="116672"/>
            <a:ext cx="1633909" cy="5232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Practice2 </a:t>
            </a:r>
          </a:p>
        </p:txBody>
      </p:sp>
      <p:sp>
        <p:nvSpPr>
          <p:cNvPr id="13" name="TextBox 12">
            <a:hlinkClick r:id="rId4"/>
          </p:cNvPr>
          <p:cNvSpPr txBox="1"/>
          <p:nvPr/>
        </p:nvSpPr>
        <p:spPr>
          <a:xfrm>
            <a:off x="5284546" y="95161"/>
            <a:ext cx="1633909" cy="5232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Practice1 </a:t>
            </a:r>
          </a:p>
        </p:txBody>
      </p:sp>
    </p:spTree>
    <p:extLst>
      <p:ext uri="{BB962C8B-B14F-4D97-AF65-F5344CB8AC3E}">
        <p14:creationId xmlns:p14="http://schemas.microsoft.com/office/powerpoint/2010/main" val="1320057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610127B-EFFC-40FB-8977-1CA02D62B2B7}"/>
</file>

<file path=customXml/itemProps2.xml><?xml version="1.0" encoding="utf-8"?>
<ds:datastoreItem xmlns:ds="http://schemas.openxmlformats.org/officeDocument/2006/customXml" ds:itemID="{5E336173-E3EC-4A5A-A929-72BC36EADB56}"/>
</file>

<file path=customXml/itemProps3.xml><?xml version="1.0" encoding="utf-8"?>
<ds:datastoreItem xmlns:ds="http://schemas.openxmlformats.org/officeDocument/2006/customXml" ds:itemID="{749D6EC1-5D2F-4EEE-95FF-805853F68FB5}"/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570</Words>
  <Application>Microsoft Office PowerPoint</Application>
  <PresentationFormat>Widescreen</PresentationFormat>
  <Paragraphs>147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Comic Sans MS</vt:lpstr>
      <vt:lpstr>Office Theme</vt:lpstr>
      <vt:lpstr>Mandarin Year 7  Week 29/03/21</vt:lpstr>
      <vt:lpstr>Days of the week</vt:lpstr>
      <vt:lpstr>Days of the week</vt:lpstr>
      <vt:lpstr>The position of Time Phrases</vt:lpstr>
      <vt:lpstr>PowerPoint Presentation</vt:lpstr>
      <vt:lpstr>Lesson 2 this week</vt:lpstr>
      <vt:lpstr>Rearrange the words to form a correct sentence.</vt:lpstr>
      <vt:lpstr>Rearrange the words to form a correct sentence.</vt:lpstr>
      <vt:lpstr>Rearrange the words to form a correct sentence.</vt:lpstr>
      <vt:lpstr>Rearrange the words to form a correct sentence.</vt:lpstr>
      <vt:lpstr>Rearrange the words to form a correct sentence.</vt:lpstr>
      <vt:lpstr>Rearrange the words to form a correct sentence.</vt:lpstr>
      <vt:lpstr>Rearrange the words to form a correct sentence.</vt:lpstr>
      <vt:lpstr>Rearrange the words to form a correct sentence.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Days of the week</dc:title>
  <dc:creator>Rong</dc:creator>
  <cp:lastModifiedBy>R Marshall</cp:lastModifiedBy>
  <cp:revision>19</cp:revision>
  <dcterms:created xsi:type="dcterms:W3CDTF">2013-03-25T20:01:37Z</dcterms:created>
  <dcterms:modified xsi:type="dcterms:W3CDTF">2021-03-09T21:55:17Z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