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0" r:id="rId3"/>
    <p:sldId id="281" r:id="rId4"/>
    <p:sldId id="276" r:id="rId5"/>
    <p:sldId id="277" r:id="rId6"/>
    <p:sldId id="278" r:id="rId7"/>
    <p:sldId id="27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5638C-FCE9-4BC0-908E-F1CED92DE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112A6A-2B82-4D1F-8C7A-5924374BF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E5D67-57AB-4D67-9EC3-B505B9708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4A65E-205C-4FB5-906F-E227724D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01C34-2D57-4D93-9C28-D8EE60C70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09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C57F-D835-4CFE-990A-2B28EEE1F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9FA93-A625-4FC8-AAD5-432CAA71BB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4D7FB-FB4E-497B-850C-A67E1DB3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AE313-D5C2-4B2E-A021-36843913C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E61C6-1C80-455E-A26D-D977DBB88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922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96978-0D68-4AB5-A6B8-78376C051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BB31A-6F4B-47EB-AC8F-1EE6A352B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F4114-CF58-46C7-B90B-BEC277A97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F2D9F-2C0B-40B5-B49E-071550EE0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8F3E72-4894-49AB-9C08-B457F431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39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851EE-7DF6-4B16-99EE-8A8955DEE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D185A9-69D8-4C06-8302-C33AD43959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45BF6-CA1F-46D3-B91D-EC3E12BB1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A4533F-D373-4690-A723-6436D60BB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F04FC5-0107-4D54-9FB2-204848E10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5CE0FA-BBAB-4440-ADF9-C835C641D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80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2B0C-1BDA-4F15-9B2E-35957DFF6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96F953-B229-4F04-BA3F-6F99207AB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E7C1F1-8D03-4E53-B252-F84C8DA1D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C19338-A3CC-4946-94B8-6BF313FAD6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CF87D7-65C1-4F62-B1C7-0F0E8614C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AADF7F-7967-4263-9949-67C25DDEA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3EBF15-6F4E-49E3-A23A-B22B19E6E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FDC617-FD27-40C1-9BCC-5E470213C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21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E5E78-3F70-498B-99CB-710286119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BEDD18-66EB-48AA-AE54-6D6CD3337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1B0FC-404D-447D-80D4-30BCC93F0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73608F-2320-4767-A545-B24A31CF1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476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23F3B5-B4B3-477E-B984-ECBA9759E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94035B-7E4F-4E91-8D04-7FE0C62CD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60DD9-637B-4240-AF48-2590C7FC1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83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84724-0ED2-47B9-B23E-84B5A2025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26C9D-A2BB-4DC4-87AD-4902A4C57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9A6AD-DE12-441C-90D3-57582212B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6D5FB-CE48-4A5C-A370-927C231F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77B46F-06DB-4365-8E75-E9F6A110E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EADAD3-4DDD-4505-B0B9-E3583878E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5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C7CEE-279B-44E9-9A53-7C07CB126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AEA7C9-955D-42CF-AF73-33EB07725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B26688-AF9B-4DA0-9C44-24E1E5D6D0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DB23C-E022-49CB-A0E3-4D43F7927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3CFB9-0B87-44C8-AEB7-151CD4341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DC663-0DF2-46E7-AB81-4D53D6AF4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685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DA46A-C043-43D2-86F1-DBB6BFAA2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E288DE-F98A-41C1-8C9C-85A409913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B295C-4B89-4A51-9F82-BC7D34F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E6B6C-EE0F-4208-A9E4-3C0710DF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0F48A-8E16-4B60-8F3E-9ED1C3E1F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68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0D7379-38DF-44CE-8B07-61342B4BA6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21035-461E-4D16-AA6A-1E96CFB8E8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3106FF-0A74-4A5B-A6C3-6885B6BC3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E22C5-7441-433C-BA73-7A70D4D85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2CCBD-3BED-44A5-A368-43F12833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74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868ECC-CAE9-4ED6-987E-D66FEE0FE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CFE79-B65B-4AAA-AE4A-6394905C99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D6E97-F9C0-4A08-A6AD-B48CED854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BEEE8-A561-4CBC-AFF0-F58A060355DD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90314-9136-4E23-A599-BA8AADD23B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DCD3B-5589-4466-8805-70D9F4FBC3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50B7B-CBCD-4AF1-B08E-16F7BE8CB8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7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grid.iamkate.com/" TargetMode="Externa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FIVfwTUQmw" TargetMode="External"/><Relationship Id="rId7" Type="http://schemas.openxmlformats.org/officeDocument/2006/relationships/hyperlink" Target="https://www.youtube.com/watch?v=ONp8dismI-Q" TargetMode="External"/><Relationship Id="rId2" Type="http://schemas.openxmlformats.org/officeDocument/2006/relationships/hyperlink" Target="https://www.youtube.com/watch?v=SWiURkNnBoU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youtube.com/watch?v=vX0G9F42puY" TargetMode="External"/><Relationship Id="rId5" Type="http://schemas.openxmlformats.org/officeDocument/2006/relationships/hyperlink" Target="https://www.youtube.com/watch?v=UTM2Ck6XWHg" TargetMode="External"/><Relationship Id="rId4" Type="http://schemas.openxmlformats.org/officeDocument/2006/relationships/hyperlink" Target="https://www.youtube.com/watch?v=VTAFjhO1HN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77DB-476C-48A0-8BAD-3C7968C98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DBE32-0A8F-4B00-85D6-C02AD3B62F8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Key points</a:t>
            </a:r>
          </a:p>
          <a:p>
            <a:r>
              <a:rPr lang="en-GB" dirty="0"/>
              <a:t>Gas-fired power stations and pumped-storage stations can meet variations in demand.</a:t>
            </a:r>
          </a:p>
          <a:p>
            <a:r>
              <a:rPr lang="en-GB" dirty="0"/>
              <a:t>Nuclear power stations are expensive to build, run and decommission.</a:t>
            </a:r>
          </a:p>
          <a:p>
            <a:r>
              <a:rPr lang="en-GB" dirty="0"/>
              <a:t>Carbon capture of fossil fuel emissions is likely to be very expensive.</a:t>
            </a:r>
          </a:p>
          <a:p>
            <a:r>
              <a:rPr lang="en-GB" dirty="0"/>
              <a:t>Renewable resources are cheap to run, but expensive to install.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665E82-8BB4-4BB5-B17F-627F6F39D4E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Nuclear power stations, fossil-fuel power stations that use carbon capture technology, and renewable energy resources are all likely to be needed for future energy supplies.</a:t>
            </a:r>
          </a:p>
          <a:p>
            <a:endParaRPr lang="en-GB" dirty="0"/>
          </a:p>
          <a:p>
            <a:r>
              <a:rPr lang="en-GB" dirty="0"/>
              <a:t>Front end of national power:</a:t>
            </a:r>
          </a:p>
          <a:p>
            <a:r>
              <a:rPr lang="en-GB" dirty="0">
                <a:hlinkClick r:id="rId2"/>
              </a:rPr>
              <a:t>http://grid.iamkate.com/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729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77DB-476C-48A0-8BAD-3C7968C98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DBE32-0A8F-4B00-85D6-C02AD3B62F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5659" y="1690688"/>
            <a:ext cx="5181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600" dirty="0"/>
              <a:t>Additional notes:</a:t>
            </a:r>
          </a:p>
          <a:p>
            <a:pPr marL="0" indent="0">
              <a:buNone/>
            </a:pPr>
            <a:r>
              <a:rPr lang="en-GB" sz="3600" dirty="0"/>
              <a:t>The variable demand for electricity is met by:</a:t>
            </a:r>
          </a:p>
          <a:p>
            <a:pPr marL="0" indent="0">
              <a:buNone/>
            </a:pPr>
            <a:r>
              <a:rPr lang="en-GB" sz="3600" dirty="0"/>
              <a:t>Using nuclear and coal-fired power stations to provide a constant amount of electricity (the base load demand)</a:t>
            </a:r>
          </a:p>
          <a:p>
            <a:pPr marL="0" indent="0">
              <a:buNone/>
            </a:pPr>
            <a:r>
              <a:rPr lang="en-GB" sz="3600" dirty="0"/>
              <a:t>Using gas-fired power stations and pumped storage schemes to meet the daily variations in demand and extra demand in winter.</a:t>
            </a:r>
          </a:p>
          <a:p>
            <a:pPr marL="0" indent="0">
              <a:buNone/>
            </a:pPr>
            <a:r>
              <a:rPr lang="en-GB" sz="3600" dirty="0"/>
              <a:t>Using renewable resources when demand is high and when conditions for renewable generation are favourable.</a:t>
            </a:r>
          </a:p>
          <a:p>
            <a:pPr marL="0" indent="0">
              <a:buNone/>
            </a:pPr>
            <a:r>
              <a:rPr lang="en-GB" sz="3600" dirty="0"/>
              <a:t>Using renewable energy resources when demand is low to store energy in pumped storage schemes.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665E82-8BB4-4BB5-B17F-627F6F39D4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970671"/>
            <a:ext cx="5181600" cy="520629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Videos to support the lesson: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33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https://www.youtube.com/watch?v=SWiURkNnBoU</a:t>
            </a:r>
            <a:r>
              <a:rPr lang="en-US" sz="33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US" sz="3300" b="0" i="0" dirty="0">
                <a:effectLst/>
                <a:latin typeface="Roboto"/>
              </a:rPr>
              <a:t>One Show comes to </a:t>
            </a:r>
            <a:r>
              <a:rPr lang="en-US" sz="3300" b="0" i="0" dirty="0" err="1">
                <a:effectLst/>
                <a:latin typeface="Roboto"/>
              </a:rPr>
              <a:t>Dinorwig</a:t>
            </a:r>
            <a:r>
              <a:rPr lang="en-US" sz="3300" b="0" i="0" dirty="0">
                <a:effectLst/>
                <a:latin typeface="Roboto"/>
              </a:rPr>
              <a:t> Power Station  4:12</a:t>
            </a:r>
          </a:p>
          <a:p>
            <a:pPr marL="0" indent="0" fontAlgn="base">
              <a:buNone/>
            </a:pPr>
            <a:r>
              <a:rPr lang="en-GB" sz="33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/>
              </a:rPr>
              <a:t>https://www.youtube.com/watch?v=wFIVfwTUQmw</a:t>
            </a:r>
            <a:r>
              <a:rPr lang="en-GB" sz="33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 15 minutes</a:t>
            </a:r>
            <a:r>
              <a:rPr lang="en-US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  </a:t>
            </a:r>
            <a:r>
              <a:rPr lang="en-US" sz="3300" b="0" i="0" dirty="0">
                <a:effectLst/>
                <a:latin typeface="Roboto"/>
              </a:rPr>
              <a:t>The UK Electricity Network Generation, Transmission, Distribution and Supply  (Dry but good material)</a:t>
            </a:r>
          </a:p>
          <a:p>
            <a:pPr marL="0" indent="0" algn="l" rtl="0" fontAlgn="base">
              <a:buNone/>
            </a:pPr>
            <a:r>
              <a:rPr lang="en-GB" sz="33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4"/>
              </a:rPr>
              <a:t>https://www.youtube.com/watch?v=VTAFjhO1HNo</a:t>
            </a:r>
            <a:r>
              <a:rPr lang="en-GB" sz="33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3 minutes - Supply and demand – short and sweet – good board notes</a:t>
            </a:r>
            <a:r>
              <a:rPr lang="en-US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33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indent="0" algn="l" rtl="0" fontAlgn="base">
              <a:buNone/>
            </a:pPr>
            <a:r>
              <a:rPr lang="en-GB" sz="33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Response to demand: TV pick-up </a:t>
            </a:r>
            <a:r>
              <a:rPr lang="en-GB" sz="33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5"/>
              </a:rPr>
              <a:t>https://www.youtube.com/watch?v=UTM2Ck6XWHg</a:t>
            </a:r>
            <a:r>
              <a:rPr lang="en-GB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sz="33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indent="0" algn="l" rtl="0" fontAlgn="base">
              <a:buNone/>
            </a:pPr>
            <a:r>
              <a:rPr lang="en-GB" sz="33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Fully charged:-</a:t>
            </a:r>
            <a:r>
              <a:rPr lang="en-US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 </a:t>
            </a:r>
            <a:r>
              <a:rPr lang="en-US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hlinkClick r:id="rId6"/>
              </a:rPr>
              <a:t>https://www.youtube.com/watch?v=vX0G9F42puY</a:t>
            </a:r>
            <a:endParaRPr lang="en-US" sz="33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r>
              <a:rPr lang="en-US" sz="33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Catch-up</a:t>
            </a:r>
          </a:p>
          <a:p>
            <a:pPr marL="0" indent="0" algn="l" rtl="0" fontAlgn="base">
              <a:buNone/>
            </a:pPr>
            <a:r>
              <a:rPr lang="en-GB" sz="33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7"/>
              </a:rPr>
              <a:t>https://www.youtube.com/watch?v=ONp8dismI-Q</a:t>
            </a:r>
            <a:r>
              <a:rPr lang="en-GB" sz="33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sz="33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8085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477DB-476C-48A0-8BAD-3C7968C98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DBE32-0A8F-4B00-85D6-C02AD3B62F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42868" y="1825625"/>
            <a:ext cx="417693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Additional </a:t>
            </a:r>
            <a:r>
              <a:rPr lang="en-GB"/>
              <a:t>notes: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Content Placeholder 6" descr="Table&#10;&#10;Description automatically generated">
            <a:extLst>
              <a:ext uri="{FF2B5EF4-FFF2-40B4-BE49-F238E27FC236}">
                <a16:creationId xmlns:a16="http://schemas.microsoft.com/office/drawing/2014/main" id="{995E15B8-9BDE-4EEE-80C8-252C7775BD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123" y="1327154"/>
            <a:ext cx="6513622" cy="1668252"/>
          </a:xfrm>
        </p:spPr>
      </p:pic>
      <p:pic>
        <p:nvPicPr>
          <p:cNvPr id="6" name="Picture 5" descr="Chart, bar chart&#10;&#10;Description automatically generated">
            <a:extLst>
              <a:ext uri="{FF2B5EF4-FFF2-40B4-BE49-F238E27FC236}">
                <a16:creationId xmlns:a16="http://schemas.microsoft.com/office/drawing/2014/main" id="{14A39EA6-E240-4350-AF42-AA529EEEC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567317"/>
            <a:ext cx="1276528" cy="4867954"/>
          </a:xfrm>
          <a:prstGeom prst="rect">
            <a:avLst/>
          </a:prstGeom>
        </p:spPr>
      </p:pic>
      <p:pic>
        <p:nvPicPr>
          <p:cNvPr id="9" name="Picture 8" descr="Chart&#10;&#10;Description automatically generated">
            <a:extLst>
              <a:ext uri="{FF2B5EF4-FFF2-40B4-BE49-F238E27FC236}">
                <a16:creationId xmlns:a16="http://schemas.microsoft.com/office/drawing/2014/main" id="{816EDBBC-073C-404C-942D-894752078C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294" y="3091975"/>
            <a:ext cx="3391373" cy="3400900"/>
          </a:xfrm>
          <a:prstGeom prst="rect">
            <a:avLst/>
          </a:prstGeom>
        </p:spPr>
      </p:pic>
      <p:pic>
        <p:nvPicPr>
          <p:cNvPr id="11" name="Picture 10" descr="Table&#10;&#10;Description automatically generated">
            <a:extLst>
              <a:ext uri="{FF2B5EF4-FFF2-40B4-BE49-F238E27FC236}">
                <a16:creationId xmlns:a16="http://schemas.microsoft.com/office/drawing/2014/main" id="{65A46385-741E-41F6-B547-B3500379E1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359" y="3311318"/>
            <a:ext cx="5706271" cy="291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097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D8FC3-E837-49B1-AFE5-8DCAB2F6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3E606-853F-4BD7-A201-87FF3916F64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1a)  Name the type of power station that can be started fastest.</a:t>
            </a:r>
          </a:p>
          <a:p>
            <a:pPr marL="0" indent="0">
              <a:buNone/>
            </a:pPr>
            <a:r>
              <a:rPr lang="en-GB" dirty="0"/>
              <a:t>b)  Name the type of power station that does not produce greenhouse gases or radioactive waste.</a:t>
            </a:r>
          </a:p>
          <a:p>
            <a:pPr marL="0" indent="0">
              <a:buNone/>
            </a:pPr>
            <a:r>
              <a:rPr lang="en-GB" dirty="0"/>
              <a:t>c)  Name the types of renewable energy resource that are unreliable.</a:t>
            </a:r>
          </a:p>
          <a:p>
            <a:pPr marL="0" indent="0">
              <a:buNone/>
            </a:pPr>
            <a:r>
              <a:rPr lang="en-GB" dirty="0"/>
              <a:t>d)  Name the type of renewable resource that can be used to store energy at times of low electricity demand.</a:t>
            </a:r>
          </a:p>
          <a:p>
            <a:pPr marL="0" indent="0">
              <a:buNone/>
            </a:pPr>
            <a:r>
              <a:rPr lang="en-GB" dirty="0"/>
              <a:t>2.  People need to cut back on fossil fuels to reduce the production of greenhouse gases.  What could happen if the only energy people used was:</a:t>
            </a:r>
          </a:p>
          <a:p>
            <a:pPr marL="0" indent="0">
              <a:buNone/>
            </a:pPr>
            <a:r>
              <a:rPr lang="en-GB" dirty="0"/>
              <a:t>a) renewable energy</a:t>
            </a:r>
          </a:p>
          <a:p>
            <a:pPr marL="0" indent="0">
              <a:buNone/>
            </a:pPr>
            <a:r>
              <a:rPr lang="en-GB" dirty="0"/>
              <a:t>b) nuclear power?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4E820F-CAFE-46D4-99C3-133485910C9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3  State why nuclear power stations are unsuitable for meeting daily variations in the demand for electricity.</a:t>
            </a:r>
          </a:p>
          <a:p>
            <a:pPr marL="0" indent="0">
              <a:buNone/>
            </a:pPr>
            <a:r>
              <a:rPr lang="en-GB" dirty="0"/>
              <a:t>4  State what pumped storage schemes are and why they are useful.</a:t>
            </a:r>
          </a:p>
          <a:p>
            <a:pPr marL="0" indent="0">
              <a:buNone/>
            </a:pPr>
            <a:r>
              <a:rPr lang="en-GB" dirty="0"/>
              <a:t>5   Using the data in Table 2, compare the use of fossil fuel resources with renewable resources.</a:t>
            </a:r>
          </a:p>
          <a:p>
            <a:pPr marL="0" indent="0">
              <a:buNone/>
            </a:pPr>
            <a:r>
              <a:rPr lang="en-GB" dirty="0"/>
              <a:t>a)  Name the resource that has the lowest capital costs.</a:t>
            </a:r>
          </a:p>
          <a:p>
            <a:pPr marL="0" indent="0">
              <a:buNone/>
            </a:pPr>
            <a:r>
              <a:rPr lang="en-GB" dirty="0"/>
              <a:t>b)  Hydroelectricity has the lowest overall costs.  Give a reason why its overall cost is less than: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wind or solar power</a:t>
            </a:r>
          </a:p>
          <a:p>
            <a:pPr marL="0" indent="0">
              <a:buNone/>
            </a:pPr>
            <a:r>
              <a:rPr lang="en-GB" dirty="0"/>
              <a:t>ii)  the non-renewable resources listed in Table 2.</a:t>
            </a:r>
          </a:p>
        </p:txBody>
      </p:sp>
    </p:spTree>
    <p:extLst>
      <p:ext uri="{BB962C8B-B14F-4D97-AF65-F5344CB8AC3E}">
        <p14:creationId xmlns:p14="http://schemas.microsoft.com/office/powerpoint/2010/main" val="3892449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1CFA0-1069-4FA2-98E9-8A07E4E2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01487-4415-4737-9DC0-BF1D1A0ECB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3657" y="1417431"/>
            <a:ext cx="10590144" cy="18956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c)  The overall cost of a nuclear power station is about 9 pence per kWh.  Nuclear reactor decommissioning costs have been estimated by the UK government at £1000 million per reactor.  Estimate the extra overall cost per kWh of decommissioning a 4000MW reactor that has a lifetime of 30 years.</a:t>
            </a:r>
          </a:p>
          <a:p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BB0F24B-79C3-4334-B8E3-2577EC02454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66344475"/>
              </p:ext>
            </p:extLst>
          </p:nvPr>
        </p:nvGraphicFramePr>
        <p:xfrm>
          <a:off x="914396" y="3737113"/>
          <a:ext cx="9753604" cy="222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3372">
                  <a:extLst>
                    <a:ext uri="{9D8B030D-6E8A-4147-A177-3AD203B41FA5}">
                      <a16:colId xmlns:a16="http://schemas.microsoft.com/office/drawing/2014/main" val="3717252815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4160385054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1823853361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013369288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1378217145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353002719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632822470"/>
                    </a:ext>
                  </a:extLst>
                </a:gridCol>
              </a:tblGrid>
              <a:tr h="742241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Resource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gas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coal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Uranium</a:t>
                      </a:r>
                    </a:p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Excl. decom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hydroelectric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wind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solar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709801"/>
                  </a:ext>
                </a:extLst>
              </a:tr>
              <a:tr h="74224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Capital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1.0-2.0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373357"/>
                  </a:ext>
                </a:extLst>
              </a:tr>
              <a:tr h="74224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Overall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1.0-1.2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0.7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8214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838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D8FC3-E837-49B1-AFE5-8DCAB2F6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 (answers)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3E606-853F-4BD7-A201-87FF3916F6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03940"/>
            <a:ext cx="5181600" cy="485174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1a)  Name the type of power station that can be started fastest.  </a:t>
            </a:r>
            <a:r>
              <a:rPr lang="en-GB" dirty="0">
                <a:solidFill>
                  <a:srgbClr val="FF0000"/>
                </a:solidFill>
              </a:rPr>
              <a:t>Natural gas</a:t>
            </a:r>
          </a:p>
          <a:p>
            <a:pPr marL="0" indent="0">
              <a:buNone/>
            </a:pPr>
            <a:r>
              <a:rPr lang="en-GB" dirty="0"/>
              <a:t>b)  Name the type of power station that does not produce greenhouse gases or radioactive waste.  </a:t>
            </a:r>
            <a:r>
              <a:rPr lang="en-GB" dirty="0">
                <a:solidFill>
                  <a:srgbClr val="FF0000"/>
                </a:solidFill>
              </a:rPr>
              <a:t>Hydroelectric</a:t>
            </a:r>
          </a:p>
          <a:p>
            <a:pPr marL="0" indent="0">
              <a:buNone/>
            </a:pPr>
            <a:r>
              <a:rPr lang="en-GB" dirty="0"/>
              <a:t>c)  Name the types of renewable energy resource that are unreliable.  </a:t>
            </a:r>
            <a:r>
              <a:rPr lang="en-GB" dirty="0">
                <a:solidFill>
                  <a:srgbClr val="FF0000"/>
                </a:solidFill>
              </a:rPr>
              <a:t>Solar, wind, wave, hydroelectric</a:t>
            </a:r>
          </a:p>
          <a:p>
            <a:pPr marL="0" indent="0">
              <a:buNone/>
            </a:pPr>
            <a:r>
              <a:rPr lang="en-GB" dirty="0"/>
              <a:t>d)  Name the type of renewable resource that can be used to store energy at times of low electricity demand.  </a:t>
            </a:r>
            <a:r>
              <a:rPr lang="en-GB" dirty="0">
                <a:solidFill>
                  <a:srgbClr val="FF0000"/>
                </a:solidFill>
              </a:rPr>
              <a:t>Pumped storage</a:t>
            </a:r>
          </a:p>
          <a:p>
            <a:pPr marL="0" indent="0">
              <a:buNone/>
            </a:pPr>
            <a:r>
              <a:rPr lang="en-GB" dirty="0"/>
              <a:t>2.  People need to cut back on fossil fuels to reduce the production of greenhouse gases.  What could happen if the only energy people used was:</a:t>
            </a:r>
          </a:p>
          <a:p>
            <a:pPr marL="0" indent="0">
              <a:buNone/>
            </a:pPr>
            <a:r>
              <a:rPr lang="en-GB" dirty="0"/>
              <a:t>a) renewable energy – </a:t>
            </a:r>
            <a:r>
              <a:rPr lang="en-GB" dirty="0">
                <a:solidFill>
                  <a:srgbClr val="FF0000"/>
                </a:solidFill>
              </a:rPr>
              <a:t>intermittent supply</a:t>
            </a:r>
          </a:p>
          <a:p>
            <a:pPr marL="0" indent="0">
              <a:buNone/>
            </a:pPr>
            <a:r>
              <a:rPr lang="en-GB" dirty="0"/>
              <a:t>b) nuclear power? – </a:t>
            </a:r>
            <a:r>
              <a:rPr lang="en-GB" dirty="0">
                <a:solidFill>
                  <a:srgbClr val="FF0000"/>
                </a:solidFill>
              </a:rPr>
              <a:t>could run short of uranium ore, unable to cover peaks in demand economically.</a:t>
            </a:r>
          </a:p>
          <a:p>
            <a:pPr marL="0" indent="0">
              <a:buNone/>
            </a:pPr>
            <a:r>
              <a:rPr lang="en-GB" dirty="0"/>
              <a:t>3  State why nuclear power stations are unsuitable for meeting daily variations in the demand for electricity.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They have the longest start up time – so unable to respond to rapid variations in demand.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4E820F-CAFE-46D4-99C3-133485910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90688"/>
            <a:ext cx="5181600" cy="485174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4  State what pumped storage schemes are and why they are useful.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You have a high level reservoir draining into a low level reservoir via some turbines driving a generator.  At night, off-peak electricity from other sources is used to pump the water back to the top to be used at times of peak demand the next day.</a:t>
            </a:r>
          </a:p>
          <a:p>
            <a:pPr marL="0" indent="0">
              <a:buNone/>
            </a:pPr>
            <a:r>
              <a:rPr lang="en-GB" dirty="0"/>
              <a:t>5   Using the data in Table 2, compare the use of fossil fuel resources with renewable resources.</a:t>
            </a:r>
          </a:p>
          <a:p>
            <a:pPr marL="0" indent="0">
              <a:buNone/>
            </a:pPr>
            <a:r>
              <a:rPr lang="en-GB" dirty="0"/>
              <a:t>a)  Name the resource that has the lowest capital costs.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gas power station.</a:t>
            </a:r>
          </a:p>
          <a:p>
            <a:pPr marL="0" indent="0">
              <a:buNone/>
            </a:pPr>
            <a:r>
              <a:rPr lang="en-GB" dirty="0"/>
              <a:t>b)  Hydroelectricity has the lowest overall costs.  Give a reason why its overall cost is less than:</a:t>
            </a:r>
          </a:p>
          <a:p>
            <a:pPr marL="0" indent="0">
              <a:buNone/>
            </a:pPr>
            <a:r>
              <a:rPr lang="en-GB" dirty="0" err="1"/>
              <a:t>i</a:t>
            </a:r>
            <a:r>
              <a:rPr lang="en-GB" dirty="0"/>
              <a:t>)  wind or solar power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An HEP power station can produce at lot of energy, so cost per unit is low once up and running.  Solar and wind are relatively dilute forms of energy production.</a:t>
            </a:r>
          </a:p>
          <a:p>
            <a:pPr marL="0" indent="0">
              <a:buNone/>
            </a:pPr>
            <a:r>
              <a:rPr lang="en-GB" dirty="0"/>
              <a:t>ii)  the non-renewable resources listed in Table 2.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Fuel needs to be paid for, and rain river run-off is free.</a:t>
            </a:r>
          </a:p>
        </p:txBody>
      </p:sp>
    </p:spTree>
    <p:extLst>
      <p:ext uri="{BB962C8B-B14F-4D97-AF65-F5344CB8AC3E}">
        <p14:creationId xmlns:p14="http://schemas.microsoft.com/office/powerpoint/2010/main" val="1753444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1CFA0-1069-4FA2-98E9-8A07E4E2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P3.5  Big energy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01487-4415-4737-9DC0-BF1D1A0ECB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1134" y="1589709"/>
            <a:ext cx="10590144" cy="23196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c)  The overall cost of a nuclear power station is about 9 pence per kWh.  Nuclear reactor decommissioning costs have been estimated by the UK government at £1000 million per reactor.  Estimate the extra overall cost per kWh of decommissioning a 4000MW reactor that has a lifetime of 30 years.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(4000000kW x 30 x 365.25 x 24) = energy in kWh produced in 30 years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So £1000million/1.05x10</a:t>
            </a:r>
            <a:r>
              <a:rPr lang="en-GB" baseline="30000" dirty="0">
                <a:solidFill>
                  <a:srgbClr val="FF0000"/>
                </a:solidFill>
              </a:rPr>
              <a:t>12</a:t>
            </a:r>
            <a:r>
              <a:rPr lang="en-GB" dirty="0">
                <a:solidFill>
                  <a:srgbClr val="FF0000"/>
                </a:solidFill>
              </a:rPr>
              <a:t>kWh = 0.1 pence per kWh =&gt; 9.1p/kWh.</a:t>
            </a:r>
          </a:p>
          <a:p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BB0F24B-79C3-4334-B8E3-2577EC02454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17129434"/>
              </p:ext>
            </p:extLst>
          </p:nvPr>
        </p:nvGraphicFramePr>
        <p:xfrm>
          <a:off x="940900" y="4147930"/>
          <a:ext cx="9753604" cy="222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3372">
                  <a:extLst>
                    <a:ext uri="{9D8B030D-6E8A-4147-A177-3AD203B41FA5}">
                      <a16:colId xmlns:a16="http://schemas.microsoft.com/office/drawing/2014/main" val="3717252815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4160385054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1823853361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013369288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1378217145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353002719"/>
                    </a:ext>
                  </a:extLst>
                </a:gridCol>
                <a:gridCol w="1393372">
                  <a:extLst>
                    <a:ext uri="{9D8B030D-6E8A-4147-A177-3AD203B41FA5}">
                      <a16:colId xmlns:a16="http://schemas.microsoft.com/office/drawing/2014/main" val="3632822470"/>
                    </a:ext>
                  </a:extLst>
                </a:gridCol>
              </a:tblGrid>
              <a:tr h="742241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Resource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gas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coal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Uranium</a:t>
                      </a:r>
                    </a:p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Excl. decom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hydroelectric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wind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solar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709801"/>
                  </a:ext>
                </a:extLst>
              </a:tr>
              <a:tr h="74224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Capital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1.0-2.0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6.0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4.0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373357"/>
                  </a:ext>
                </a:extLst>
              </a:tr>
              <a:tr h="74224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Overall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1.0-1.2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0.7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2.2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1.9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8214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2236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898799-CDCE-4B1D-B1E9-E8F1985B824B}"/>
</file>

<file path=customXml/itemProps2.xml><?xml version="1.0" encoding="utf-8"?>
<ds:datastoreItem xmlns:ds="http://schemas.openxmlformats.org/officeDocument/2006/customXml" ds:itemID="{0ABC3F46-0765-42C7-AFD1-8A8192AA5800}"/>
</file>

<file path=customXml/itemProps3.xml><?xml version="1.0" encoding="utf-8"?>
<ds:datastoreItem xmlns:ds="http://schemas.openxmlformats.org/officeDocument/2006/customXml" ds:itemID="{C2B2B83D-BECF-4D92-AD64-CF84CB7C021F}"/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1101</Words>
  <Application>Microsoft Office PowerPoint</Application>
  <PresentationFormat>Widescreen</PresentationFormat>
  <Paragraphs>112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Roboto</vt:lpstr>
      <vt:lpstr>Office Theme</vt:lpstr>
      <vt:lpstr>P3.5  Big energy issues</vt:lpstr>
      <vt:lpstr>P3.5  Big energy issues</vt:lpstr>
      <vt:lpstr>P3.5  Big energy issues</vt:lpstr>
      <vt:lpstr>P3.5  Big energy issues</vt:lpstr>
      <vt:lpstr>P3.5  Big energy issues</vt:lpstr>
      <vt:lpstr>P3.5  Big energy issues (answers)</vt:lpstr>
      <vt:lpstr>P3.5  Big energy issues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P3 Energy Resources P3.1 Energy demands</dc:title>
  <dc:creator>Peter Walker</dc:creator>
  <cp:lastModifiedBy>Peter Walker</cp:lastModifiedBy>
  <cp:revision>39</cp:revision>
  <dcterms:created xsi:type="dcterms:W3CDTF">2017-11-07T18:25:36Z</dcterms:created>
  <dcterms:modified xsi:type="dcterms:W3CDTF">2020-10-18T11:02:08Z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