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60" r:id="rId4"/>
  </p:sldMasterIdLst>
  <p:notesMasterIdLst>
    <p:notesMasterId r:id="rId21"/>
  </p:notesMasterIdLst>
  <p:handoutMasterIdLst>
    <p:handoutMasterId r:id="rId22"/>
  </p:handoutMasterIdLst>
  <p:sldIdLst>
    <p:sldId id="294" r:id="rId5"/>
    <p:sldId id="274" r:id="rId6"/>
    <p:sldId id="262" r:id="rId7"/>
    <p:sldId id="295" r:id="rId8"/>
    <p:sldId id="277" r:id="rId9"/>
    <p:sldId id="302" r:id="rId10"/>
    <p:sldId id="300" r:id="rId11"/>
    <p:sldId id="303" r:id="rId12"/>
    <p:sldId id="301" r:id="rId13"/>
    <p:sldId id="304" r:id="rId14"/>
    <p:sldId id="298" r:id="rId15"/>
    <p:sldId id="305" r:id="rId16"/>
    <p:sldId id="306" r:id="rId17"/>
    <p:sldId id="307" r:id="rId18"/>
    <p:sldId id="308" r:id="rId19"/>
    <p:sldId id="309" r:id="rId20"/>
  </p:sldIdLst>
  <p:sldSz cx="9144000" cy="6858000" type="screen4x3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7">
          <p15:clr>
            <a:srgbClr val="A4A3A4"/>
          </p15:clr>
        </p15:guide>
        <p15:guide id="2" pos="2878">
          <p15:clr>
            <a:srgbClr val="A4A3A4"/>
          </p15:clr>
        </p15:guide>
        <p15:guide id="3" pos="333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73AF"/>
    <a:srgbClr val="783C2D"/>
    <a:srgbClr val="DC7D28"/>
    <a:srgbClr val="6464A0"/>
    <a:srgbClr val="325F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1482" y="72"/>
      </p:cViewPr>
      <p:guideLst>
        <p:guide orient="horz" pos="2157"/>
        <p:guide pos="2878"/>
        <p:guide pos="33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A457E0-B7E6-E24E-BA12-0ABEC3185120}" type="datetimeFigureOut">
              <a:rPr lang="en-US" smtClean="0"/>
              <a:t>10/18/2020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88A59E-FE67-3043-A00A-EF9E0FCBD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8A8347-8DF1-B348-8F41-6E1345D82D34}" type="datetimeFigureOut">
              <a:rPr lang="en-US" smtClean="0"/>
              <a:t>10/18/2020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A5C70C-4F3D-A24C-BE6B-90E4410CB34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A5C70C-4F3D-A24C-BE6B-90E4410CB34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04504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A5C70C-4F3D-A24C-BE6B-90E4410CB343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0846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A5C70C-4F3D-A24C-BE6B-90E4410CB343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2954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 userDrawn="1"/>
        </p:nvSpPr>
        <p:spPr>
          <a:xfrm>
            <a:off x="4153" y="6246646"/>
            <a:ext cx="8796168" cy="16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0" y="892053"/>
            <a:ext cx="8796168" cy="1657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40000" y="1303334"/>
            <a:ext cx="4114551" cy="968675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ts val="3800"/>
              </a:lnSpc>
              <a:defRPr sz="3600" baseline="0">
                <a:solidFill>
                  <a:schemeClr val="tx2"/>
                </a:solidFill>
                <a:latin typeface="AQA Chevin Pro Light"/>
              </a:defRPr>
            </a:lvl1pPr>
          </a:lstStyle>
          <a:p>
            <a:r>
              <a:rPr lang="en-US"/>
              <a:t>Presentation</a:t>
            </a:r>
            <a:br>
              <a:rPr lang="en-US"/>
            </a:br>
            <a:r>
              <a:rPr lang="en-US"/>
              <a:t>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40000" y="2611489"/>
            <a:ext cx="4114551" cy="378312"/>
          </a:xfrm>
        </p:spPr>
        <p:txBody>
          <a:bodyPr lIns="0" tIns="0" rIns="0" bIns="0">
            <a:noAutofit/>
          </a:bodyPr>
          <a:lstStyle>
            <a:lvl1pPr marL="0" indent="0" algn="l">
              <a:lnSpc>
                <a:spcPts val="2600"/>
              </a:lnSpc>
              <a:buNone/>
              <a:defRPr sz="2400" b="0" i="0">
                <a:solidFill>
                  <a:schemeClr val="tx2"/>
                </a:solidFill>
                <a:latin typeface="AQA Chevin Pro Light"/>
                <a:cs typeface="AQA Chevin Pro Ligh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Presented by</a:t>
            </a:r>
            <a:br>
              <a:rPr lang="en-US"/>
            </a:br>
            <a:endParaRPr lang="en-US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0" y="1191693"/>
            <a:ext cx="4645025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 userDrawn="1"/>
        </p:nvCxnSpPr>
        <p:spPr>
          <a:xfrm>
            <a:off x="0" y="2433050"/>
            <a:ext cx="4645025" cy="0"/>
          </a:xfrm>
          <a:prstGeom prst="line">
            <a:avLst/>
          </a:prstGeom>
          <a:ln w="3810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 userDrawn="1"/>
        </p:nvCxnSpPr>
        <p:spPr>
          <a:xfrm>
            <a:off x="0" y="6339600"/>
            <a:ext cx="8585200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 userDrawn="1"/>
        </p:nvSpPr>
        <p:spPr>
          <a:xfrm>
            <a:off x="7825042" y="6455753"/>
            <a:ext cx="971126" cy="40224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2" hasCustomPrompt="1"/>
          </p:nvPr>
        </p:nvSpPr>
        <p:spPr>
          <a:xfrm>
            <a:off x="539750" y="3058062"/>
            <a:ext cx="4114801" cy="338138"/>
          </a:xfrm>
        </p:spPr>
        <p:txBody>
          <a:bodyPr rIns="0"/>
          <a:lstStyle>
            <a:lvl1pPr marL="0" indent="0">
              <a:lnSpc>
                <a:spcPts val="2600"/>
              </a:lnSpc>
              <a:buFontTx/>
              <a:buNone/>
              <a:defRPr sz="2400" b="0" i="0">
                <a:solidFill>
                  <a:schemeClr val="tx2"/>
                </a:solidFill>
                <a:latin typeface="AQA Chevin Pro Light"/>
                <a:cs typeface="AQA Chevin Pro Light"/>
              </a:defRPr>
            </a:lvl1pPr>
          </a:lstStyle>
          <a:p>
            <a:pPr lvl="0"/>
            <a:r>
              <a:rPr lang="en-US"/>
              <a:t>Date &lt;</a:t>
            </a:r>
            <a:r>
              <a:rPr lang="en-US" err="1"/>
              <a:t>dd</a:t>
            </a:r>
            <a:r>
              <a:rPr lang="en-US"/>
              <a:t>/mm/</a:t>
            </a:r>
            <a:r>
              <a:rPr lang="en-US" err="1"/>
              <a:t>yyyy</a:t>
            </a:r>
            <a:r>
              <a:rPr lang="en-US"/>
              <a:t>&gt;</a:t>
            </a:r>
          </a:p>
        </p:txBody>
      </p:sp>
      <p:pic>
        <p:nvPicPr>
          <p:cNvPr id="7" name="Picture 6" descr="AQA_New_logo_no_strapline_RGB_1.5cm_deep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278675"/>
            <a:ext cx="1618488" cy="557784"/>
          </a:xfrm>
          <a:prstGeom prst="rect">
            <a:avLst/>
          </a:prstGeom>
        </p:spPr>
      </p:pic>
      <p:sp>
        <p:nvSpPr>
          <p:cNvPr id="16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lnSpc>
                <a:spcPts val="1000"/>
              </a:lnSpc>
              <a:defRPr sz="800" b="0" i="0">
                <a:solidFill>
                  <a:schemeClr val="tx1"/>
                </a:solidFill>
                <a:latin typeface="+mn-lt"/>
                <a:cs typeface="AQA Chevin Pro Light"/>
              </a:defRPr>
            </a:lvl1pPr>
          </a:lstStyle>
          <a:p>
            <a:r>
              <a:rPr lang="en-US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975207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Contents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lnSpc>
                <a:spcPts val="1000"/>
              </a:lnSpc>
              <a:defRPr sz="800" b="0" i="0">
                <a:solidFill>
                  <a:schemeClr val="tx1"/>
                </a:solidFill>
                <a:latin typeface="+mn-lt"/>
                <a:cs typeface="AQA Chevin Pro Light"/>
              </a:defRPr>
            </a:lvl1pPr>
          </a:lstStyle>
          <a:p>
            <a:r>
              <a:rPr lang="en-US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835876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Contents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3803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Section title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Copyright © AQA and its licensors. All rights reserved.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904625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/>
              <a:t>Presentation title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Copyright © AQA and its licensors. All rights reserved.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2"/>
          </p:nvPr>
        </p:nvSpPr>
        <p:spPr>
          <a:xfrm>
            <a:off x="540000" y="1731600"/>
            <a:ext cx="8046000" cy="44064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79946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Vide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en-US"/>
              <a:t>Insert video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/>
            </a:lvl1pPr>
          </a:lstStyle>
          <a:p>
            <a:r>
              <a:rPr lang="en-US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183467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ext and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Presentation title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0000" y="1727271"/>
            <a:ext cx="4546350" cy="4406400"/>
          </a:xfrm>
        </p:spPr>
        <p:txBody>
          <a:bodyPr rIns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000"/>
            </a:lvl5pPr>
            <a:lvl6pPr>
              <a:defRPr sz="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394324" y="1727199"/>
            <a:ext cx="3190875" cy="4406400"/>
          </a:xfrm>
        </p:spPr>
        <p:txBody>
          <a:bodyPr rIns="0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Insert image or graphic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/>
            </a:lvl1pPr>
          </a:lstStyle>
          <a:p>
            <a:r>
              <a:rPr lang="en-US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104452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>
            <a:off x="0" y="899455"/>
            <a:ext cx="8768155" cy="22116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/>
            </a:lvl1pPr>
          </a:lstStyle>
          <a:p>
            <a:r>
              <a:rPr lang="en-US"/>
              <a:t>Copyright © AQA and its licensors. All rights reserved.</a:t>
            </a:r>
          </a:p>
        </p:txBody>
      </p:sp>
      <p:sp>
        <p:nvSpPr>
          <p:cNvPr id="11" name="Title 1"/>
          <p:cNvSpPr>
            <a:spLocks noGrp="1"/>
          </p:cNvSpPr>
          <p:nvPr>
            <p:ph type="ctrTitle" hasCustomPrompt="1"/>
          </p:nvPr>
        </p:nvSpPr>
        <p:spPr>
          <a:xfrm>
            <a:off x="540000" y="1666873"/>
            <a:ext cx="4028825" cy="494942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ts val="3800"/>
              </a:lnSpc>
              <a:defRPr sz="36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Thank you</a:t>
            </a:r>
          </a:p>
        </p:txBody>
      </p:sp>
      <p:cxnSp>
        <p:nvCxnSpPr>
          <p:cNvPr id="13" name="Straight Connector 12"/>
          <p:cNvCxnSpPr/>
          <p:nvPr userDrawn="1"/>
        </p:nvCxnSpPr>
        <p:spPr>
          <a:xfrm>
            <a:off x="0" y="1191600"/>
            <a:ext cx="4645025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0" y="2309805"/>
            <a:ext cx="4645025" cy="0"/>
          </a:xfrm>
          <a:prstGeom prst="line">
            <a:avLst/>
          </a:prstGeom>
          <a:ln w="3810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 userDrawn="1"/>
        </p:nvSpPr>
        <p:spPr>
          <a:xfrm>
            <a:off x="7780867" y="6458400"/>
            <a:ext cx="829733" cy="3651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 descr="AQA_New_logo_no_strapline_RGB_1.5cm_deep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278675"/>
            <a:ext cx="1618488" cy="557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416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 Dark Blu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1481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Orang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89449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Turquois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7785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Pink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8779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Green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7853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Violet">
    <p:bg>
      <p:bgPr>
        <a:solidFill>
          <a:srgbClr val="6464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rgbClr val="6464A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777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Teal">
    <p:bg>
      <p:bgPr>
        <a:solidFill>
          <a:srgbClr val="325F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rgbClr val="325F7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5063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Yellow">
    <p:bg>
      <p:bgPr>
        <a:solidFill>
          <a:srgbClr val="DC7D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rgbClr val="DC7D2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4016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Dark Brick">
    <p:bg>
      <p:bgPr>
        <a:solidFill>
          <a:srgbClr val="783C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Section title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76438" y="6617829"/>
            <a:ext cx="2678400" cy="241200"/>
          </a:xfrm>
          <a:prstGeom prst="rect">
            <a:avLst/>
          </a:prstGeom>
        </p:spPr>
        <p:txBody>
          <a:bodyPr/>
          <a:lstStyle>
            <a:lvl1pPr>
              <a:lnSpc>
                <a:spcPts val="1000"/>
              </a:lnSpc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Copyright © AQA and its licensors. All rights reserved.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540000" y="1731713"/>
            <a:ext cx="8045200" cy="44068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7845425" y="6459079"/>
            <a:ext cx="768350" cy="306846"/>
          </a:xfrm>
          <a:prstGeom prst="rect">
            <a:avLst/>
          </a:prstGeom>
          <a:solidFill>
            <a:srgbClr val="783C2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AQA_New_logo_20mm_no_strapline_WHITEOUT_RGB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1653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0000" y="441132"/>
            <a:ext cx="8045200" cy="431181"/>
          </a:xfrm>
          <a:prstGeom prst="rect">
            <a:avLst/>
          </a:prstGeom>
        </p:spPr>
        <p:txBody>
          <a:bodyPr vert="horz" lIns="0" tIns="0" rIns="91440" bIns="0" rtlCol="0" anchor="t" anchorCtr="0">
            <a:noAutofit/>
          </a:bodyPr>
          <a:lstStyle/>
          <a:p>
            <a:r>
              <a:rPr lang="en-US"/>
              <a:t>Presentation title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0000" y="1731713"/>
            <a:ext cx="8045200" cy="4406804"/>
          </a:xfrm>
          <a:prstGeom prst="rect">
            <a:avLst/>
          </a:prstGeom>
        </p:spPr>
        <p:txBody>
          <a:bodyPr vert="horz" lIns="0" tIns="0" rIns="9144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962025"/>
            <a:ext cx="8585200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0" y="6340475"/>
            <a:ext cx="8585200" cy="0"/>
          </a:xfrm>
          <a:prstGeom prst="line">
            <a:avLst/>
          </a:prstGeom>
          <a:ln w="7620" cap="rnd">
            <a:solidFill>
              <a:schemeClr val="tx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AQA_New_logo_20mm_no_strapline_RGB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000" y="6487200"/>
            <a:ext cx="719352" cy="24689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0000" y="6415200"/>
            <a:ext cx="1436438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fld id="{80DAB091-367A-9141-A74C-3AA754BCBACD}" type="slidenum">
              <a:rPr lang="en-US" sz="800" smtClean="0"/>
              <a:t>‹#›</a:t>
            </a:fld>
            <a:r>
              <a:rPr lang="en-US" sz="800"/>
              <a:t> of 16</a:t>
            </a:r>
          </a:p>
        </p:txBody>
      </p:sp>
      <p:sp>
        <p:nvSpPr>
          <p:cNvPr id="18" name="Footer Placeholder 3"/>
          <p:cNvSpPr txBox="1">
            <a:spLocks/>
          </p:cNvSpPr>
          <p:nvPr userDrawn="1"/>
        </p:nvSpPr>
        <p:spPr>
          <a:xfrm>
            <a:off x="543398" y="6617829"/>
            <a:ext cx="2678400" cy="2412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defPPr>
              <a:defRPr lang="en-US"/>
            </a:defPPr>
            <a:lvl1pPr marL="0" algn="r" defTabSz="457200" rtl="0" eaLnBrk="1" latinLnBrk="0" hangingPunct="1">
              <a:lnSpc>
                <a:spcPts val="1000"/>
              </a:lnSpc>
              <a:defRPr sz="800" b="0" i="0" kern="1200">
                <a:solidFill>
                  <a:schemeClr val="tx1"/>
                </a:solidFill>
                <a:latin typeface="+mn-lt"/>
                <a:ea typeface="+mn-ea"/>
                <a:cs typeface="AQA Chevin Pro Light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/>
              <a:t>Copyright © AQA and its licensors.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404071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77" r:id="rId3"/>
    <p:sldLayoutId id="2147483680" r:id="rId4"/>
    <p:sldLayoutId id="2147483667" r:id="rId5"/>
    <p:sldLayoutId id="2147483662" r:id="rId6"/>
    <p:sldLayoutId id="2147483664" r:id="rId7"/>
    <p:sldLayoutId id="2147483665" r:id="rId8"/>
    <p:sldLayoutId id="2147483678" r:id="rId9"/>
    <p:sldLayoutId id="2147483669" r:id="rId10"/>
    <p:sldLayoutId id="2147483670" r:id="rId11"/>
    <p:sldLayoutId id="2147483671" r:id="rId12"/>
    <p:sldLayoutId id="2147483672" r:id="rId13"/>
    <p:sldLayoutId id="2147483674" r:id="rId14"/>
    <p:sldLayoutId id="2147483673" r:id="rId15"/>
    <p:sldLayoutId id="2147483675" r:id="rId16"/>
    <p:sldLayoutId id="2147483676" r:id="rId17"/>
  </p:sldLayoutIdLst>
  <p:hf sldNum="0" hdr="0"/>
  <p:txStyles>
    <p:titleStyle>
      <a:lvl1pPr algn="l" defTabSz="457200" rtl="0" eaLnBrk="1" latinLnBrk="0" hangingPunct="1">
        <a:lnSpc>
          <a:spcPts val="2800"/>
        </a:lnSpc>
        <a:spcBef>
          <a:spcPct val="0"/>
        </a:spcBef>
        <a:buNone/>
        <a:defRPr sz="2600" b="0" i="0" kern="1200">
          <a:solidFill>
            <a:schemeClr val="tx2"/>
          </a:solidFill>
          <a:latin typeface="AQA Chevin Pro Light"/>
          <a:ea typeface="+mj-ea"/>
          <a:cs typeface="AQA Chevin Pro Light"/>
        </a:defRPr>
      </a:lvl1pPr>
    </p:titleStyle>
    <p:bodyStyle>
      <a:lvl1pPr marL="342900" indent="-34290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–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lnSpc>
          <a:spcPts val="2000"/>
        </a:lnSpc>
        <a:spcBef>
          <a:spcPct val="20000"/>
        </a:spcBef>
        <a:buFont typeface="Arial"/>
        <a:buChar char="»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indent="0" algn="l" defTabSz="457200" rtl="0" eaLnBrk="1" latinLnBrk="0" hangingPunct="1">
        <a:spcBef>
          <a:spcPct val="20000"/>
        </a:spcBef>
        <a:buFont typeface="Arial"/>
        <a:buNone/>
        <a:defRPr sz="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indent="0" algn="l" defTabSz="457200" rtl="0" eaLnBrk="1" latinLnBrk="0" hangingPunct="1">
        <a:spcBef>
          <a:spcPct val="20000"/>
        </a:spcBef>
        <a:buFont typeface="Arial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bitesize/ks3/maths/handling_data/measures_average/revision/1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youtu.be/5C9LBF3b65s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40000" y="1303334"/>
            <a:ext cx="7181600" cy="968675"/>
          </a:xfrm>
        </p:spPr>
        <p:txBody>
          <a:bodyPr/>
          <a:lstStyle/>
          <a:p>
            <a:r>
              <a:rPr lang="en-US"/>
              <a:t>Averages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999" y="2611489"/>
            <a:ext cx="7181601" cy="378312"/>
          </a:xfrm>
        </p:spPr>
        <p:txBody>
          <a:bodyPr/>
          <a:lstStyle/>
          <a:p>
            <a:r>
              <a:rPr lang="en-US"/>
              <a:t>Mathematics for GCSE Science</a:t>
            </a:r>
            <a:br>
              <a:rPr lang="en-US"/>
            </a:br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540000" y="3687182"/>
            <a:ext cx="65496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This presentation covers these Maths skills:</a:t>
            </a:r>
          </a:p>
          <a:p>
            <a:endParaRPr lang="en-GB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find arithmetic means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/>
              <a:t>understand the terms mean, mode and median.</a:t>
            </a:r>
          </a:p>
        </p:txBody>
      </p:sp>
    </p:spTree>
    <p:extLst>
      <p:ext uri="{BB962C8B-B14F-4D97-AF65-F5344CB8AC3E}">
        <p14:creationId xmlns:p14="http://schemas.microsoft.com/office/powerpoint/2010/main" val="1085555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How can we summarise data?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40000" y="1582088"/>
            <a:ext cx="8045200" cy="2247163"/>
          </a:xfrm>
        </p:spPr>
        <p:txBody>
          <a:bodyPr/>
          <a:lstStyle/>
          <a:p>
            <a:pPr marL="0" indent="0" defTabSz="914400">
              <a:lnSpc>
                <a:spcPct val="100000"/>
              </a:lnSpc>
              <a:spcBef>
                <a:spcPts val="0"/>
              </a:spcBef>
              <a:buNone/>
            </a:pPr>
            <a:r>
              <a:rPr lang="en-US"/>
              <a:t>When carrying out an investigation, data collected must recorded so that conclusions can be made.</a:t>
            </a:r>
          </a:p>
          <a:p>
            <a:pPr marL="0" indent="0" defTabSz="914400">
              <a:lnSpc>
                <a:spcPct val="100000"/>
              </a:lnSpc>
              <a:spcBef>
                <a:spcPts val="0"/>
              </a:spcBef>
              <a:buNone/>
            </a:pPr>
            <a:endParaRPr lang="en-US"/>
          </a:p>
          <a:p>
            <a:pPr marL="0" indent="0" defTabSz="914400">
              <a:lnSpc>
                <a:spcPct val="100000"/>
              </a:lnSpc>
              <a:spcBef>
                <a:spcPts val="0"/>
              </a:spcBef>
              <a:buNone/>
            </a:pPr>
            <a:r>
              <a:rPr lang="en-US"/>
              <a:t>This data can be displayed using tables, from which graphs can be drawn. </a:t>
            </a:r>
          </a:p>
          <a:p>
            <a:pPr marL="0" indent="0" defTabSz="914400">
              <a:lnSpc>
                <a:spcPct val="100000"/>
              </a:lnSpc>
              <a:spcBef>
                <a:spcPts val="0"/>
              </a:spcBef>
              <a:buNone/>
            </a:pPr>
            <a:endParaRPr lang="en-US"/>
          </a:p>
          <a:p>
            <a:pPr marL="0" indent="0" defTabSz="914400">
              <a:lnSpc>
                <a:spcPct val="100000"/>
              </a:lnSpc>
              <a:spcBef>
                <a:spcPts val="0"/>
              </a:spcBef>
              <a:buNone/>
            </a:pPr>
            <a:r>
              <a:rPr lang="en-US"/>
              <a:t>Finding the average helps you to draw conclusions from data.</a:t>
            </a:r>
          </a:p>
          <a:p>
            <a:pPr marL="0" indent="0" defTabSz="914400">
              <a:lnSpc>
                <a:spcPct val="100000"/>
              </a:lnSpc>
              <a:spcBef>
                <a:spcPts val="0"/>
              </a:spcBef>
              <a:buNone/>
            </a:pPr>
            <a:r>
              <a:rPr lang="en-US"/>
              <a:t> </a:t>
            </a:r>
          </a:p>
          <a:p>
            <a:pPr marL="0" indent="0" defTabSz="914400">
              <a:lnSpc>
                <a:spcPct val="100000"/>
              </a:lnSpc>
              <a:spcBef>
                <a:spcPts val="0"/>
              </a:spcBef>
              <a:buNone/>
            </a:pPr>
            <a:r>
              <a:rPr lang="en-US"/>
              <a:t>A measure of average is a number that is typical for a set of figures. </a:t>
            </a:r>
          </a:p>
          <a:p>
            <a:pPr marL="0" indent="0" defTabSz="914400">
              <a:lnSpc>
                <a:spcPct val="100000"/>
              </a:lnSpc>
              <a:spcBef>
                <a:spcPts val="0"/>
              </a:spcBef>
              <a:buNone/>
            </a:pPr>
            <a:endParaRPr lang="en-US"/>
          </a:p>
          <a:p>
            <a:pPr marL="0" indent="0" defTabSz="914400">
              <a:lnSpc>
                <a:spcPct val="100000"/>
              </a:lnSpc>
              <a:spcBef>
                <a:spcPts val="0"/>
              </a:spcBef>
              <a:buNone/>
            </a:pPr>
            <a:r>
              <a:rPr lang="en-US"/>
              <a:t>The averages most commonly used are:</a:t>
            </a:r>
          </a:p>
          <a:p>
            <a:pPr marL="0" indent="0" defTabSz="914400">
              <a:lnSpc>
                <a:spcPct val="100000"/>
              </a:lnSpc>
              <a:spcBef>
                <a:spcPts val="0"/>
              </a:spcBef>
              <a:buNone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26335" y="4751184"/>
            <a:ext cx="22236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MEAN</a:t>
            </a:r>
          </a:p>
        </p:txBody>
      </p:sp>
      <p:sp>
        <p:nvSpPr>
          <p:cNvPr id="8" name="Rectangle 7"/>
          <p:cNvSpPr/>
          <p:nvPr/>
        </p:nvSpPr>
        <p:spPr>
          <a:xfrm>
            <a:off x="2982356" y="4751184"/>
            <a:ext cx="29161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MEDIAN</a:t>
            </a:r>
          </a:p>
        </p:txBody>
      </p:sp>
      <p:sp>
        <p:nvSpPr>
          <p:cNvPr id="9" name="Rectangle 8"/>
          <p:cNvSpPr/>
          <p:nvPr/>
        </p:nvSpPr>
        <p:spPr>
          <a:xfrm>
            <a:off x="6130874" y="4751184"/>
            <a:ext cx="2262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MODE</a:t>
            </a:r>
          </a:p>
        </p:txBody>
      </p:sp>
    </p:spTree>
    <p:extLst>
      <p:ext uri="{BB962C8B-B14F-4D97-AF65-F5344CB8AC3E}">
        <p14:creationId xmlns:p14="http://schemas.microsoft.com/office/powerpoint/2010/main" val="679166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5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2"/>
          </p:nvPr>
        </p:nvSpPr>
        <p:spPr>
          <a:xfrm>
            <a:off x="540000" y="1782455"/>
            <a:ext cx="2374650" cy="313927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y-GB" sz="2400" b="1"/>
              <a:t>Mean</a:t>
            </a:r>
          </a:p>
          <a:p>
            <a:pPr>
              <a:lnSpc>
                <a:spcPct val="150000"/>
              </a:lnSpc>
              <a:buFontTx/>
              <a:buChar char="•"/>
            </a:pPr>
            <a:endParaRPr lang="en-US" sz="2400"/>
          </a:p>
          <a:p>
            <a:pPr marL="0" indent="0">
              <a:lnSpc>
                <a:spcPct val="150000"/>
              </a:lnSpc>
              <a:buNone/>
            </a:pPr>
            <a:r>
              <a:rPr lang="en-US" sz="2400" b="1"/>
              <a:t>Median</a:t>
            </a:r>
          </a:p>
          <a:p>
            <a:pPr>
              <a:lnSpc>
                <a:spcPct val="150000"/>
              </a:lnSpc>
              <a:buFontTx/>
              <a:buChar char="•"/>
            </a:pPr>
            <a:endParaRPr lang="en-US" sz="2400"/>
          </a:p>
          <a:p>
            <a:pPr marL="0" indent="0">
              <a:lnSpc>
                <a:spcPct val="150000"/>
              </a:lnSpc>
              <a:buNone/>
            </a:pPr>
            <a:r>
              <a:rPr lang="en-US" sz="2400" b="1"/>
              <a:t>Mode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144836" y="1862662"/>
                <a:ext cx="5638800" cy="28623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400"/>
                  <a:t>Most common value</a:t>
                </a:r>
              </a:p>
              <a:p>
                <a:pPr>
                  <a:lnSpc>
                    <a:spcPct val="150000"/>
                  </a:lnSpc>
                  <a:buFontTx/>
                  <a:buChar char="•"/>
                </a:pPr>
                <a:endParaRPr lang="en-US" sz="2400"/>
              </a:p>
              <a:p>
                <a:pPr>
                  <a:lnSpc>
                    <a:spcPct val="150000"/>
                  </a:lnSpc>
                </a:pPr>
                <a:r>
                  <a:rPr lang="en-US" sz="2400"/>
                  <a:t>Middle value in an ordered list</a:t>
                </a:r>
              </a:p>
              <a:p>
                <a:pPr>
                  <a:lnSpc>
                    <a:spcPct val="150000"/>
                  </a:lnSpc>
                  <a:buFontTx/>
                  <a:buChar char="•"/>
                </a:pPr>
                <a:endParaRPr lang="en-US" sz="2400"/>
              </a:p>
              <a:p>
                <a:pPr>
                  <a:lnSpc>
                    <a:spcPct val="150000"/>
                  </a:lnSpc>
                </a:pPr>
                <a:r>
                  <a:rPr lang="cy-GB" sz="2400"/>
                  <a:t>Sum of all values </a:t>
                </a:r>
                <a14:m>
                  <m:oMath xmlns:m="http://schemas.openxmlformats.org/officeDocument/2006/math">
                    <m:r>
                      <a:rPr lang="cy-GB" sz="2400" i="1"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US" sz="2400"/>
                  <a:t> number of values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4836" y="1862662"/>
                <a:ext cx="5638800" cy="2862322"/>
              </a:xfrm>
              <a:prstGeom prst="rect">
                <a:avLst/>
              </a:prstGeom>
              <a:blipFill>
                <a:blip r:embed="rId2"/>
                <a:stretch>
                  <a:fillRect l="-1730" b="-191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/>
          <p:cNvSpPr/>
          <p:nvPr/>
        </p:nvSpPr>
        <p:spPr>
          <a:xfrm>
            <a:off x="533463" y="1149283"/>
            <a:ext cx="68627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/>
              <a:t>Do you know the definitions, and which is which?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696377" y="3343471"/>
            <a:ext cx="1448459" cy="0"/>
          </a:xfrm>
          <a:prstGeom prst="straightConnector1">
            <a:avLst/>
          </a:prstGeom>
          <a:ln w="34925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1429789" y="2181444"/>
            <a:ext cx="1784565" cy="2357305"/>
          </a:xfrm>
          <a:prstGeom prst="straightConnector1">
            <a:avLst/>
          </a:prstGeom>
          <a:ln w="34925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1429789" y="2181444"/>
            <a:ext cx="1784565" cy="2146589"/>
          </a:xfrm>
          <a:prstGeom prst="straightConnector1">
            <a:avLst/>
          </a:prstGeom>
          <a:ln w="34925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529411" y="5220971"/>
            <a:ext cx="80160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See BBC Bitesize for a recap of these concepts: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hlinkClick r:id="rId3"/>
              </a:rPr>
              <a:t>BBC Bitesize - Measures of average</a:t>
            </a:r>
            <a:endParaRPr lang="en-US">
              <a:solidFill>
                <a:schemeClr val="tx2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tx2"/>
                </a:solidFill>
                <a:hlinkClick r:id="rId4"/>
              </a:rPr>
              <a:t>YouTube - Mean, Median and Mode</a:t>
            </a:r>
            <a:endParaRPr lang="en-US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361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Why are averages important?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40000" y="1322697"/>
            <a:ext cx="8045200" cy="4379837"/>
          </a:xfrm>
        </p:spPr>
        <p:txBody>
          <a:bodyPr/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/>
              <a:t>If we do an experiment just once, it is probable that the result will vary from the true value.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/>
              <a:t>The experiment is repeated to get a set of values – all of which may vary from the true value.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/>
              <a:t>An average is then calculated so a conclusion can be made.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/>
              <a:t>A typical question might be to compare two data sets using the mean, median or mode. You would be asked which data set has a higher/lower value, and asked to interpret this result in the context of the data.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552675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0001" y="1239789"/>
            <a:ext cx="803558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/>
              <a:t>Nitrate </a:t>
            </a:r>
            <a:r>
              <a:rPr lang="en-US" sz="2000" err="1"/>
              <a:t>fertilisers</a:t>
            </a:r>
            <a:r>
              <a:rPr lang="en-US" sz="2000"/>
              <a:t> are soluble in water and can be washed off fields and into rivers and reservoirs by rainwater. Samples were taken from 2 different rivers at 5 different points in time. The following table shows the nitrate levels at each point.  Anything higher than 10 mg/l is considered unsafe.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7516566"/>
              </p:ext>
            </p:extLst>
          </p:nvPr>
        </p:nvGraphicFramePr>
        <p:xfrm>
          <a:off x="528385" y="3248128"/>
          <a:ext cx="6096000" cy="15071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22447">
                <a:tc rowSpan="2">
                  <a:txBody>
                    <a:bodyPr/>
                    <a:lstStyle/>
                    <a:p>
                      <a:pPr algn="l"/>
                      <a:r>
                        <a:rPr lang="en-US" b="1">
                          <a:solidFill>
                            <a:schemeClr val="bg1"/>
                          </a:solidFill>
                        </a:rPr>
                        <a:t>River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l"/>
                      <a:r>
                        <a:rPr lang="en-US" baseline="0"/>
                        <a:t>Level of nitrate (mg/l)</a:t>
                      </a:r>
                      <a:endParaRPr lang="en-US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45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>
                          <a:solidFill>
                            <a:schemeClr val="bg1"/>
                          </a:solidFill>
                        </a:rPr>
                        <a:t>Trial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>
                          <a:solidFill>
                            <a:schemeClr val="bg1"/>
                          </a:solidFill>
                        </a:rPr>
                        <a:t>Trial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>
                          <a:solidFill>
                            <a:schemeClr val="bg1"/>
                          </a:solidFill>
                        </a:rPr>
                        <a:t>Trial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>
                          <a:solidFill>
                            <a:schemeClr val="bg1"/>
                          </a:solidFill>
                        </a:rPr>
                        <a:t>Trial 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1">
                          <a:solidFill>
                            <a:schemeClr val="bg1"/>
                          </a:solidFill>
                        </a:rPr>
                        <a:t>Trial 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451"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15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13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0451"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B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10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/>
                        <a:t>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528638" y="5208183"/>
            <a:ext cx="68194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/>
              <a:t>What is the mean level of nitrate for each river?</a:t>
            </a:r>
          </a:p>
          <a:p>
            <a:r>
              <a:rPr lang="en-US" sz="2000"/>
              <a:t>Evaluate if the mean level of nitrate in each river is unsafe.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40000" y="441132"/>
            <a:ext cx="8045200" cy="431181"/>
          </a:xfrm>
        </p:spPr>
        <p:txBody>
          <a:bodyPr/>
          <a:lstStyle/>
          <a:p>
            <a:r>
              <a:rPr lang="en-US"/>
              <a:t>Using the mean</a:t>
            </a:r>
          </a:p>
        </p:txBody>
      </p:sp>
    </p:spTree>
    <p:extLst>
      <p:ext uri="{BB962C8B-B14F-4D97-AF65-F5344CB8AC3E}">
        <p14:creationId xmlns:p14="http://schemas.microsoft.com/office/powerpoint/2010/main" val="218017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Answers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40000" y="1272562"/>
                <a:ext cx="8045200" cy="4745847"/>
              </a:xfrm>
            </p:spPr>
            <p:txBody>
              <a:bodyPr/>
              <a:lstStyle/>
              <a:p>
                <a:r>
                  <a:rPr lang="en-US" b="1"/>
                  <a:t>What is the mean level of nitrate for each river?</a:t>
                </a:r>
              </a:p>
              <a:p>
                <a:pPr marL="0" indent="0">
                  <a:buNone/>
                </a:pPr>
                <a:r>
                  <a:rPr lang="en-US"/>
                  <a:t>	For river A:</a:t>
                </a:r>
              </a:p>
              <a:p>
                <a:pPr marL="0" indent="0">
                  <a:buNone/>
                </a:pPr>
                <a:r>
                  <a:rPr lang="en-US"/>
                  <a:t>	15 + 13 + 11 + 9 + 7= 55</a:t>
                </a:r>
              </a:p>
              <a:p>
                <a:pPr marL="0" indent="0">
                  <a:buNone/>
                </a:pPr>
                <a:r>
                  <a:rPr lang="en-US"/>
                  <a:t>	55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US"/>
                  <a:t> 5 = 11 </a:t>
                </a:r>
              </a:p>
              <a:p>
                <a:pPr marL="0" indent="0">
                  <a:buNone/>
                </a:pPr>
                <a:r>
                  <a:rPr lang="en-US"/>
                  <a:t>	The mean level of nitrate for River A is 11 mg/l</a:t>
                </a:r>
              </a:p>
              <a:p>
                <a:pPr marL="0" indent="0">
                  <a:buNone/>
                </a:pPr>
                <a:r>
                  <a:rPr lang="en-US"/>
                  <a:t>	</a:t>
                </a:r>
              </a:p>
              <a:p>
                <a:pPr marL="0" indent="0">
                  <a:buNone/>
                </a:pPr>
                <a:r>
                  <a:rPr lang="en-US"/>
                  <a:t>	For river B:</a:t>
                </a:r>
              </a:p>
              <a:p>
                <a:pPr marL="0" indent="0">
                  <a:buNone/>
                </a:pPr>
                <a:r>
                  <a:rPr lang="en-US"/>
                  <a:t>	9 + 8 + 9 +10 + 11 = 37</a:t>
                </a:r>
              </a:p>
              <a:p>
                <a:pPr marL="0" indent="0">
                  <a:buNone/>
                </a:pPr>
                <a:r>
                  <a:rPr lang="en-US"/>
                  <a:t>	37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US"/>
                  <a:t> 5 = 7.4 </a:t>
                </a:r>
              </a:p>
              <a:p>
                <a:pPr marL="0" indent="0">
                  <a:buNone/>
                </a:pPr>
                <a:r>
                  <a:rPr lang="en-US"/>
                  <a:t>	The mean level of nitrate for River B is 7.4 mg/l</a:t>
                </a:r>
              </a:p>
              <a:p>
                <a:pPr marL="0" indent="0">
                  <a:buNone/>
                </a:pPr>
                <a:endParaRPr lang="en-US"/>
              </a:p>
              <a:p>
                <a:r>
                  <a:rPr lang="en-US" b="1"/>
                  <a:t>Evaluate if the mean level of nitrate in each river is unsafe.</a:t>
                </a:r>
              </a:p>
              <a:p>
                <a:pPr marL="0" indent="0">
                  <a:buNone/>
                </a:pPr>
                <a:r>
                  <a:rPr lang="en-US" b="1"/>
                  <a:t>	</a:t>
                </a:r>
                <a:r>
                  <a:rPr lang="en-US"/>
                  <a:t>Anything higher than 10 mg/l is considered unsafe.</a:t>
                </a:r>
              </a:p>
              <a:p>
                <a:pPr marL="0" indent="0">
                  <a:buNone/>
                </a:pPr>
                <a:r>
                  <a:rPr lang="en-US"/>
                  <a:t>	The mean level of nitrate in river A is above 10 mg/l, so is unsafe.</a:t>
                </a:r>
              </a:p>
              <a:p>
                <a:pPr marL="0" indent="0">
                  <a:buNone/>
                </a:pPr>
                <a:r>
                  <a:rPr lang="en-US"/>
                  <a:t>	The mean level of nitrate in river B is below 10 mg/l, so is safe.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272562"/>
                <a:ext cx="8045200" cy="4745847"/>
              </a:xfrm>
              <a:blipFill>
                <a:blip r:embed="rId2"/>
                <a:stretch>
                  <a:fillRect l="-1668" t="-205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65984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the median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000" y="1292323"/>
            <a:ext cx="8045200" cy="1101742"/>
          </a:xfrm>
        </p:spPr>
        <p:txBody>
          <a:bodyPr vert="horz" lIns="0" tIns="0" rIns="91440" bIns="0" rtlCol="0" anchor="t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/>
              <a:t>An experiment was carried out into the strength of rubber. 7 strips were stretched until they snapped. The following table shows what length each sample reached.</a:t>
            </a:r>
            <a:endParaRPr lang="EN-US" sz="2400">
              <a:solidFill>
                <a:srgbClr val="4B4B4B"/>
              </a:solidFill>
              <a:latin typeface="Arial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6656919"/>
              </p:ext>
            </p:extLst>
          </p:nvPr>
        </p:nvGraphicFramePr>
        <p:xfrm>
          <a:off x="540000" y="2543073"/>
          <a:ext cx="4109358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46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46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r>
                        <a:rPr lang="en-US"/>
                        <a:t>Sample number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Length (mm)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US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US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US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US"/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US"/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US"/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US"/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4987636" y="2401347"/>
            <a:ext cx="3421578" cy="34778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/>
              <a:t>Calculate the median length reached by the strip.</a:t>
            </a:r>
            <a:endParaRPr lang="EN-US" sz="2000">
              <a:solidFill>
                <a:srgbClr val="4B4B4B"/>
              </a:solidFill>
              <a:latin typeface="Arial"/>
            </a:endParaRPr>
          </a:p>
          <a:p>
            <a:endParaRPr lang="EN-US" sz="2000"/>
          </a:p>
          <a:p>
            <a:r>
              <a:rPr lang="EN-US" sz="2000"/>
              <a:t>How does this compare to the mean value? </a:t>
            </a:r>
          </a:p>
          <a:p>
            <a:endParaRPr lang="EN-US" sz="2000"/>
          </a:p>
          <a:p>
            <a:r>
              <a:rPr lang="EN-US" sz="2000"/>
              <a:t>Why are the median and mean so different?</a:t>
            </a:r>
          </a:p>
          <a:p>
            <a:endParaRPr lang="EN-US" sz="2000"/>
          </a:p>
          <a:p>
            <a:r>
              <a:rPr lang="EN-US" sz="2000"/>
              <a:t>Why wouldn’t you use the mode for this data?</a:t>
            </a:r>
          </a:p>
        </p:txBody>
      </p:sp>
    </p:spTree>
    <p:extLst>
      <p:ext uri="{BB962C8B-B14F-4D97-AF65-F5344CB8AC3E}">
        <p14:creationId xmlns:p14="http://schemas.microsoft.com/office/powerpoint/2010/main" val="910578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Answers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40000" y="1096418"/>
                <a:ext cx="8045200" cy="5138123"/>
              </a:xfrm>
            </p:spPr>
            <p:txBody>
              <a:bodyPr/>
              <a:lstStyle/>
              <a:p>
                <a:r>
                  <a:rPr lang="en-US" b="1"/>
                  <a:t>Calculate the median length reached by the strip. </a:t>
                </a:r>
              </a:p>
              <a:p>
                <a:pPr marL="0" indent="0">
                  <a:buNone/>
                </a:pPr>
                <a:r>
                  <a:rPr lang="en-US"/>
                  <a:t>	Put the numbers in order: 5, 21, 22, 25, 26, 27, 28</a:t>
                </a:r>
              </a:p>
              <a:p>
                <a:pPr marL="0" indent="0">
                  <a:buNone/>
                </a:pPr>
                <a:r>
                  <a:rPr lang="en-US"/>
                  <a:t>	Choose the middle number.</a:t>
                </a:r>
              </a:p>
              <a:p>
                <a:pPr marL="0" indent="0">
                  <a:buNone/>
                </a:pPr>
                <a:r>
                  <a:rPr lang="en-US"/>
                  <a:t>	The median length is 25mm.</a:t>
                </a:r>
              </a:p>
              <a:p>
                <a:pPr marL="0" indent="0">
                  <a:buNone/>
                </a:pPr>
                <a:endParaRPr lang="en-US"/>
              </a:p>
              <a:p>
                <a:r>
                  <a:rPr lang="en-US" b="1"/>
                  <a:t>How does this compare to the mean value? </a:t>
                </a:r>
              </a:p>
              <a:p>
                <a:pPr marL="0" indent="0">
                  <a:buNone/>
                </a:pPr>
                <a:r>
                  <a:rPr lang="en-US"/>
                  <a:t>	5 + 21 + 22 + 25 + 26 + 27 + 28 = 154</a:t>
                </a:r>
              </a:p>
              <a:p>
                <a:pPr marL="0" indent="0">
                  <a:buNone/>
                </a:pPr>
                <a:r>
                  <a:rPr lang="en-US"/>
                  <a:t>	154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charset="0"/>
                        <a:ea typeface="Cambria Math" charset="0"/>
                        <a:cs typeface="Cambria Math" charset="0"/>
                      </a:rPr>
                      <m:t>÷</m:t>
                    </m:r>
                  </m:oMath>
                </a14:m>
                <a:r>
                  <a:rPr lang="en-US"/>
                  <a:t> 7 = 22</a:t>
                </a:r>
              </a:p>
              <a:p>
                <a:pPr marL="0" indent="0">
                  <a:buNone/>
                </a:pPr>
                <a:r>
                  <a:rPr lang="en-US"/>
                  <a:t>	The mean value is 22mm.</a:t>
                </a:r>
              </a:p>
              <a:p>
                <a:pPr marL="0" indent="0">
                  <a:buNone/>
                </a:pPr>
                <a:endParaRPr lang="en-US" b="1"/>
              </a:p>
              <a:p>
                <a:r>
                  <a:rPr lang="en-US" b="1"/>
                  <a:t>Why are the median and mean  different?</a:t>
                </a:r>
              </a:p>
              <a:p>
                <a:pPr marL="0" indent="0">
                  <a:buNone/>
                </a:pPr>
                <a:r>
                  <a:rPr lang="en-US"/>
                  <a:t>	This is because the mean is skewed by the outlier 5. The median is not 	affected by this.</a:t>
                </a:r>
              </a:p>
              <a:p>
                <a:pPr marL="0" indent="0">
                  <a:buNone/>
                </a:pPr>
                <a:endParaRPr lang="en-US"/>
              </a:p>
              <a:p>
                <a:r>
                  <a:rPr lang="en-US" b="1"/>
                  <a:t>Why wouldn’t you use the mode for this data?</a:t>
                </a:r>
              </a:p>
              <a:p>
                <a:pPr marL="0" indent="0">
                  <a:buNone/>
                </a:pPr>
                <a:r>
                  <a:rPr lang="en-US"/>
                  <a:t>	No two numbers are the same, so it would not be possible to use the 	mode.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096418"/>
                <a:ext cx="8045200" cy="5138123"/>
              </a:xfrm>
              <a:blipFill>
                <a:blip r:embed="rId2"/>
                <a:stretch>
                  <a:fillRect l="-1668" t="-1898" b="-177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09479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Using the mode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000" y="1256101"/>
            <a:ext cx="8045200" cy="2828423"/>
          </a:xfrm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A study was carried out to find the average height of children in a certain class. The results are shown in the following table.</a:t>
            </a: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-226237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25886" y="5000322"/>
            <a:ext cx="80593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What is the modal height of a student in this class? </a:t>
            </a:r>
          </a:p>
          <a:p>
            <a:r>
              <a:rPr lang="en-US"/>
              <a:t>How does this compare to the modal height of a male student and a female student?</a:t>
            </a:r>
          </a:p>
          <a:p>
            <a:r>
              <a:rPr lang="en-US"/>
              <a:t>What does this tell you about using the mode?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0678599"/>
              </p:ext>
            </p:extLst>
          </p:nvPr>
        </p:nvGraphicFramePr>
        <p:xfrm>
          <a:off x="540000" y="2035335"/>
          <a:ext cx="8045200" cy="277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32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49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134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34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US" sz="1600"/>
                        <a:t>Height, </a:t>
                      </a:r>
                      <a:r>
                        <a:rPr lang="en-US" sz="1600" i="1"/>
                        <a:t>h</a:t>
                      </a:r>
                      <a:r>
                        <a:rPr lang="en-US" sz="1600" i="0"/>
                        <a:t>,</a:t>
                      </a:r>
                      <a:r>
                        <a:rPr lang="en-US" sz="1600" i="0" baseline="0"/>
                        <a:t> (cm)</a:t>
                      </a:r>
                      <a:endParaRPr lang="en-US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Number</a:t>
                      </a:r>
                      <a:r>
                        <a:rPr lang="en-US" sz="1600" baseline="0"/>
                        <a:t> of females</a:t>
                      </a:r>
                      <a:endParaRPr lang="en-US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Number of males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/>
                        <a:t>Total number of students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140</a:t>
                      </a:r>
                      <a:r>
                        <a:rPr lang="en-US" baseline="0"/>
                        <a:t> &lt; </a:t>
                      </a:r>
                      <a:r>
                        <a:rPr lang="en-US" i="1" baseline="0"/>
                        <a:t>h </a:t>
                      </a:r>
                      <a:r>
                        <a:rPr lang="en-US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≤ 144</a:t>
                      </a:r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144</a:t>
                      </a:r>
                      <a:r>
                        <a:rPr lang="en-US" baseline="0"/>
                        <a:t> &lt; </a:t>
                      </a:r>
                      <a:r>
                        <a:rPr lang="en-US" i="1" baseline="0"/>
                        <a:t>h</a:t>
                      </a:r>
                      <a:r>
                        <a:rPr lang="en-US" baseline="0"/>
                        <a:t> </a:t>
                      </a:r>
                      <a:r>
                        <a:rPr lang="en-US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≤ 148</a:t>
                      </a:r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148</a:t>
                      </a:r>
                      <a:r>
                        <a:rPr lang="en-US" baseline="0"/>
                        <a:t> &lt; </a:t>
                      </a:r>
                      <a:r>
                        <a:rPr lang="en-US" i="1" baseline="0"/>
                        <a:t>h</a:t>
                      </a:r>
                      <a:r>
                        <a:rPr lang="en-US" baseline="0"/>
                        <a:t> </a:t>
                      </a:r>
                      <a:r>
                        <a:rPr lang="en-US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≤ 152</a:t>
                      </a:r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152</a:t>
                      </a:r>
                      <a:r>
                        <a:rPr lang="en-US" baseline="0"/>
                        <a:t> &lt; </a:t>
                      </a:r>
                      <a:r>
                        <a:rPr lang="en-US" i="1" baseline="0"/>
                        <a:t>h</a:t>
                      </a:r>
                      <a:r>
                        <a:rPr lang="en-US" baseline="0"/>
                        <a:t> </a:t>
                      </a:r>
                      <a:r>
                        <a:rPr lang="en-US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≤ 156</a:t>
                      </a:r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156</a:t>
                      </a:r>
                      <a:r>
                        <a:rPr lang="en-US" baseline="0"/>
                        <a:t> &lt; </a:t>
                      </a:r>
                      <a:r>
                        <a:rPr lang="en-US" i="1" baseline="0"/>
                        <a:t>h</a:t>
                      </a:r>
                      <a:r>
                        <a:rPr lang="en-US" baseline="0"/>
                        <a:t> </a:t>
                      </a:r>
                      <a:r>
                        <a:rPr lang="en-US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≤ 160</a:t>
                      </a:r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/>
                        <a:t>160</a:t>
                      </a:r>
                      <a:r>
                        <a:rPr lang="en-US" baseline="0"/>
                        <a:t> &lt; </a:t>
                      </a:r>
                      <a:r>
                        <a:rPr lang="en-US" i="1" baseline="0"/>
                        <a:t>h</a:t>
                      </a:r>
                      <a:r>
                        <a:rPr lang="en-US" baseline="0"/>
                        <a:t> </a:t>
                      </a:r>
                      <a:r>
                        <a:rPr lang="en-US" sz="18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≤ 164</a:t>
                      </a:r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953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Answers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000" y="1442357"/>
            <a:ext cx="8045200" cy="4406804"/>
          </a:xfrm>
        </p:spPr>
        <p:txBody>
          <a:bodyPr/>
          <a:lstStyle/>
          <a:p>
            <a:r>
              <a:rPr lang="en-US" b="1"/>
              <a:t>What is the modal height of a student in this class? </a:t>
            </a:r>
          </a:p>
          <a:p>
            <a:pPr marL="0" indent="0">
              <a:buNone/>
            </a:pPr>
            <a:r>
              <a:rPr lang="en-US"/>
              <a:t>	</a:t>
            </a:r>
          </a:p>
          <a:p>
            <a:pPr marL="0" indent="0">
              <a:buNone/>
            </a:pPr>
            <a:r>
              <a:rPr lang="en-US"/>
              <a:t>	The most common height is 148 &lt; </a:t>
            </a:r>
            <a:r>
              <a:rPr lang="en-US" i="1"/>
              <a:t>h</a:t>
            </a:r>
            <a:r>
              <a:rPr lang="en-US"/>
              <a:t> </a:t>
            </a:r>
            <a:r>
              <a:rPr lang="en-US">
                <a:solidFill>
                  <a:schemeClr val="dk1"/>
                </a:solidFill>
              </a:rPr>
              <a:t>≤ 152, with 8 students falling within 	that interval.</a:t>
            </a:r>
          </a:p>
          <a:p>
            <a:endParaRPr lang="en-US"/>
          </a:p>
          <a:p>
            <a:r>
              <a:rPr lang="en-US" b="1"/>
              <a:t>How does this compare to the modal height of a male student and a female student?</a:t>
            </a:r>
          </a:p>
          <a:p>
            <a:pPr marL="0" indent="0">
              <a:buNone/>
            </a:pPr>
            <a:r>
              <a:rPr lang="en-US"/>
              <a:t>	</a:t>
            </a:r>
          </a:p>
          <a:p>
            <a:pPr marL="0" indent="0">
              <a:buNone/>
            </a:pPr>
            <a:r>
              <a:rPr lang="en-US"/>
              <a:t>	The modal height of a male student is 152 &lt; </a:t>
            </a:r>
            <a:r>
              <a:rPr lang="en-US" i="1"/>
              <a:t>h</a:t>
            </a:r>
            <a:r>
              <a:rPr lang="en-US"/>
              <a:t> </a:t>
            </a:r>
            <a:r>
              <a:rPr lang="en-US">
                <a:solidFill>
                  <a:schemeClr val="dk1"/>
                </a:solidFill>
              </a:rPr>
              <a:t>≤ 156</a:t>
            </a:r>
            <a:endParaRPr lang="en-US"/>
          </a:p>
          <a:p>
            <a:pPr marL="0" indent="0">
              <a:buNone/>
            </a:pPr>
            <a:r>
              <a:rPr lang="en-US"/>
              <a:t>	The modal height of a female student is 144 &lt; </a:t>
            </a:r>
            <a:r>
              <a:rPr lang="en-US" i="1"/>
              <a:t>h</a:t>
            </a:r>
            <a:r>
              <a:rPr lang="en-US"/>
              <a:t> </a:t>
            </a:r>
            <a:r>
              <a:rPr lang="en-US">
                <a:solidFill>
                  <a:schemeClr val="dk1"/>
                </a:solidFill>
              </a:rPr>
              <a:t>≤ 148</a:t>
            </a:r>
          </a:p>
          <a:p>
            <a:endParaRPr lang="en-US"/>
          </a:p>
          <a:p>
            <a:r>
              <a:rPr lang="en-US" b="1"/>
              <a:t>What does this tell you about using the mode?</a:t>
            </a:r>
          </a:p>
          <a:p>
            <a:pPr marL="0" indent="0">
              <a:buNone/>
            </a:pPr>
            <a:r>
              <a:rPr lang="en-US"/>
              <a:t>	</a:t>
            </a:r>
          </a:p>
          <a:p>
            <a:pPr marL="0" indent="0">
              <a:buNone/>
            </a:pPr>
            <a:r>
              <a:rPr lang="en-US"/>
              <a:t>	Using the mode does not always give a good representation of the data.</a:t>
            </a:r>
          </a:p>
        </p:txBody>
      </p:sp>
    </p:spTree>
    <p:extLst>
      <p:ext uri="{BB962C8B-B14F-4D97-AF65-F5344CB8AC3E}">
        <p14:creationId xmlns:p14="http://schemas.microsoft.com/office/powerpoint/2010/main" val="686814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Advantages and disadvantages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000" y="1227553"/>
            <a:ext cx="8045200" cy="668051"/>
          </a:xfrm>
        </p:spPr>
        <p:txBody>
          <a:bodyPr/>
          <a:lstStyle/>
          <a:p>
            <a:pPr marL="0" indent="0">
              <a:buNone/>
            </a:pPr>
            <a:r>
              <a:rPr lang="en-US"/>
              <a:t>The mean, median and mode all have advantages and disadvantages. Can you think what they are? 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1238356"/>
              </p:ext>
            </p:extLst>
          </p:nvPr>
        </p:nvGraphicFramePr>
        <p:xfrm>
          <a:off x="525711" y="1895604"/>
          <a:ext cx="8045202" cy="40760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0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756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289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2583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Advantages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/>
                        <a:t>Disadvantages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2693">
                <a:tc>
                  <a:txBody>
                    <a:bodyPr/>
                    <a:lstStyle/>
                    <a:p>
                      <a:r>
                        <a:rPr lang="en-US"/>
                        <a:t>Mean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charset="0"/>
                        <a:buChar char="•"/>
                      </a:pP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charset="0"/>
                        <a:buChar char="•"/>
                      </a:pP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37748">
                <a:tc>
                  <a:txBody>
                    <a:bodyPr/>
                    <a:lstStyle/>
                    <a:p>
                      <a:r>
                        <a:rPr lang="en-US"/>
                        <a:t>Median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charset="0"/>
                        <a:buChar char="•"/>
                      </a:pP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charset="0"/>
                        <a:buChar char="•"/>
                      </a:pP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97280">
                <a:tc>
                  <a:txBody>
                    <a:bodyPr/>
                    <a:lstStyle/>
                    <a:p>
                      <a:r>
                        <a:rPr lang="en-US"/>
                        <a:t>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charset="0"/>
                        <a:buChar char="•"/>
                      </a:pPr>
                      <a:endParaRPr lang="en-US"/>
                    </a:p>
                    <a:p>
                      <a:pPr marL="285750" indent="-285750">
                        <a:buFont typeface="Arial" charset="0"/>
                        <a:buChar char="•"/>
                      </a:pPr>
                      <a:endParaRPr lang="en-US"/>
                    </a:p>
                    <a:p>
                      <a:pPr marL="285750" indent="-285750">
                        <a:buFont typeface="Arial" charset="0"/>
                        <a:buChar char="•"/>
                      </a:pPr>
                      <a:endParaRPr lang="en-US"/>
                    </a:p>
                    <a:p>
                      <a:pPr marL="285750" indent="-285750">
                        <a:buFont typeface="Arial" charset="0"/>
                        <a:buChar char="•"/>
                      </a:pPr>
                      <a:endParaRPr lang="en-US"/>
                    </a:p>
                    <a:p>
                      <a:pPr marL="285750" indent="-285750">
                        <a:buFont typeface="Arial" charset="0"/>
                        <a:buChar char="•"/>
                      </a:pP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charset="0"/>
                        <a:buChar char="•"/>
                      </a:pP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43072" y="2339673"/>
            <a:ext cx="30289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/>
              <a:t>Uses all the data</a:t>
            </a:r>
          </a:p>
          <a:p>
            <a:pPr marL="285750" indent="-285750">
              <a:buFont typeface="Arial" charset="0"/>
              <a:buChar char="•"/>
            </a:pPr>
            <a:r>
              <a:rPr lang="en-US"/>
              <a:t>Usually most representative</a:t>
            </a:r>
          </a:p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5000625" y="2339673"/>
            <a:ext cx="34432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/>
              <a:t>Isn’t always a data value</a:t>
            </a:r>
          </a:p>
          <a:p>
            <a:pPr marL="285750" indent="-285750">
              <a:buFont typeface="Arial" charset="0"/>
              <a:buChar char="•"/>
            </a:pPr>
            <a:r>
              <a:rPr lang="en-US"/>
              <a:t>May be distorted by extreme data values</a:t>
            </a:r>
          </a:p>
          <a:p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743073" y="3317300"/>
            <a:ext cx="3028951" cy="1520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/>
              <a:t>Easy to find in ordered data</a:t>
            </a:r>
          </a:p>
          <a:p>
            <a:pPr marL="285750" indent="-285750">
              <a:buFont typeface="Arial" charset="0"/>
              <a:buChar char="•"/>
            </a:pPr>
            <a:r>
              <a:rPr lang="en-US"/>
              <a:t>Not distorted by extreme data values</a:t>
            </a:r>
          </a:p>
          <a:p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000623" y="3326121"/>
            <a:ext cx="330041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/>
              <a:t>Isn’t always a data value</a:t>
            </a:r>
          </a:p>
          <a:p>
            <a:pPr marL="285750" indent="-285750">
              <a:buFont typeface="Arial" charset="0"/>
              <a:buChar char="•"/>
            </a:pPr>
            <a:r>
              <a:rPr lang="en-US"/>
              <a:t>Not always a good representation of the full data set</a:t>
            </a:r>
          </a:p>
          <a:p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743073" y="4788705"/>
            <a:ext cx="28974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/>
              <a:t>Easy to find in tallied data</a:t>
            </a:r>
          </a:p>
          <a:p>
            <a:pPr marL="285750" indent="-285750">
              <a:buFont typeface="Arial" charset="0"/>
              <a:buChar char="•"/>
            </a:pPr>
            <a:r>
              <a:rPr lang="en-US"/>
              <a:t>Always a data value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00623" y="4655705"/>
            <a:ext cx="34432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/>
              <a:t>Doesn't always exist, or sometimes more than one</a:t>
            </a:r>
          </a:p>
          <a:p>
            <a:pPr marL="285750" indent="-285750">
              <a:buFont typeface="Arial" charset="0"/>
              <a:buChar char="•"/>
            </a:pPr>
            <a:r>
              <a:rPr lang="en-US"/>
              <a:t>Not always a good representation of the data</a:t>
            </a:r>
          </a:p>
        </p:txBody>
      </p:sp>
    </p:spTree>
    <p:extLst>
      <p:ext uri="{BB962C8B-B14F-4D97-AF65-F5344CB8AC3E}">
        <p14:creationId xmlns:p14="http://schemas.microsoft.com/office/powerpoint/2010/main" val="1654791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Some questions to try from </a:t>
            </a:r>
            <a:r>
              <a:rPr lang="en-GB" err="1"/>
              <a:t>Exampro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000" y="1160213"/>
            <a:ext cx="8045200" cy="4406804"/>
          </a:xfrm>
        </p:spPr>
        <p:txBody>
          <a:bodyPr/>
          <a:lstStyle/>
          <a:p>
            <a:pPr marL="0" indent="0">
              <a:buNone/>
            </a:pPr>
            <a:r>
              <a:rPr lang="en-GB" sz="2400">
                <a:solidFill>
                  <a:schemeClr val="tx2"/>
                </a:solidFill>
                <a:latin typeface="AQA Chevin Pro Light" panose="020F0303030000060003" pitchFamily="34" charset="0"/>
              </a:rPr>
              <a:t>GCSE Maths F</a:t>
            </a:r>
          </a:p>
          <a:p>
            <a:pPr marL="0" indent="0">
              <a:buNone/>
            </a:pPr>
            <a:endParaRPr lang="en-GB" sz="2400">
              <a:solidFill>
                <a:schemeClr val="tx2"/>
              </a:solidFill>
              <a:latin typeface="AQA Chevin Pro Light" panose="020F0303030000060003" pitchFamily="34" charset="0"/>
            </a:endParaRPr>
          </a:p>
          <a:p>
            <a:pPr marL="0" indent="0">
              <a:buNone/>
            </a:pPr>
            <a:endParaRPr lang="en-GB" sz="2400">
              <a:solidFill>
                <a:schemeClr val="tx2"/>
              </a:solidFill>
              <a:latin typeface="AQA Chevin Pro Light" panose="020F0303030000060003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69" y="1413336"/>
            <a:ext cx="6108016" cy="2641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074" y="4138460"/>
            <a:ext cx="5889806" cy="2131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9494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>
                <a:latin typeface="AQA Chevin Pro Light" panose="020F0303030000060003" pitchFamily="34" charset="0"/>
              </a:rPr>
              <a:t>GCSE Maths F</a:t>
            </a:r>
            <a:br>
              <a:rPr lang="en-GB" sz="2800">
                <a:latin typeface="AQA Chevin Pro Light" panose="020F0303030000060003" pitchFamily="34" charset="0"/>
              </a:rPr>
            </a:br>
            <a:endParaRPr lang="en-GB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104062"/>
            <a:ext cx="6705600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114135"/>
            <a:ext cx="5857875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05753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GCSE Biology sample assessment materials 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638" y="1483529"/>
            <a:ext cx="2858892" cy="2908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405" y="2226124"/>
            <a:ext cx="4604193" cy="1497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015" y="4937757"/>
            <a:ext cx="6139970" cy="673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80302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GCSE Biology sample assessment materials 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660" y="1536615"/>
            <a:ext cx="3155118" cy="3006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359" y="5223761"/>
            <a:ext cx="5767282" cy="61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093" y="2777924"/>
            <a:ext cx="4117197" cy="1259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24277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GCSE Biology sample assessment materials 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65" y="1775108"/>
            <a:ext cx="2671428" cy="2932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3423" y="2581016"/>
            <a:ext cx="3944071" cy="1453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141" y="5224551"/>
            <a:ext cx="5725718" cy="643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9226050"/>
      </p:ext>
    </p:extLst>
  </p:cSld>
  <p:clrMapOvr>
    <a:masterClrMapping/>
  </p:clrMapOvr>
</p:sld>
</file>

<file path=ppt/theme/theme1.xml><?xml version="1.0" encoding="utf-8"?>
<a:theme xmlns:a="http://schemas.openxmlformats.org/drawingml/2006/main" name="AQA Presentation">
  <a:themeElements>
    <a:clrScheme name="AQA PowerPoint1">
      <a:dk1>
        <a:srgbClr val="4B4B4B"/>
      </a:dk1>
      <a:lt1>
        <a:srgbClr val="FFFFFF"/>
      </a:lt1>
      <a:dk2>
        <a:srgbClr val="412878"/>
      </a:dk2>
      <a:lt2>
        <a:srgbClr val="FFFFFE"/>
      </a:lt2>
      <a:accent1>
        <a:srgbClr val="C8194B"/>
      </a:accent1>
      <a:accent2>
        <a:srgbClr val="3273AF"/>
      </a:accent2>
      <a:accent3>
        <a:srgbClr val="C84B32"/>
      </a:accent3>
      <a:accent4>
        <a:srgbClr val="418C87"/>
      </a:accent4>
      <a:accent5>
        <a:srgbClr val="AF64A0"/>
      </a:accent5>
      <a:accent6>
        <a:srgbClr val="4B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b547754c-74b2-4d91-982e-55751234f08d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D748D34-5445-436E-95BD-2451DF8ABABE}">
  <ds:schemaRefs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www.w3.org/XML/1998/namespace"/>
    <ds:schemaRef ds:uri="d419bd7d-8f05-4ebd-8f28-71d640d3f0c4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f3816da7-bb01-4122-9089-84ed71b51b79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63DCDD9-7E79-4891-B1A0-D5A2D378FD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67DD85B-FEC5-44AA-854E-660AF5703B3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1126</Words>
  <Application>Microsoft Office PowerPoint</Application>
  <PresentationFormat>On-screen Show (4:3)</PresentationFormat>
  <Paragraphs>198</Paragraphs>
  <Slides>16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AQA Chevin Pro Light</vt:lpstr>
      <vt:lpstr>Arial</vt:lpstr>
      <vt:lpstr>Calibri</vt:lpstr>
      <vt:lpstr>Cambria Math</vt:lpstr>
      <vt:lpstr>AQA Presentation</vt:lpstr>
      <vt:lpstr>Averages</vt:lpstr>
      <vt:lpstr>How can we summarise data?</vt:lpstr>
      <vt:lpstr>PowerPoint Presentation</vt:lpstr>
      <vt:lpstr>Why are averages important?</vt:lpstr>
      <vt:lpstr>Using the mean</vt:lpstr>
      <vt:lpstr>Answers</vt:lpstr>
      <vt:lpstr>Using the median</vt:lpstr>
      <vt:lpstr>Answers</vt:lpstr>
      <vt:lpstr>Using the mode</vt:lpstr>
      <vt:lpstr>Answers</vt:lpstr>
      <vt:lpstr>Advantages and disadvantages</vt:lpstr>
      <vt:lpstr>Some questions to try from Exampro</vt:lpstr>
      <vt:lpstr>GCSE Maths F </vt:lpstr>
      <vt:lpstr>GCSE Biology sample assessment materials </vt:lpstr>
      <vt:lpstr>GCSE Biology sample assessment materials </vt:lpstr>
      <vt:lpstr>GCSE Biology sample assessment materials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Averages</dc:title>
  <dc:creator/>
  <cp:lastModifiedBy/>
  <cp:revision>2</cp:revision>
  <dcterms:modified xsi:type="dcterms:W3CDTF">2020-10-18T09:55:03Z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  <property fmtid="{D5CDD505-2E9C-101B-9397-08002B2CF9AE}" pid="3" name="Order">
    <vt:r8>194200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</Properties>
</file>