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diagrams/data1.xml" ContentType="application/vnd.openxmlformats-officedocument.drawingml.diagramData+xml"/>
  <Override PartName="/ppt/diagrams/data2.xml" ContentType="application/vnd.openxmlformats-officedocument.drawingml.diagramData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diagrams/layout1.xml" ContentType="application/vnd.openxmlformats-officedocument.drawingml.diagramLayout+xml"/>
  <Override PartName="/ppt/diagrams/layout2.xml" ContentType="application/vnd.openxmlformats-officedocument.drawingml.diagramLayout+xml"/>
  <Override PartName="/ppt/diagrams/colors2.xml" ContentType="application/vnd.openxmlformats-officedocument.drawingml.diagramColors+xml"/>
  <Override PartName="/ppt/diagrams/drawing1.xml" ContentType="application/vnd.ms-office.drawingml.diagramDrawing+xml"/>
  <Override PartName="/ppt/diagrams/drawing2.xml" ContentType="application/vnd.ms-office.drawingml.diagramDrawing+xml"/>
  <Override PartName="/ppt/diagrams/quickStyle1.xml" ContentType="application/vnd.openxmlformats-officedocument.drawingml.diagramStyle+xml"/>
  <Override PartName="/ppt/diagrams/quickStyle2.xml" ContentType="application/vnd.openxmlformats-officedocument.drawingml.diagramStyle+xml"/>
  <Override PartName="/ppt/diagrams/colors1.xml" ContentType="application/vnd.openxmlformats-officedocument.drawingml.diagramCol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5"/>
  </p:notesMasterIdLst>
  <p:sldIdLst>
    <p:sldId id="256" r:id="rId3"/>
    <p:sldId id="265" r:id="rId4"/>
    <p:sldId id="266" r:id="rId5"/>
    <p:sldId id="267" r:id="rId6"/>
    <p:sldId id="303" r:id="rId7"/>
    <p:sldId id="270" r:id="rId8"/>
    <p:sldId id="271" r:id="rId9"/>
    <p:sldId id="272" r:id="rId10"/>
    <p:sldId id="273" r:id="rId11"/>
    <p:sldId id="304" r:id="rId12"/>
    <p:sldId id="274" r:id="rId13"/>
    <p:sldId id="264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4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customXml" Target="../customXml/item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20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customXml" Target="../customXml/item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91692D5-3DA4-4146-9875-44AAAFBD322E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EFFF1E32-5F5D-4B4A-AAE0-7B1D4E67461B}">
      <dgm:prSet/>
      <dgm:spPr>
        <a:solidFill>
          <a:srgbClr val="FFC000"/>
        </a:solidFill>
      </dgm:spPr>
      <dgm:t>
        <a:bodyPr/>
        <a:lstStyle/>
        <a:p>
          <a:r>
            <a:rPr lang="en-GB" b="1" dirty="0"/>
            <a:t>Who</a:t>
          </a:r>
          <a:r>
            <a:rPr lang="en-GB" dirty="0"/>
            <a:t> – who are your characters?</a:t>
          </a:r>
          <a:endParaRPr lang="en-US" dirty="0"/>
        </a:p>
      </dgm:t>
    </dgm:pt>
    <dgm:pt modelId="{2FD54A9B-D075-474B-9FF5-17910B7A8920}" type="parTrans" cxnId="{52CFE749-5621-4C97-A68D-786A13DE1FA1}">
      <dgm:prSet/>
      <dgm:spPr/>
      <dgm:t>
        <a:bodyPr/>
        <a:lstStyle/>
        <a:p>
          <a:endParaRPr lang="en-US"/>
        </a:p>
      </dgm:t>
    </dgm:pt>
    <dgm:pt modelId="{3AF6BCEF-6BFD-4781-864B-39AA20BD06FE}" type="sibTrans" cxnId="{52CFE749-5621-4C97-A68D-786A13DE1FA1}">
      <dgm:prSet/>
      <dgm:spPr/>
      <dgm:t>
        <a:bodyPr/>
        <a:lstStyle/>
        <a:p>
          <a:endParaRPr lang="en-US"/>
        </a:p>
      </dgm:t>
    </dgm:pt>
    <dgm:pt modelId="{1E02062E-AFE7-495E-9A6B-A077CC76979B}">
      <dgm:prSet/>
      <dgm:spPr>
        <a:solidFill>
          <a:srgbClr val="FF0000"/>
        </a:solidFill>
      </dgm:spPr>
      <dgm:t>
        <a:bodyPr/>
        <a:lstStyle/>
        <a:p>
          <a:r>
            <a:rPr lang="en-GB" b="1" dirty="0"/>
            <a:t>What</a:t>
          </a:r>
          <a:r>
            <a:rPr lang="en-GB" dirty="0"/>
            <a:t> – what are they doing?</a:t>
          </a:r>
          <a:endParaRPr lang="en-US" dirty="0"/>
        </a:p>
      </dgm:t>
    </dgm:pt>
    <dgm:pt modelId="{1BF93054-85E3-4AFF-90FE-5C66EBBF2DDD}" type="parTrans" cxnId="{4349FF9D-D281-46BF-88C4-5D3D602BE0FB}">
      <dgm:prSet/>
      <dgm:spPr/>
      <dgm:t>
        <a:bodyPr/>
        <a:lstStyle/>
        <a:p>
          <a:endParaRPr lang="en-US"/>
        </a:p>
      </dgm:t>
    </dgm:pt>
    <dgm:pt modelId="{1E375972-EC4E-4FB3-972A-74ECD3AB538E}" type="sibTrans" cxnId="{4349FF9D-D281-46BF-88C4-5D3D602BE0FB}">
      <dgm:prSet/>
      <dgm:spPr/>
      <dgm:t>
        <a:bodyPr/>
        <a:lstStyle/>
        <a:p>
          <a:endParaRPr lang="en-US"/>
        </a:p>
      </dgm:t>
    </dgm:pt>
    <dgm:pt modelId="{CDDD48C6-5E46-400D-BE7A-D4C029A191B7}">
      <dgm:prSet/>
      <dgm:spPr>
        <a:solidFill>
          <a:srgbClr val="00B050"/>
        </a:solidFill>
      </dgm:spPr>
      <dgm:t>
        <a:bodyPr/>
        <a:lstStyle/>
        <a:p>
          <a:r>
            <a:rPr lang="en-GB" b="1" dirty="0"/>
            <a:t>Where</a:t>
          </a:r>
          <a:r>
            <a:rPr lang="en-GB" dirty="0"/>
            <a:t> – where are they?</a:t>
          </a:r>
          <a:endParaRPr lang="en-US" dirty="0"/>
        </a:p>
      </dgm:t>
    </dgm:pt>
    <dgm:pt modelId="{ADA9D758-2E65-4740-A32E-D8306AF75A19}" type="parTrans" cxnId="{56B5AFC6-5002-4C0B-A397-FAD982571EE0}">
      <dgm:prSet/>
      <dgm:spPr/>
      <dgm:t>
        <a:bodyPr/>
        <a:lstStyle/>
        <a:p>
          <a:endParaRPr lang="en-US"/>
        </a:p>
      </dgm:t>
    </dgm:pt>
    <dgm:pt modelId="{67993B11-446F-4277-94F9-08D488ED0E74}" type="sibTrans" cxnId="{56B5AFC6-5002-4C0B-A397-FAD982571EE0}">
      <dgm:prSet/>
      <dgm:spPr/>
      <dgm:t>
        <a:bodyPr/>
        <a:lstStyle/>
        <a:p>
          <a:endParaRPr lang="en-US"/>
        </a:p>
      </dgm:t>
    </dgm:pt>
    <dgm:pt modelId="{79959EBC-71C3-4FDB-9841-0A0047F93212}">
      <dgm:prSet/>
      <dgm:spPr>
        <a:solidFill>
          <a:srgbClr val="0070C0"/>
        </a:solidFill>
      </dgm:spPr>
      <dgm:t>
        <a:bodyPr/>
        <a:lstStyle/>
        <a:p>
          <a:r>
            <a:rPr lang="en-GB" b="1" dirty="0"/>
            <a:t>When</a:t>
          </a:r>
          <a:r>
            <a:rPr lang="en-GB" dirty="0"/>
            <a:t> – when they got there and when they are leaving?</a:t>
          </a:r>
          <a:endParaRPr lang="en-US" dirty="0"/>
        </a:p>
      </dgm:t>
    </dgm:pt>
    <dgm:pt modelId="{95AC351C-11CD-4865-936A-D2BB35D6CE3D}" type="parTrans" cxnId="{D51B7B40-A3D9-447D-9449-6A400F5FBF51}">
      <dgm:prSet/>
      <dgm:spPr/>
      <dgm:t>
        <a:bodyPr/>
        <a:lstStyle/>
        <a:p>
          <a:endParaRPr lang="en-US"/>
        </a:p>
      </dgm:t>
    </dgm:pt>
    <dgm:pt modelId="{45F43D56-8235-475D-BB77-99303B82B162}" type="sibTrans" cxnId="{D51B7B40-A3D9-447D-9449-6A400F5FBF51}">
      <dgm:prSet/>
      <dgm:spPr/>
      <dgm:t>
        <a:bodyPr/>
        <a:lstStyle/>
        <a:p>
          <a:endParaRPr lang="en-US"/>
        </a:p>
      </dgm:t>
    </dgm:pt>
    <dgm:pt modelId="{36312350-BB1A-40BD-B1EA-8C5FAA46FCE1}">
      <dgm:prSet/>
      <dgm:spPr>
        <a:solidFill>
          <a:srgbClr val="C43093"/>
        </a:solidFill>
      </dgm:spPr>
      <dgm:t>
        <a:bodyPr/>
        <a:lstStyle/>
        <a:p>
          <a:r>
            <a:rPr lang="en-GB" b="1" dirty="0"/>
            <a:t>Why</a:t>
          </a:r>
          <a:r>
            <a:rPr lang="en-GB" dirty="0"/>
            <a:t> – why are they there?</a:t>
          </a:r>
          <a:endParaRPr lang="en-US" dirty="0"/>
        </a:p>
      </dgm:t>
    </dgm:pt>
    <dgm:pt modelId="{5818B73A-4476-48C9-B809-A37DDE164C58}" type="parTrans" cxnId="{6E25F2E8-2FF6-47D0-B35B-E258B98DCAF4}">
      <dgm:prSet/>
      <dgm:spPr/>
      <dgm:t>
        <a:bodyPr/>
        <a:lstStyle/>
        <a:p>
          <a:endParaRPr lang="en-US"/>
        </a:p>
      </dgm:t>
    </dgm:pt>
    <dgm:pt modelId="{C257AF9E-4F45-47D8-A49D-64C13BC8E2AB}" type="sibTrans" cxnId="{6E25F2E8-2FF6-47D0-B35B-E258B98DCAF4}">
      <dgm:prSet/>
      <dgm:spPr/>
      <dgm:t>
        <a:bodyPr/>
        <a:lstStyle/>
        <a:p>
          <a:endParaRPr lang="en-US"/>
        </a:p>
      </dgm:t>
    </dgm:pt>
    <dgm:pt modelId="{91A84356-72DF-4779-8815-9C7113E101DD}" type="pres">
      <dgm:prSet presAssocID="{091692D5-3DA4-4146-9875-44AAAFBD322E}" presName="diagram" presStyleCnt="0">
        <dgm:presLayoutVars>
          <dgm:dir/>
          <dgm:resizeHandles val="exact"/>
        </dgm:presLayoutVars>
      </dgm:prSet>
      <dgm:spPr/>
    </dgm:pt>
    <dgm:pt modelId="{4E174968-2358-4AD5-A71F-25F302BF2826}" type="pres">
      <dgm:prSet presAssocID="{EFFF1E32-5F5D-4B4A-AAE0-7B1D4E67461B}" presName="node" presStyleLbl="node1" presStyleIdx="0" presStyleCnt="5">
        <dgm:presLayoutVars>
          <dgm:bulletEnabled val="1"/>
        </dgm:presLayoutVars>
      </dgm:prSet>
      <dgm:spPr/>
    </dgm:pt>
    <dgm:pt modelId="{50F7DAC9-8E80-42DC-BA9A-7F1A864B9129}" type="pres">
      <dgm:prSet presAssocID="{3AF6BCEF-6BFD-4781-864B-39AA20BD06FE}" presName="sibTrans" presStyleCnt="0"/>
      <dgm:spPr/>
    </dgm:pt>
    <dgm:pt modelId="{AE7A54F3-55BB-46CB-BDA7-8EFC628AE19B}" type="pres">
      <dgm:prSet presAssocID="{1E02062E-AFE7-495E-9A6B-A077CC76979B}" presName="node" presStyleLbl="node1" presStyleIdx="1" presStyleCnt="5">
        <dgm:presLayoutVars>
          <dgm:bulletEnabled val="1"/>
        </dgm:presLayoutVars>
      </dgm:prSet>
      <dgm:spPr/>
    </dgm:pt>
    <dgm:pt modelId="{171F7B10-4EEF-4183-9AFC-D3C30471F7AC}" type="pres">
      <dgm:prSet presAssocID="{1E375972-EC4E-4FB3-972A-74ECD3AB538E}" presName="sibTrans" presStyleCnt="0"/>
      <dgm:spPr/>
    </dgm:pt>
    <dgm:pt modelId="{1C0B1794-7FB6-4840-A7CE-AE6A40E47979}" type="pres">
      <dgm:prSet presAssocID="{CDDD48C6-5E46-400D-BE7A-D4C029A191B7}" presName="node" presStyleLbl="node1" presStyleIdx="2" presStyleCnt="5">
        <dgm:presLayoutVars>
          <dgm:bulletEnabled val="1"/>
        </dgm:presLayoutVars>
      </dgm:prSet>
      <dgm:spPr/>
    </dgm:pt>
    <dgm:pt modelId="{CC3944AA-2942-459C-96E0-51CF77F87162}" type="pres">
      <dgm:prSet presAssocID="{67993B11-446F-4277-94F9-08D488ED0E74}" presName="sibTrans" presStyleCnt="0"/>
      <dgm:spPr/>
    </dgm:pt>
    <dgm:pt modelId="{E8F5C355-D780-4D62-8D22-E2244F8CB15F}" type="pres">
      <dgm:prSet presAssocID="{79959EBC-71C3-4FDB-9841-0A0047F93212}" presName="node" presStyleLbl="node1" presStyleIdx="3" presStyleCnt="5">
        <dgm:presLayoutVars>
          <dgm:bulletEnabled val="1"/>
        </dgm:presLayoutVars>
      </dgm:prSet>
      <dgm:spPr/>
    </dgm:pt>
    <dgm:pt modelId="{B67766EC-5E9A-4571-BEF1-80BD65EAE1C0}" type="pres">
      <dgm:prSet presAssocID="{45F43D56-8235-475D-BB77-99303B82B162}" presName="sibTrans" presStyleCnt="0"/>
      <dgm:spPr/>
    </dgm:pt>
    <dgm:pt modelId="{04DDCAFA-5D4B-44E9-9476-629536CC209C}" type="pres">
      <dgm:prSet presAssocID="{36312350-BB1A-40BD-B1EA-8C5FAA46FCE1}" presName="node" presStyleLbl="node1" presStyleIdx="4" presStyleCnt="5">
        <dgm:presLayoutVars>
          <dgm:bulletEnabled val="1"/>
        </dgm:presLayoutVars>
      </dgm:prSet>
      <dgm:spPr/>
    </dgm:pt>
  </dgm:ptLst>
  <dgm:cxnLst>
    <dgm:cxn modelId="{C814E50F-6817-429C-A477-3910CECE00D9}" type="presOf" srcId="{CDDD48C6-5E46-400D-BE7A-D4C029A191B7}" destId="{1C0B1794-7FB6-4840-A7CE-AE6A40E47979}" srcOrd="0" destOrd="0" presId="urn:microsoft.com/office/officeart/2005/8/layout/default"/>
    <dgm:cxn modelId="{3BB1FB18-0CD5-4E79-81E1-68753D801150}" type="presOf" srcId="{EFFF1E32-5F5D-4B4A-AAE0-7B1D4E67461B}" destId="{4E174968-2358-4AD5-A71F-25F302BF2826}" srcOrd="0" destOrd="0" presId="urn:microsoft.com/office/officeart/2005/8/layout/default"/>
    <dgm:cxn modelId="{BF0FFA1A-39FE-4101-A0FA-6B299F9E503F}" type="presOf" srcId="{36312350-BB1A-40BD-B1EA-8C5FAA46FCE1}" destId="{04DDCAFA-5D4B-44E9-9476-629536CC209C}" srcOrd="0" destOrd="0" presId="urn:microsoft.com/office/officeart/2005/8/layout/default"/>
    <dgm:cxn modelId="{D51B7B40-A3D9-447D-9449-6A400F5FBF51}" srcId="{091692D5-3DA4-4146-9875-44AAAFBD322E}" destId="{79959EBC-71C3-4FDB-9841-0A0047F93212}" srcOrd="3" destOrd="0" parTransId="{95AC351C-11CD-4865-936A-D2BB35D6CE3D}" sibTransId="{45F43D56-8235-475D-BB77-99303B82B162}"/>
    <dgm:cxn modelId="{2CB06B63-2DAD-48C3-A4AC-1B38BCF215CC}" type="presOf" srcId="{79959EBC-71C3-4FDB-9841-0A0047F93212}" destId="{E8F5C355-D780-4D62-8D22-E2244F8CB15F}" srcOrd="0" destOrd="0" presId="urn:microsoft.com/office/officeart/2005/8/layout/default"/>
    <dgm:cxn modelId="{52CFE749-5621-4C97-A68D-786A13DE1FA1}" srcId="{091692D5-3DA4-4146-9875-44AAAFBD322E}" destId="{EFFF1E32-5F5D-4B4A-AAE0-7B1D4E67461B}" srcOrd="0" destOrd="0" parTransId="{2FD54A9B-D075-474B-9FF5-17910B7A8920}" sibTransId="{3AF6BCEF-6BFD-4781-864B-39AA20BD06FE}"/>
    <dgm:cxn modelId="{339AC352-8C15-45FB-A3CC-4F0D6D307876}" type="presOf" srcId="{1E02062E-AFE7-495E-9A6B-A077CC76979B}" destId="{AE7A54F3-55BB-46CB-BDA7-8EFC628AE19B}" srcOrd="0" destOrd="0" presId="urn:microsoft.com/office/officeart/2005/8/layout/default"/>
    <dgm:cxn modelId="{1D6A957D-D839-46BB-953A-ECFFEC79FCAE}" type="presOf" srcId="{091692D5-3DA4-4146-9875-44AAAFBD322E}" destId="{91A84356-72DF-4779-8815-9C7113E101DD}" srcOrd="0" destOrd="0" presId="urn:microsoft.com/office/officeart/2005/8/layout/default"/>
    <dgm:cxn modelId="{4349FF9D-D281-46BF-88C4-5D3D602BE0FB}" srcId="{091692D5-3DA4-4146-9875-44AAAFBD322E}" destId="{1E02062E-AFE7-495E-9A6B-A077CC76979B}" srcOrd="1" destOrd="0" parTransId="{1BF93054-85E3-4AFF-90FE-5C66EBBF2DDD}" sibTransId="{1E375972-EC4E-4FB3-972A-74ECD3AB538E}"/>
    <dgm:cxn modelId="{56B5AFC6-5002-4C0B-A397-FAD982571EE0}" srcId="{091692D5-3DA4-4146-9875-44AAAFBD322E}" destId="{CDDD48C6-5E46-400D-BE7A-D4C029A191B7}" srcOrd="2" destOrd="0" parTransId="{ADA9D758-2E65-4740-A32E-D8306AF75A19}" sibTransId="{67993B11-446F-4277-94F9-08D488ED0E74}"/>
    <dgm:cxn modelId="{6E25F2E8-2FF6-47D0-B35B-E258B98DCAF4}" srcId="{091692D5-3DA4-4146-9875-44AAAFBD322E}" destId="{36312350-BB1A-40BD-B1EA-8C5FAA46FCE1}" srcOrd="4" destOrd="0" parTransId="{5818B73A-4476-48C9-B809-A37DDE164C58}" sibTransId="{C257AF9E-4F45-47D8-A49D-64C13BC8E2AB}"/>
    <dgm:cxn modelId="{2A8CC5FC-AA6E-43FA-8249-B43D456162A1}" type="presParOf" srcId="{91A84356-72DF-4779-8815-9C7113E101DD}" destId="{4E174968-2358-4AD5-A71F-25F302BF2826}" srcOrd="0" destOrd="0" presId="urn:microsoft.com/office/officeart/2005/8/layout/default"/>
    <dgm:cxn modelId="{BFE404DF-E81B-4174-A0BD-EF50D4DB60BB}" type="presParOf" srcId="{91A84356-72DF-4779-8815-9C7113E101DD}" destId="{50F7DAC9-8E80-42DC-BA9A-7F1A864B9129}" srcOrd="1" destOrd="0" presId="urn:microsoft.com/office/officeart/2005/8/layout/default"/>
    <dgm:cxn modelId="{009B249B-0FBC-40C9-BD49-E7714C5982B3}" type="presParOf" srcId="{91A84356-72DF-4779-8815-9C7113E101DD}" destId="{AE7A54F3-55BB-46CB-BDA7-8EFC628AE19B}" srcOrd="2" destOrd="0" presId="urn:microsoft.com/office/officeart/2005/8/layout/default"/>
    <dgm:cxn modelId="{1385C70E-70A8-455B-AFED-5BE613BE199D}" type="presParOf" srcId="{91A84356-72DF-4779-8815-9C7113E101DD}" destId="{171F7B10-4EEF-4183-9AFC-D3C30471F7AC}" srcOrd="3" destOrd="0" presId="urn:microsoft.com/office/officeart/2005/8/layout/default"/>
    <dgm:cxn modelId="{53E651E8-8D32-443E-9102-7D72225D5E9C}" type="presParOf" srcId="{91A84356-72DF-4779-8815-9C7113E101DD}" destId="{1C0B1794-7FB6-4840-A7CE-AE6A40E47979}" srcOrd="4" destOrd="0" presId="urn:microsoft.com/office/officeart/2005/8/layout/default"/>
    <dgm:cxn modelId="{6A3432D4-09C2-4FE2-9F5F-96ABB768BFCA}" type="presParOf" srcId="{91A84356-72DF-4779-8815-9C7113E101DD}" destId="{CC3944AA-2942-459C-96E0-51CF77F87162}" srcOrd="5" destOrd="0" presId="urn:microsoft.com/office/officeart/2005/8/layout/default"/>
    <dgm:cxn modelId="{16AC44AD-6B3E-459D-BFE7-B84F0144F17E}" type="presParOf" srcId="{91A84356-72DF-4779-8815-9C7113E101DD}" destId="{E8F5C355-D780-4D62-8D22-E2244F8CB15F}" srcOrd="6" destOrd="0" presId="urn:microsoft.com/office/officeart/2005/8/layout/default"/>
    <dgm:cxn modelId="{C02FEA49-6791-45A3-AFF8-AD907780D00E}" type="presParOf" srcId="{91A84356-72DF-4779-8815-9C7113E101DD}" destId="{B67766EC-5E9A-4571-BEF1-80BD65EAE1C0}" srcOrd="7" destOrd="0" presId="urn:microsoft.com/office/officeart/2005/8/layout/default"/>
    <dgm:cxn modelId="{F487B8E0-EDBC-4243-B335-8862242E9479}" type="presParOf" srcId="{91A84356-72DF-4779-8815-9C7113E101DD}" destId="{04DDCAFA-5D4B-44E9-9476-629536CC209C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CB96756-54F8-4211-973F-1F0B42D6CE56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F59C037A-776D-4D3A-B194-8CEC7E8ACB86}" type="pres">
      <dgm:prSet presAssocID="{DCB96756-54F8-4211-973F-1F0B42D6CE56}" presName="diagram" presStyleCnt="0">
        <dgm:presLayoutVars>
          <dgm:dir/>
          <dgm:resizeHandles val="exact"/>
        </dgm:presLayoutVars>
      </dgm:prSet>
      <dgm:spPr/>
    </dgm:pt>
  </dgm:ptLst>
  <dgm:cxnLst>
    <dgm:cxn modelId="{BEA8A2A0-71E2-4CD1-A3AA-DF52C21BAA41}" type="presOf" srcId="{DCB96756-54F8-4211-973F-1F0B42D6CE56}" destId="{F59C037A-776D-4D3A-B194-8CEC7E8ACB86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174968-2358-4AD5-A71F-25F302BF2826}">
      <dsp:nvSpPr>
        <dsp:cNvPr id="0" name=""/>
        <dsp:cNvSpPr/>
      </dsp:nvSpPr>
      <dsp:spPr>
        <a:xfrm>
          <a:off x="473" y="161243"/>
          <a:ext cx="1845836" cy="1107501"/>
        </a:xfrm>
        <a:prstGeom prst="rect">
          <a:avLst/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 dirty="0"/>
            <a:t>Who</a:t>
          </a:r>
          <a:r>
            <a:rPr lang="en-GB" sz="1700" kern="1200" dirty="0"/>
            <a:t> – who are your characters?</a:t>
          </a:r>
          <a:endParaRPr lang="en-US" sz="1700" kern="1200" dirty="0"/>
        </a:p>
      </dsp:txBody>
      <dsp:txXfrm>
        <a:off x="473" y="161243"/>
        <a:ext cx="1845836" cy="1107501"/>
      </dsp:txXfrm>
    </dsp:sp>
    <dsp:sp modelId="{AE7A54F3-55BB-46CB-BDA7-8EFC628AE19B}">
      <dsp:nvSpPr>
        <dsp:cNvPr id="0" name=""/>
        <dsp:cNvSpPr/>
      </dsp:nvSpPr>
      <dsp:spPr>
        <a:xfrm>
          <a:off x="2030893" y="161243"/>
          <a:ext cx="1845836" cy="1107501"/>
        </a:xfrm>
        <a:prstGeom prst="rect">
          <a:avLst/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 dirty="0"/>
            <a:t>What</a:t>
          </a:r>
          <a:r>
            <a:rPr lang="en-GB" sz="1700" kern="1200" dirty="0"/>
            <a:t> – what are they doing?</a:t>
          </a:r>
          <a:endParaRPr lang="en-US" sz="1700" kern="1200" dirty="0"/>
        </a:p>
      </dsp:txBody>
      <dsp:txXfrm>
        <a:off x="2030893" y="161243"/>
        <a:ext cx="1845836" cy="1107501"/>
      </dsp:txXfrm>
    </dsp:sp>
    <dsp:sp modelId="{1C0B1794-7FB6-4840-A7CE-AE6A40E47979}">
      <dsp:nvSpPr>
        <dsp:cNvPr id="0" name=""/>
        <dsp:cNvSpPr/>
      </dsp:nvSpPr>
      <dsp:spPr>
        <a:xfrm>
          <a:off x="473" y="1453329"/>
          <a:ext cx="1845836" cy="1107501"/>
        </a:xfrm>
        <a:prstGeom prst="rect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 dirty="0"/>
            <a:t>Where</a:t>
          </a:r>
          <a:r>
            <a:rPr lang="en-GB" sz="1700" kern="1200" dirty="0"/>
            <a:t> – where are they?</a:t>
          </a:r>
          <a:endParaRPr lang="en-US" sz="1700" kern="1200" dirty="0"/>
        </a:p>
      </dsp:txBody>
      <dsp:txXfrm>
        <a:off x="473" y="1453329"/>
        <a:ext cx="1845836" cy="1107501"/>
      </dsp:txXfrm>
    </dsp:sp>
    <dsp:sp modelId="{E8F5C355-D780-4D62-8D22-E2244F8CB15F}">
      <dsp:nvSpPr>
        <dsp:cNvPr id="0" name=""/>
        <dsp:cNvSpPr/>
      </dsp:nvSpPr>
      <dsp:spPr>
        <a:xfrm>
          <a:off x="2030893" y="1453329"/>
          <a:ext cx="1845836" cy="1107501"/>
        </a:xfrm>
        <a:prstGeom prst="rect">
          <a:avLst/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 dirty="0"/>
            <a:t>When</a:t>
          </a:r>
          <a:r>
            <a:rPr lang="en-GB" sz="1700" kern="1200" dirty="0"/>
            <a:t> – when they got there and when they are leaving?</a:t>
          </a:r>
          <a:endParaRPr lang="en-US" sz="1700" kern="1200" dirty="0"/>
        </a:p>
      </dsp:txBody>
      <dsp:txXfrm>
        <a:off x="2030893" y="1453329"/>
        <a:ext cx="1845836" cy="1107501"/>
      </dsp:txXfrm>
    </dsp:sp>
    <dsp:sp modelId="{04DDCAFA-5D4B-44E9-9476-629536CC209C}">
      <dsp:nvSpPr>
        <dsp:cNvPr id="0" name=""/>
        <dsp:cNvSpPr/>
      </dsp:nvSpPr>
      <dsp:spPr>
        <a:xfrm>
          <a:off x="1015683" y="2745414"/>
          <a:ext cx="1845836" cy="1107501"/>
        </a:xfrm>
        <a:prstGeom prst="rect">
          <a:avLst/>
        </a:prstGeom>
        <a:solidFill>
          <a:srgbClr val="C4309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 dirty="0"/>
            <a:t>Why</a:t>
          </a:r>
          <a:r>
            <a:rPr lang="en-GB" sz="1700" kern="1200" dirty="0"/>
            <a:t> – why are they there?</a:t>
          </a:r>
          <a:endParaRPr lang="en-US" sz="1700" kern="1200" dirty="0"/>
        </a:p>
      </dsp:txBody>
      <dsp:txXfrm>
        <a:off x="1015683" y="2745414"/>
        <a:ext cx="1845836" cy="110750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AF2FCE-66B8-4B76-8008-5595B51D51A5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EC278E-A8B8-4890-A574-2C4938C101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26690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Lesson 2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4F1BAF3-16E9-4AEB-9C35-7B1A1120F346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70488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167A5E-8B20-450B-900E-47A8A11DBC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B717DD-03E7-45B3-B0F1-A3B8D15B1E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FAE954-E886-4C91-9A28-2CDDE0EAEF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7CB0C-F797-49B1-A924-F2906DC6D6BC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5A42B5-774F-4D7B-A042-4BA2806F86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C1C7A2-61BD-4BDA-A326-33066651FC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AA5E8-25C2-45BD-82AB-777DCFB72B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81329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1A4224-C04F-44D9-9527-28F9610AB0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D410A4-8B6C-4B07-B05D-879F92DEEC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CA4639-921F-4879-B989-3B29800B61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7CB0C-F797-49B1-A924-F2906DC6D6BC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047B76-984D-414C-A0B3-F86BAE9C61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44BFB6-C36A-4EBD-9B36-EA83290A33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AA5E8-25C2-45BD-82AB-777DCFB72B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34122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56CCEB-8D71-4EC4-9D50-A232A16B6D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C07D1D-8573-4828-8FB4-ABA01495E1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A07668-1F13-4B32-A61D-CEFB95CF66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7CB0C-F797-49B1-A924-F2906DC6D6BC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1B9159-9DAE-497C-B9D4-E1073B4979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10195E-A251-4333-BFB5-3C7C3AC58D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AA5E8-25C2-45BD-82AB-777DCFB72B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74810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717B6C-EBFD-42B1-968F-72ED0CCED9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56FC99-C97E-40F9-9D75-653AA0CAE3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931A0B-25CB-45A0-96B3-5A3AA01C39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E0662B-FB4B-43CA-AEC6-55D580417A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7CB0C-F797-49B1-A924-F2906DC6D6BC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763DC5E-6C81-4F52-BA17-9AEA549A9E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8697EF-B220-4FE6-930E-81C337CBF7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AA5E8-25C2-45BD-82AB-777DCFB72B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70590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2B553A-DFFB-4B23-ABD3-2975B44F4E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250D2C-01A5-4C5B-8DF9-991CAE8D6E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A384BC1-A4F6-4015-B415-7937343B92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999BDF7-7B73-435D-BA77-640668237A4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85BC54F-4824-4A9D-8AF3-E798573B07C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8BFAAE2-8DE6-4608-B062-53445CAFFC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7CB0C-F797-49B1-A924-F2906DC6D6BC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991EDA7-C4E7-49C7-ABD3-73621EF119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E295D46-EAA8-4753-846F-03D88FC8AE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AA5E8-25C2-45BD-82AB-777DCFB72B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11499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DC2D91-E3AC-412A-8C50-B3F48C24B4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400C8D0-3B22-47A2-9788-B76529C585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7CB0C-F797-49B1-A924-F2906DC6D6BC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202C0BB-6856-4023-BF28-23445252B6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7D2DBC1-BBC6-4140-8070-B780EAA24A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AA5E8-25C2-45BD-82AB-777DCFB72B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72442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C6FCE1F-5EDE-4F26-8B4C-D9DC189042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7CB0C-F797-49B1-A924-F2906DC6D6BC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7671868-8651-49D6-8264-B9826F6554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7C5043-7F76-4A56-AB5B-9D48A5F7A2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AA5E8-25C2-45BD-82AB-777DCFB72B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13972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7121EE-832C-4296-80F3-5629C37433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0E3F84-F36A-434C-8EF8-141D42D6EE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38AEF7E-8B6E-46E3-B8F8-E1DBEE46C3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F24AFA-2CFD-4037-85AD-E17FA8291F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7CB0C-F797-49B1-A924-F2906DC6D6BC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A354D3-4CE3-4512-B930-2AB9609656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1250A1-D6F9-4290-B822-F2D74D6CBE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AA5E8-25C2-45BD-82AB-777DCFB72B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50941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CB071B-4321-4707-926D-3E96F748F6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86AEB66-21B3-42C9-9A7B-3ED4154556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E0F5D1-78F7-44DC-A29A-692F9596E0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29CC59-4155-40E8-B0EC-9A8B910E12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7CB0C-F797-49B1-A924-F2906DC6D6BC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47E420-6D4D-4848-BCCF-A3EB51ECD8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153D31-99DD-4AEC-A9D1-EABAB1C97E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AA5E8-25C2-45BD-82AB-777DCFB72B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4592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BB1F45-1797-4D31-B70A-8CD07376DC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9CEA1DD-C8EC-4E65-85F5-C59299AF70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4A4800-79BC-471E-ABC2-C12C17C47B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7CB0C-F797-49B1-A924-F2906DC6D6BC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4648E7-1417-4CF6-9E61-58F856DB83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90F9E1-5CC2-4FB6-9935-2AAA58A576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AA5E8-25C2-45BD-82AB-777DCFB72B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93078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DE8841A-C6BD-4A50-9217-EA210F44B05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E56C01B-AED7-454C-B5DA-ABCD9E86AC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147EF6-41E5-46CD-8701-076C4486C0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87CB0C-F797-49B1-A924-F2906DC6D6BC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60BE77-EFD4-4DF0-A654-7F2F728DAE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7BA970-B759-43BB-BD7A-536C26BF51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AA5E8-25C2-45BD-82AB-777DCFB72B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4276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34094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25479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30805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03891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55463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220883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703365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34856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427607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38399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64245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B62F961-7842-4F33-A627-4370E95589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7C93F4-981B-4858-805A-C90F0058B4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FAD155-CF4C-4631-817A-6D96BA9D238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7CB0C-F797-49B1-A924-F2906DC6D6BC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ADB3A1-5773-4B7D-8CE8-C0E6FBDBBED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955722-E5EA-42AA-A953-13FF3D7BCB1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DAA5E8-25C2-45BD-82AB-777DCFB72B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11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886028-7334-4650-A710-13F219726AFF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09D00A-8336-480F-A3A3-009BCFFAE8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0083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7.svg"/><Relationship Id="rId7" Type="http://schemas.openxmlformats.org/officeDocument/2006/relationships/diagramColors" Target="../diagrams/colors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sv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diagramLayout" Target="../diagrams/layout2.xml"/><Relationship Id="rId7" Type="http://schemas.openxmlformats.org/officeDocument/2006/relationships/image" Target="../media/image13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BE3E40-22E2-451C-AA1C-59E7AF7F30A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Remote Learning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4B283A-DB9A-47EB-9651-9B5890E3237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Term 5 Week 2 </a:t>
            </a:r>
          </a:p>
          <a:p>
            <a:r>
              <a:rPr lang="en-GB" dirty="0"/>
              <a:t>Year 7</a:t>
            </a:r>
          </a:p>
        </p:txBody>
      </p:sp>
    </p:spTree>
    <p:extLst>
      <p:ext uri="{BB962C8B-B14F-4D97-AF65-F5344CB8AC3E}">
        <p14:creationId xmlns:p14="http://schemas.microsoft.com/office/powerpoint/2010/main" val="16233722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Slide Background Fill">
            <a:extLst>
              <a:ext uri="{FF2B5EF4-FFF2-40B4-BE49-F238E27FC236}">
                <a16:creationId xmlns:a16="http://schemas.microsoft.com/office/drawing/2014/main" id="{44D65982-4F00-4330-8DAA-DE6A9E4D6D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Color Cover">
            <a:extLst>
              <a:ext uri="{FF2B5EF4-FFF2-40B4-BE49-F238E27FC236}">
                <a16:creationId xmlns:a16="http://schemas.microsoft.com/office/drawing/2014/main" id="{009115B9-5BFD-478D-9C87-29ADB3AF17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8D57F946-2E03-4DE1-91F8-25BEDC6635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-2"/>
            <a:ext cx="3468234" cy="6858000"/>
            <a:chOff x="651279" y="598259"/>
            <a:chExt cx="10889442" cy="5680742"/>
          </a:xfrm>
        </p:grpSpPr>
        <p:sp>
          <p:nvSpPr>
            <p:cNvPr id="30" name="Color">
              <a:extLst>
                <a:ext uri="{FF2B5EF4-FFF2-40B4-BE49-F238E27FC236}">
                  <a16:creationId xmlns:a16="http://schemas.microsoft.com/office/drawing/2014/main" id="{1598881B-E007-4AAF-BA50-0AD6182192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1" name="Color">
              <a:extLst>
                <a:ext uri="{FF2B5EF4-FFF2-40B4-BE49-F238E27FC236}">
                  <a16:creationId xmlns:a16="http://schemas.microsoft.com/office/drawing/2014/main" id="{87A6DD9E-16A5-46AE-A522-D46D6BEDF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6200000">
            <a:off x="-1325880" y="1947672"/>
            <a:ext cx="5961888" cy="2788920"/>
          </a:xfrm>
        </p:spPr>
        <p:txBody>
          <a:bodyPr anchor="ctr">
            <a:normAutofit/>
          </a:bodyPr>
          <a:lstStyle/>
          <a:p>
            <a:r>
              <a:rPr lang="en-GB" sz="4800">
                <a:solidFill>
                  <a:schemeClr val="bg1"/>
                </a:solidFill>
              </a:rPr>
              <a:t>Recap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71068" y="841247"/>
            <a:ext cx="6877878" cy="5120640"/>
          </a:xfrm>
        </p:spPr>
        <p:txBody>
          <a:bodyPr anchor="ctr">
            <a:normAutofit/>
          </a:bodyPr>
          <a:lstStyle/>
          <a:p>
            <a:pPr lvl="0"/>
            <a:r>
              <a:rPr lang="en-GB" sz="3200" b="1" dirty="0">
                <a:solidFill>
                  <a:schemeClr val="tx2"/>
                </a:solidFill>
              </a:rPr>
              <a:t>What does Devising mean?</a:t>
            </a:r>
          </a:p>
          <a:p>
            <a:pPr lvl="1"/>
            <a:r>
              <a:rPr lang="en-GB" sz="3200" dirty="0">
                <a:solidFill>
                  <a:schemeClr val="tx2"/>
                </a:solidFill>
              </a:rPr>
              <a:t>When you make up your own piece of drama</a:t>
            </a:r>
          </a:p>
          <a:p>
            <a:pPr lvl="0"/>
            <a:r>
              <a:rPr lang="en-GB" sz="3200" b="1" dirty="0">
                <a:solidFill>
                  <a:schemeClr val="tx2"/>
                </a:solidFill>
              </a:rPr>
              <a:t>What do we need to help us with ideas?</a:t>
            </a:r>
          </a:p>
          <a:p>
            <a:pPr lvl="1"/>
            <a:r>
              <a:rPr lang="en-GB" sz="3200" dirty="0">
                <a:solidFill>
                  <a:schemeClr val="tx2"/>
                </a:solidFill>
              </a:rPr>
              <a:t>A stimulus</a:t>
            </a:r>
          </a:p>
          <a:p>
            <a:pPr lvl="0"/>
            <a:r>
              <a:rPr lang="en-GB" sz="3200" b="1" dirty="0">
                <a:solidFill>
                  <a:schemeClr val="tx2"/>
                </a:solidFill>
              </a:rPr>
              <a:t>5 </a:t>
            </a:r>
            <a:r>
              <a:rPr lang="en-GB" sz="3200" b="1" dirty="0" err="1">
                <a:solidFill>
                  <a:schemeClr val="tx2"/>
                </a:solidFill>
              </a:rPr>
              <a:t>Ws</a:t>
            </a:r>
            <a:r>
              <a:rPr lang="en-GB" sz="3200" b="1" dirty="0">
                <a:solidFill>
                  <a:schemeClr val="tx2"/>
                </a:solidFill>
              </a:rPr>
              <a:t> – What are they and why are they important?</a:t>
            </a:r>
          </a:p>
          <a:p>
            <a:pPr marL="0" indent="0">
              <a:buNone/>
            </a:pPr>
            <a:r>
              <a:rPr lang="en-GB" sz="3200" dirty="0">
                <a:solidFill>
                  <a:schemeClr val="tx2"/>
                </a:solidFill>
              </a:rPr>
              <a:t>     - Who, What, Where, When, Why</a:t>
            </a:r>
          </a:p>
          <a:p>
            <a:endParaRPr lang="en-GB" sz="18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6046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C1F06963-6374-4B48-844F-071A9BAAAE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9528" y="554152"/>
            <a:ext cx="5742189" cy="5742189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0BC7627-5D81-4E60-AF83-75C11E631975}"/>
              </a:ext>
            </a:extLst>
          </p:cNvPr>
          <p:cNvSpPr txBox="1"/>
          <p:nvPr/>
        </p:nvSpPr>
        <p:spPr>
          <a:xfrm>
            <a:off x="1245072" y="1289765"/>
            <a:ext cx="3651101" cy="4270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Lesson 2 </a:t>
            </a:r>
          </a:p>
        </p:txBody>
      </p:sp>
      <p:sp>
        <p:nvSpPr>
          <p:cNvPr id="14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3493" y="374394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accent2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0109" y="1084507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accent2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6297233" y="518400"/>
            <a:ext cx="4771607" cy="583794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sz="2000" b="1" i="1" u="sng" dirty="0">
                <a:solidFill>
                  <a:schemeClr val="tx1">
                    <a:alpha val="80000"/>
                  </a:schemeClr>
                </a:solidFill>
              </a:rPr>
              <a:t>Learning Objectives</a:t>
            </a:r>
          </a:p>
          <a:p>
            <a:pPr marL="0"/>
            <a:endParaRPr lang="en-US" sz="2000" i="1" dirty="0">
              <a:solidFill>
                <a:schemeClr val="tx1">
                  <a:alpha val="80000"/>
                </a:schemeClr>
              </a:solidFill>
            </a:endParaRPr>
          </a:p>
          <a:p>
            <a:pPr marL="0"/>
            <a:r>
              <a:rPr lang="en-US" sz="2000" i="1" dirty="0">
                <a:solidFill>
                  <a:schemeClr val="tx1">
                    <a:alpha val="80000"/>
                  </a:schemeClr>
                </a:solidFill>
              </a:rPr>
              <a:t>To consider structure when devising</a:t>
            </a:r>
          </a:p>
          <a:p>
            <a:pPr marL="0"/>
            <a:endParaRPr lang="en-US" sz="2000" dirty="0">
              <a:solidFill>
                <a:schemeClr val="tx1">
                  <a:alpha val="80000"/>
                </a:schemeClr>
              </a:solidFill>
            </a:endParaRPr>
          </a:p>
          <a:p>
            <a:pPr marL="0" indent="0">
              <a:buNone/>
            </a:pPr>
            <a:r>
              <a:rPr lang="en-US" sz="2000" b="1" dirty="0">
                <a:solidFill>
                  <a:schemeClr val="tx1">
                    <a:alpha val="80000"/>
                  </a:schemeClr>
                </a:solidFill>
              </a:rPr>
              <a:t>Outcome</a:t>
            </a:r>
          </a:p>
          <a:p>
            <a:pPr marL="0"/>
            <a:endParaRPr lang="en-US" sz="2000" dirty="0">
              <a:solidFill>
                <a:schemeClr val="tx1">
                  <a:alpha val="80000"/>
                </a:schemeClr>
              </a:solidFill>
            </a:endParaRPr>
          </a:p>
          <a:p>
            <a:pPr marL="0"/>
            <a:r>
              <a:rPr lang="en-US" sz="2000" i="1" dirty="0">
                <a:solidFill>
                  <a:schemeClr val="tx1">
                    <a:alpha val="80000"/>
                  </a:schemeClr>
                </a:solidFill>
              </a:rPr>
              <a:t>To devise a piece of theatre using a picture as a stimulus</a:t>
            </a:r>
            <a:endParaRPr lang="en-US" sz="2000" dirty="0">
              <a:solidFill>
                <a:schemeClr val="tx1">
                  <a:alpha val="80000"/>
                </a:schemeClr>
              </a:solidFill>
            </a:endParaRPr>
          </a:p>
          <a:p>
            <a:endParaRPr lang="en-US" sz="2000" dirty="0">
              <a:solidFill>
                <a:schemeClr val="tx1">
                  <a:alpha val="80000"/>
                </a:schemeClr>
              </a:solidFill>
            </a:endParaRPr>
          </a:p>
        </p:txBody>
      </p:sp>
      <p:sp>
        <p:nvSpPr>
          <p:cNvPr id="18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36547" y="5751820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2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0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505399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5" name="Rectangle 74">
            <a:extLst>
              <a:ext uri="{FF2B5EF4-FFF2-40B4-BE49-F238E27FC236}">
                <a16:creationId xmlns:a16="http://schemas.microsoft.com/office/drawing/2014/main" id="{33CD251C-A887-4D2F-925B-FC09719853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0452" y="1522604"/>
            <a:ext cx="3150129" cy="1544422"/>
          </a:xfrm>
        </p:spPr>
        <p:txBody>
          <a:bodyPr anchor="b">
            <a:normAutofit/>
          </a:bodyPr>
          <a:lstStyle/>
          <a:p>
            <a:r>
              <a:rPr lang="en-GB" sz="4000" dirty="0"/>
              <a:t>Picture Stimulus</a:t>
            </a:r>
          </a:p>
        </p:txBody>
      </p:sp>
      <p:grpSp>
        <p:nvGrpSpPr>
          <p:cNvPr id="77" name="Group 76">
            <a:extLst>
              <a:ext uri="{FF2B5EF4-FFF2-40B4-BE49-F238E27FC236}">
                <a16:creationId xmlns:a16="http://schemas.microsoft.com/office/drawing/2014/main" id="{770AE191-D2EA-45C9-A44D-830C188F74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72021" y="518649"/>
            <a:ext cx="1128382" cy="847206"/>
            <a:chOff x="8183879" y="1000124"/>
            <a:chExt cx="1562267" cy="1172973"/>
          </a:xfrm>
        </p:grpSpPr>
        <p:sp>
          <p:nvSpPr>
            <p:cNvPr id="78" name="Freeform 5">
              <a:extLst>
                <a:ext uri="{FF2B5EF4-FFF2-40B4-BE49-F238E27FC236}">
                  <a16:creationId xmlns:a16="http://schemas.microsoft.com/office/drawing/2014/main" id="{23A0E4C1-B7A6-4637-AC51-4A5AE3841F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83879" y="1348782"/>
              <a:ext cx="935037" cy="8243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9" name="Freeform 5">
              <a:extLst>
                <a:ext uri="{FF2B5EF4-FFF2-40B4-BE49-F238E27FC236}">
                  <a16:creationId xmlns:a16="http://schemas.microsoft.com/office/drawing/2014/main" id="{F4E8C039-CC58-44F3-8A7B-E0A934C1D0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983979" y="1000124"/>
              <a:ext cx="762167" cy="6719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032" name="Content Placeholder 1031">
            <a:extLst>
              <a:ext uri="{FF2B5EF4-FFF2-40B4-BE49-F238E27FC236}">
                <a16:creationId xmlns:a16="http://schemas.microsoft.com/office/drawing/2014/main" id="{0DE38CA4-DE82-42CB-9B87-446ACD1E05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00450" y="3067026"/>
            <a:ext cx="3150131" cy="3272324"/>
          </a:xfrm>
        </p:spPr>
        <p:txBody>
          <a:bodyPr anchor="t">
            <a:normAutofit/>
          </a:bodyPr>
          <a:lstStyle/>
          <a:p>
            <a:r>
              <a:rPr lang="en-US" sz="2000" dirty="0"/>
              <a:t>What do you see?</a:t>
            </a:r>
          </a:p>
          <a:p>
            <a:r>
              <a:rPr lang="en-US" sz="2000" dirty="0"/>
              <a:t>What ideas pop into your head?</a:t>
            </a:r>
          </a:p>
          <a:p>
            <a:r>
              <a:rPr lang="en-US" sz="2000" dirty="0"/>
              <a:t>First word you think of whilst looking at the pictures?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870E639-4966-44BF-8F15-C89929138D2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474" r="15996"/>
          <a:stretch/>
        </p:blipFill>
        <p:spPr>
          <a:xfrm>
            <a:off x="4601056" y="10"/>
            <a:ext cx="3749040" cy="3383270"/>
          </a:xfrm>
          <a:prstGeom prst="rect">
            <a:avLst/>
          </a:prstGeom>
        </p:spPr>
      </p:pic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84E4FA1-E24D-42BB-A96D-55EDE373D45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441" r="10552"/>
          <a:stretch/>
        </p:blipFill>
        <p:spPr>
          <a:xfrm>
            <a:off x="8442960" y="10"/>
            <a:ext cx="3749040" cy="3383270"/>
          </a:xfrm>
          <a:prstGeom prst="rect">
            <a:avLst/>
          </a:prstGeom>
        </p:spPr>
      </p:pic>
      <p:pic>
        <p:nvPicPr>
          <p:cNvPr id="1026" name="Picture 2" descr="http://t3.gstatic.com/images?q=tbn:ANd9GcS2C0CXVYsVzfQg6JbL_xME06i7OQbWTAg-pPuFpMVxbshNgrLFPCwfNxOW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29016"/>
          <a:stretch/>
        </p:blipFill>
        <p:spPr bwMode="auto">
          <a:xfrm>
            <a:off x="4601056" y="3474722"/>
            <a:ext cx="3749040" cy="3383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ufocasebook.com/area51main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1" r="6662" b="-2"/>
          <a:stretch/>
        </p:blipFill>
        <p:spPr bwMode="auto">
          <a:xfrm>
            <a:off x="8442960" y="3474719"/>
            <a:ext cx="3749040" cy="3383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Image result for woods">
            <a:extLst>
              <a:ext uri="{FF2B5EF4-FFF2-40B4-BE49-F238E27FC236}">
                <a16:creationId xmlns:a16="http://schemas.microsoft.com/office/drawing/2014/main" id="{5A15500D-7FF2-4CC5-A358-29E4DF902B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313" y="2571750"/>
            <a:ext cx="2619375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88729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6200000">
            <a:off x="-1477549" y="2099341"/>
            <a:ext cx="5961888" cy="2485581"/>
          </a:xfrm>
        </p:spPr>
        <p:txBody>
          <a:bodyPr anchor="ctr">
            <a:normAutofit/>
          </a:bodyPr>
          <a:lstStyle/>
          <a:p>
            <a:r>
              <a:rPr lang="en-GB" sz="4800">
                <a:solidFill>
                  <a:schemeClr val="bg1"/>
                </a:solidFill>
              </a:rPr>
              <a:t>5ws</a:t>
            </a:r>
          </a:p>
        </p:txBody>
      </p:sp>
      <p:pic>
        <p:nvPicPr>
          <p:cNvPr id="6" name="Graphic 5" descr="Teacher with solid fill">
            <a:extLst>
              <a:ext uri="{FF2B5EF4-FFF2-40B4-BE49-F238E27FC236}">
                <a16:creationId xmlns:a16="http://schemas.microsoft.com/office/drawing/2014/main" id="{B955A121-8A32-41A2-8D95-471A562F7D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17811" y="1504484"/>
            <a:ext cx="4361688" cy="4361688"/>
          </a:xfrm>
          <a:prstGeom prst="rect">
            <a:avLst/>
          </a:prstGeom>
        </p:spPr>
      </p:pic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800FEF7-7F30-4C7C-AA53-F15BFD67B56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3049526" y="1708030"/>
          <a:ext cx="3877203" cy="4014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7176456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AFA67CD3-AB4E-4A7A-BEB8-53C445D8C4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3726"/>
            <a:ext cx="5614875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07CF545F-9C2E-4446-97CD-AD92990C2B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094105" y="802955"/>
            <a:ext cx="4977976" cy="1454051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000000"/>
                </a:solidFill>
              </a:rPr>
              <a:t>Structure of a devised performance</a:t>
            </a:r>
          </a:p>
        </p:txBody>
      </p:sp>
      <p:sp>
        <p:nvSpPr>
          <p:cNvPr id="16" name="Freeform 62">
            <a:extLst>
              <a:ext uri="{FF2B5EF4-FFF2-40B4-BE49-F238E27FC236}">
                <a16:creationId xmlns:a16="http://schemas.microsoft.com/office/drawing/2014/main" id="{339C8D78-A644-462F-B674-F440635E53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738619"/>
            <a:ext cx="5000438" cy="5400962"/>
          </a:xfrm>
          <a:custGeom>
            <a:avLst/>
            <a:gdLst>
              <a:gd name="connsiteX0" fmla="*/ 2299956 w 5000438"/>
              <a:gd name="connsiteY0" fmla="*/ 0 h 5400962"/>
              <a:gd name="connsiteX1" fmla="*/ 5000438 w 5000438"/>
              <a:gd name="connsiteY1" fmla="*/ 2700481 h 5400962"/>
              <a:gd name="connsiteX2" fmla="*/ 2299956 w 5000438"/>
              <a:gd name="connsiteY2" fmla="*/ 5400962 h 5400962"/>
              <a:gd name="connsiteX3" fmla="*/ 60675 w 5000438"/>
              <a:gd name="connsiteY3" fmla="*/ 4210346 h 5400962"/>
              <a:gd name="connsiteX4" fmla="*/ 0 w 5000438"/>
              <a:gd name="connsiteY4" fmla="*/ 4110472 h 5400962"/>
              <a:gd name="connsiteX5" fmla="*/ 0 w 5000438"/>
              <a:gd name="connsiteY5" fmla="*/ 1290491 h 5400962"/>
              <a:gd name="connsiteX6" fmla="*/ 60675 w 5000438"/>
              <a:gd name="connsiteY6" fmla="*/ 1190617 h 5400962"/>
              <a:gd name="connsiteX7" fmla="*/ 2299956 w 5000438"/>
              <a:gd name="connsiteY7" fmla="*/ 0 h 5400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000438" h="5400962">
                <a:moveTo>
                  <a:pt x="2299956" y="0"/>
                </a:moveTo>
                <a:cubicBezTo>
                  <a:pt x="3791390" y="0"/>
                  <a:pt x="5000438" y="1209047"/>
                  <a:pt x="5000438" y="2700481"/>
                </a:cubicBezTo>
                <a:cubicBezTo>
                  <a:pt x="5000438" y="4191915"/>
                  <a:pt x="3791390" y="5400962"/>
                  <a:pt x="2299956" y="5400962"/>
                </a:cubicBezTo>
                <a:cubicBezTo>
                  <a:pt x="1367810" y="5400962"/>
                  <a:pt x="545971" y="4928678"/>
                  <a:pt x="60675" y="4210346"/>
                </a:cubicBezTo>
                <a:lnTo>
                  <a:pt x="0" y="4110472"/>
                </a:lnTo>
                <a:lnTo>
                  <a:pt x="0" y="1290491"/>
                </a:lnTo>
                <a:lnTo>
                  <a:pt x="60675" y="1190617"/>
                </a:lnTo>
                <a:cubicBezTo>
                  <a:pt x="545971" y="472284"/>
                  <a:pt x="1367810" y="0"/>
                  <a:pt x="2299956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85000"/>
                  </a:schemeClr>
                </a:gs>
                <a:gs pos="100000">
                  <a:schemeClr val="bg2">
                    <a:lumMod val="8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Graphic 8" descr="Storyboard">
            <a:extLst>
              <a:ext uri="{FF2B5EF4-FFF2-40B4-BE49-F238E27FC236}">
                <a16:creationId xmlns:a16="http://schemas.microsoft.com/office/drawing/2014/main" id="{C63560EF-C2E1-4E0B-B730-1316A7CD72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50254" y="1629089"/>
            <a:ext cx="3620021" cy="3620021"/>
          </a:xfrm>
          <a:prstGeom prst="rect">
            <a:avLst/>
          </a:prstGeom>
        </p:spPr>
      </p:pic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6090574" y="2421682"/>
            <a:ext cx="4977578" cy="363928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000" dirty="0">
                <a:solidFill>
                  <a:srgbClr val="7030A0"/>
                </a:solidFill>
              </a:rPr>
              <a:t>(Beginning) </a:t>
            </a:r>
            <a:r>
              <a:rPr lang="en-GB" sz="2000" b="1" dirty="0">
                <a:solidFill>
                  <a:srgbClr val="7030A0"/>
                </a:solidFill>
              </a:rPr>
              <a:t>Exposition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7030A0"/>
                </a:solidFill>
              </a:rPr>
              <a:t>(Middle) </a:t>
            </a:r>
            <a:r>
              <a:rPr lang="en-GB" sz="2000" b="1" dirty="0">
                <a:solidFill>
                  <a:srgbClr val="7030A0"/>
                </a:solidFill>
              </a:rPr>
              <a:t>Conflict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7030A0"/>
                </a:solidFill>
              </a:rPr>
              <a:t>(End) </a:t>
            </a:r>
            <a:r>
              <a:rPr lang="en-GB" sz="2000" b="1" dirty="0">
                <a:solidFill>
                  <a:srgbClr val="7030A0"/>
                </a:solidFill>
              </a:rPr>
              <a:t>Denouncement</a:t>
            </a:r>
            <a:endParaRPr lang="en-GB" sz="2000" b="1" dirty="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rgbClr val="000000"/>
              </a:solidFill>
            </a:endParaRPr>
          </a:p>
          <a:p>
            <a:pPr marL="0" indent="0" algn="ctr">
              <a:buNone/>
            </a:pPr>
            <a:r>
              <a:rPr lang="en-GB" sz="2400" b="1" i="1" dirty="0">
                <a:solidFill>
                  <a:srgbClr val="000000"/>
                </a:solidFill>
              </a:rPr>
              <a:t>Your are going to Draw out and write a summary of 3 Freeze-frames to show the overall plot of your drama. (Remembering to show the 5Ws)</a:t>
            </a:r>
          </a:p>
        </p:txBody>
      </p:sp>
    </p:spTree>
    <p:extLst>
      <p:ext uri="{BB962C8B-B14F-4D97-AF65-F5344CB8AC3E}">
        <p14:creationId xmlns:p14="http://schemas.microsoft.com/office/powerpoint/2010/main" val="3306423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C1F06963-6374-4B48-844F-071A9BAAAE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9528" y="554152"/>
            <a:ext cx="5742189" cy="5742189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5072" y="1289765"/>
            <a:ext cx="3651101" cy="4270963"/>
          </a:xfrm>
        </p:spPr>
        <p:txBody>
          <a:bodyPr anchor="ctr">
            <a:normAutofit/>
          </a:bodyPr>
          <a:lstStyle/>
          <a:p>
            <a:pPr algn="ctr"/>
            <a:r>
              <a:rPr lang="en-GB" sz="5600">
                <a:solidFill>
                  <a:srgbClr val="FFFFFF"/>
                </a:solidFill>
              </a:rPr>
              <a:t>Beginning (Exposition)</a:t>
            </a:r>
          </a:p>
        </p:txBody>
      </p:sp>
      <p:sp>
        <p:nvSpPr>
          <p:cNvPr id="12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3493" y="374394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accent2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0109" y="1084507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accent2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97233" y="518400"/>
            <a:ext cx="4771607" cy="5837949"/>
          </a:xfrm>
        </p:spPr>
        <p:txBody>
          <a:bodyPr anchor="ctr">
            <a:normAutofit/>
          </a:bodyPr>
          <a:lstStyle/>
          <a:p>
            <a:pPr marL="0" lvl="0" indent="0">
              <a:buNone/>
            </a:pPr>
            <a:r>
              <a:rPr lang="en-GB" sz="4000" u="sng" dirty="0">
                <a:solidFill>
                  <a:schemeClr val="tx1">
                    <a:alpha val="80000"/>
                  </a:schemeClr>
                </a:solidFill>
              </a:rPr>
              <a:t>What must happen in the beginning?</a:t>
            </a:r>
          </a:p>
          <a:p>
            <a:pPr marL="0" indent="0">
              <a:buNone/>
            </a:pPr>
            <a:endParaRPr lang="en-GB" sz="2000" dirty="0">
              <a:solidFill>
                <a:schemeClr val="tx1">
                  <a:alpha val="80000"/>
                </a:schemeClr>
              </a:solidFill>
            </a:endParaRPr>
          </a:p>
          <a:p>
            <a:pPr lvl="1"/>
            <a:r>
              <a:rPr lang="en-GB" sz="2000" dirty="0">
                <a:solidFill>
                  <a:schemeClr val="tx1">
                    <a:alpha val="80000"/>
                  </a:schemeClr>
                </a:solidFill>
              </a:rPr>
              <a:t>Introduce the characters</a:t>
            </a:r>
          </a:p>
          <a:p>
            <a:pPr lvl="1"/>
            <a:r>
              <a:rPr lang="en-GB" sz="2000" dirty="0">
                <a:solidFill>
                  <a:schemeClr val="tx1">
                    <a:alpha val="80000"/>
                  </a:schemeClr>
                </a:solidFill>
              </a:rPr>
              <a:t>Make it clear where they are and what they are doing</a:t>
            </a:r>
          </a:p>
          <a:p>
            <a:pPr marL="0" indent="0">
              <a:buNone/>
            </a:pPr>
            <a:endParaRPr lang="en-GB" sz="2000" dirty="0">
              <a:solidFill>
                <a:schemeClr val="tx1">
                  <a:alpha val="80000"/>
                </a:schemeClr>
              </a:solidFill>
            </a:endParaRPr>
          </a:p>
          <a:p>
            <a:endParaRPr lang="en-GB" sz="2000" dirty="0">
              <a:solidFill>
                <a:schemeClr val="tx1">
                  <a:alpha val="80000"/>
                </a:schemeClr>
              </a:solidFill>
            </a:endParaRPr>
          </a:p>
        </p:txBody>
      </p:sp>
      <p:sp>
        <p:nvSpPr>
          <p:cNvPr id="16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36547" y="5751820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2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0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44325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2679492-7988-4050-9056-5424444524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091B163-7D61-4891-ABCF-5C13D9C418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779911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8069" y="381935"/>
            <a:ext cx="4008583" cy="5974414"/>
          </a:xfrm>
        </p:spPr>
        <p:txBody>
          <a:bodyPr anchor="ctr">
            <a:normAutofit/>
          </a:bodyPr>
          <a:lstStyle/>
          <a:p>
            <a:r>
              <a:rPr lang="en-GB" sz="8000">
                <a:solidFill>
                  <a:srgbClr val="FFFFFF"/>
                </a:solidFill>
              </a:rPr>
              <a:t>Conflict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474DF76-993E-44DE-AFB0-C416182ACE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13892" y="554152"/>
            <a:ext cx="574177" cy="1075866"/>
            <a:chOff x="613892" y="554152"/>
            <a:chExt cx="574177" cy="1075866"/>
          </a:xfrm>
          <a:solidFill>
            <a:srgbClr val="FFFFFF"/>
          </a:solidFill>
        </p:grpSpPr>
        <p:sp>
          <p:nvSpPr>
            <p:cNvPr id="13" name="Graphic 11">
              <a:extLst>
                <a:ext uri="{FF2B5EF4-FFF2-40B4-BE49-F238E27FC236}">
                  <a16:creationId xmlns:a16="http://schemas.microsoft.com/office/drawing/2014/main" id="{6CB927A4-E432-4310-9CD5-E89FF50631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3061" y="554152"/>
              <a:ext cx="171515" cy="171515"/>
            </a:xfrm>
            <a:custGeom>
              <a:avLst/>
              <a:gdLst>
                <a:gd name="connsiteX0" fmla="*/ 159874 w 171515"/>
                <a:gd name="connsiteY0" fmla="*/ 74116 h 171515"/>
                <a:gd name="connsiteX1" fmla="*/ 97399 w 171515"/>
                <a:gd name="connsiteY1" fmla="*/ 74116 h 171515"/>
                <a:gd name="connsiteX2" fmla="*/ 97399 w 171515"/>
                <a:gd name="connsiteY2" fmla="*/ 11641 h 171515"/>
                <a:gd name="connsiteX3" fmla="*/ 85758 w 171515"/>
                <a:gd name="connsiteY3" fmla="*/ 0 h 171515"/>
                <a:gd name="connsiteX4" fmla="*/ 74116 w 171515"/>
                <a:gd name="connsiteY4" fmla="*/ 11641 h 171515"/>
                <a:gd name="connsiteX5" fmla="*/ 74116 w 171515"/>
                <a:gd name="connsiteY5" fmla="*/ 74116 h 171515"/>
                <a:gd name="connsiteX6" fmla="*/ 11641 w 171515"/>
                <a:gd name="connsiteY6" fmla="*/ 74116 h 171515"/>
                <a:gd name="connsiteX7" fmla="*/ 0 w 171515"/>
                <a:gd name="connsiteY7" fmla="*/ 85758 h 171515"/>
                <a:gd name="connsiteX8" fmla="*/ 11641 w 171515"/>
                <a:gd name="connsiteY8" fmla="*/ 97399 h 171515"/>
                <a:gd name="connsiteX9" fmla="*/ 74116 w 171515"/>
                <a:gd name="connsiteY9" fmla="*/ 97399 h 171515"/>
                <a:gd name="connsiteX10" fmla="*/ 74116 w 171515"/>
                <a:gd name="connsiteY10" fmla="*/ 159874 h 171515"/>
                <a:gd name="connsiteX11" fmla="*/ 85758 w 171515"/>
                <a:gd name="connsiteY11" fmla="*/ 171515 h 171515"/>
                <a:gd name="connsiteX12" fmla="*/ 97399 w 171515"/>
                <a:gd name="connsiteY12" fmla="*/ 159874 h 171515"/>
                <a:gd name="connsiteX13" fmla="*/ 97399 w 171515"/>
                <a:gd name="connsiteY13" fmla="*/ 97399 h 171515"/>
                <a:gd name="connsiteX14" fmla="*/ 159874 w 171515"/>
                <a:gd name="connsiteY14" fmla="*/ 97399 h 171515"/>
                <a:gd name="connsiteX15" fmla="*/ 171515 w 171515"/>
                <a:gd name="connsiteY15" fmla="*/ 85758 h 171515"/>
                <a:gd name="connsiteX16" fmla="*/ 159874 w 171515"/>
                <a:gd name="connsiteY16" fmla="*/ 74116 h 1715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71515" h="171515">
                  <a:moveTo>
                    <a:pt x="159874" y="74116"/>
                  </a:moveTo>
                  <a:lnTo>
                    <a:pt x="97399" y="74116"/>
                  </a:lnTo>
                  <a:lnTo>
                    <a:pt x="97399" y="11641"/>
                  </a:lnTo>
                  <a:cubicBezTo>
                    <a:pt x="97399" y="5212"/>
                    <a:pt x="92187" y="0"/>
                    <a:pt x="85758" y="0"/>
                  </a:cubicBezTo>
                  <a:cubicBezTo>
                    <a:pt x="79328" y="0"/>
                    <a:pt x="74116" y="5212"/>
                    <a:pt x="74116" y="11641"/>
                  </a:cubicBezTo>
                  <a:lnTo>
                    <a:pt x="74116" y="74116"/>
                  </a:lnTo>
                  <a:lnTo>
                    <a:pt x="11641" y="74116"/>
                  </a:lnTo>
                  <a:cubicBezTo>
                    <a:pt x="5212" y="74116"/>
                    <a:pt x="0" y="79328"/>
                    <a:pt x="0" y="85758"/>
                  </a:cubicBezTo>
                  <a:cubicBezTo>
                    <a:pt x="0" y="92187"/>
                    <a:pt x="5212" y="97399"/>
                    <a:pt x="11641" y="97399"/>
                  </a:cubicBezTo>
                  <a:lnTo>
                    <a:pt x="74116" y="97399"/>
                  </a:lnTo>
                  <a:lnTo>
                    <a:pt x="74116" y="159874"/>
                  </a:lnTo>
                  <a:cubicBezTo>
                    <a:pt x="74116" y="166303"/>
                    <a:pt x="79328" y="171515"/>
                    <a:pt x="85758" y="171515"/>
                  </a:cubicBezTo>
                  <a:cubicBezTo>
                    <a:pt x="92187" y="171515"/>
                    <a:pt x="97399" y="166303"/>
                    <a:pt x="97399" y="159874"/>
                  </a:cubicBezTo>
                  <a:lnTo>
                    <a:pt x="97399" y="97399"/>
                  </a:lnTo>
                  <a:lnTo>
                    <a:pt x="159874" y="97399"/>
                  </a:lnTo>
                  <a:cubicBezTo>
                    <a:pt x="166303" y="97399"/>
                    <a:pt x="171515" y="92187"/>
                    <a:pt x="171515" y="85758"/>
                  </a:cubicBezTo>
                  <a:cubicBezTo>
                    <a:pt x="171515" y="79328"/>
                    <a:pt x="166303" y="74116"/>
                    <a:pt x="159874" y="74116"/>
                  </a:cubicBezTo>
                  <a:close/>
                </a:path>
              </a:pathLst>
            </a:custGeom>
            <a:grpFill/>
            <a:ln w="77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Graphic 10">
              <a:extLst>
                <a:ext uri="{FF2B5EF4-FFF2-40B4-BE49-F238E27FC236}">
                  <a16:creationId xmlns:a16="http://schemas.microsoft.com/office/drawing/2014/main" id="{E3020543-B24B-4EC4-8FFC-8DD88EEA91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75643" y="837005"/>
              <a:ext cx="112426" cy="112426"/>
            </a:xfrm>
            <a:custGeom>
              <a:avLst/>
              <a:gdLst>
                <a:gd name="connsiteX0" fmla="*/ 112426 w 112426"/>
                <a:gd name="connsiteY0" fmla="*/ 56213 h 112426"/>
                <a:gd name="connsiteX1" fmla="*/ 56213 w 112426"/>
                <a:gd name="connsiteY1" fmla="*/ 112426 h 112426"/>
                <a:gd name="connsiteX2" fmla="*/ 0 w 112426"/>
                <a:gd name="connsiteY2" fmla="*/ 56213 h 112426"/>
                <a:gd name="connsiteX3" fmla="*/ 56213 w 112426"/>
                <a:gd name="connsiteY3" fmla="*/ 0 h 112426"/>
                <a:gd name="connsiteX4" fmla="*/ 112426 w 112426"/>
                <a:gd name="connsiteY4" fmla="*/ 56213 h 112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2426" h="112426">
                  <a:moveTo>
                    <a:pt x="112426" y="56213"/>
                  </a:moveTo>
                  <a:cubicBezTo>
                    <a:pt x="112426" y="87259"/>
                    <a:pt x="87259" y="112426"/>
                    <a:pt x="56213" y="112426"/>
                  </a:cubicBezTo>
                  <a:cubicBezTo>
                    <a:pt x="25167" y="112426"/>
                    <a:pt x="0" y="87259"/>
                    <a:pt x="0" y="56213"/>
                  </a:cubicBezTo>
                  <a:cubicBezTo>
                    <a:pt x="0" y="25167"/>
                    <a:pt x="25167" y="0"/>
                    <a:pt x="56213" y="0"/>
                  </a:cubicBezTo>
                  <a:cubicBezTo>
                    <a:pt x="87259" y="0"/>
                    <a:pt x="112426" y="25167"/>
                    <a:pt x="112426" y="56213"/>
                  </a:cubicBezTo>
                  <a:close/>
                </a:path>
              </a:pathLst>
            </a:custGeom>
            <a:grpFill/>
            <a:ln w="516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" name="Graphic 12">
              <a:extLst>
                <a:ext uri="{FF2B5EF4-FFF2-40B4-BE49-F238E27FC236}">
                  <a16:creationId xmlns:a16="http://schemas.microsoft.com/office/drawing/2014/main" id="{1453BF6C-B012-48B7-B4E8-6D7AC7C27D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3892" y="1472473"/>
              <a:ext cx="157545" cy="157545"/>
            </a:xfrm>
            <a:custGeom>
              <a:avLst/>
              <a:gdLst>
                <a:gd name="connsiteX0" fmla="*/ 78773 w 157545"/>
                <a:gd name="connsiteY0" fmla="*/ 23283 h 157545"/>
                <a:gd name="connsiteX1" fmla="*/ 134262 w 157545"/>
                <a:gd name="connsiteY1" fmla="*/ 78773 h 157545"/>
                <a:gd name="connsiteX2" fmla="*/ 78773 w 157545"/>
                <a:gd name="connsiteY2" fmla="*/ 134262 h 157545"/>
                <a:gd name="connsiteX3" fmla="*/ 23283 w 157545"/>
                <a:gd name="connsiteY3" fmla="*/ 78773 h 157545"/>
                <a:gd name="connsiteX4" fmla="*/ 78773 w 157545"/>
                <a:gd name="connsiteY4" fmla="*/ 23283 h 157545"/>
                <a:gd name="connsiteX5" fmla="*/ 78773 w 157545"/>
                <a:gd name="connsiteY5" fmla="*/ 0 h 157545"/>
                <a:gd name="connsiteX6" fmla="*/ 0 w 157545"/>
                <a:gd name="connsiteY6" fmla="*/ 78773 h 157545"/>
                <a:gd name="connsiteX7" fmla="*/ 78773 w 157545"/>
                <a:gd name="connsiteY7" fmla="*/ 157545 h 157545"/>
                <a:gd name="connsiteX8" fmla="*/ 157545 w 157545"/>
                <a:gd name="connsiteY8" fmla="*/ 78773 h 157545"/>
                <a:gd name="connsiteX9" fmla="*/ 78773 w 157545"/>
                <a:gd name="connsiteY9" fmla="*/ 0 h 157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57545" h="157545">
                  <a:moveTo>
                    <a:pt x="78773" y="23283"/>
                  </a:moveTo>
                  <a:cubicBezTo>
                    <a:pt x="109419" y="23283"/>
                    <a:pt x="134262" y="48126"/>
                    <a:pt x="134262" y="78773"/>
                  </a:cubicBezTo>
                  <a:cubicBezTo>
                    <a:pt x="134262" y="109419"/>
                    <a:pt x="109419" y="134262"/>
                    <a:pt x="78773" y="134262"/>
                  </a:cubicBezTo>
                  <a:cubicBezTo>
                    <a:pt x="48126" y="134262"/>
                    <a:pt x="23283" y="109419"/>
                    <a:pt x="23283" y="78773"/>
                  </a:cubicBezTo>
                  <a:cubicBezTo>
                    <a:pt x="23312" y="48139"/>
                    <a:pt x="48139" y="23312"/>
                    <a:pt x="78773" y="23283"/>
                  </a:cubicBezTo>
                  <a:moveTo>
                    <a:pt x="78773" y="0"/>
                  </a:moveTo>
                  <a:cubicBezTo>
                    <a:pt x="35268" y="0"/>
                    <a:pt x="0" y="35268"/>
                    <a:pt x="0" y="78773"/>
                  </a:cubicBezTo>
                  <a:cubicBezTo>
                    <a:pt x="0" y="122277"/>
                    <a:pt x="35268" y="157545"/>
                    <a:pt x="78773" y="157545"/>
                  </a:cubicBezTo>
                  <a:cubicBezTo>
                    <a:pt x="122277" y="157545"/>
                    <a:pt x="157545" y="122277"/>
                    <a:pt x="157545" y="78773"/>
                  </a:cubicBezTo>
                  <a:cubicBezTo>
                    <a:pt x="157545" y="35268"/>
                    <a:pt x="122277" y="0"/>
                    <a:pt x="78773" y="0"/>
                  </a:cubicBezTo>
                  <a:close/>
                </a:path>
              </a:pathLst>
            </a:custGeom>
            <a:grpFill/>
            <a:ln w="75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97233" y="518400"/>
            <a:ext cx="4771607" cy="5837949"/>
          </a:xfrm>
        </p:spPr>
        <p:txBody>
          <a:bodyPr anchor="ctr">
            <a:normAutofit/>
          </a:bodyPr>
          <a:lstStyle/>
          <a:p>
            <a:pPr marL="0" lvl="0" indent="0" algn="ctr">
              <a:buNone/>
            </a:pPr>
            <a:r>
              <a:rPr lang="en-GB" sz="3200" b="1" u="sng" dirty="0">
                <a:solidFill>
                  <a:schemeClr val="tx1">
                    <a:alpha val="80000"/>
                  </a:schemeClr>
                </a:solidFill>
              </a:rPr>
              <a:t>What does conflict mean?</a:t>
            </a:r>
          </a:p>
          <a:p>
            <a:pPr marL="0" lvl="0" indent="0" algn="ctr">
              <a:buNone/>
            </a:pPr>
            <a:r>
              <a:rPr lang="en-GB" sz="2000" dirty="0">
                <a:solidFill>
                  <a:schemeClr val="tx1">
                    <a:alpha val="80000"/>
                  </a:schemeClr>
                </a:solidFill>
              </a:rPr>
              <a:t>Some kind of argument?</a:t>
            </a:r>
          </a:p>
          <a:p>
            <a:pPr lvl="1"/>
            <a:r>
              <a:rPr lang="en-GB" sz="2000" dirty="0">
                <a:solidFill>
                  <a:schemeClr val="tx1">
                    <a:alpha val="80000"/>
                  </a:schemeClr>
                </a:solidFill>
              </a:rPr>
              <a:t>The conflict does </a:t>
            </a:r>
            <a:r>
              <a:rPr lang="en-GB" sz="2000" u="sng" dirty="0">
                <a:solidFill>
                  <a:schemeClr val="tx1">
                    <a:alpha val="80000"/>
                  </a:schemeClr>
                </a:solidFill>
              </a:rPr>
              <a:t>not necessarily mean a fight</a:t>
            </a:r>
            <a:r>
              <a:rPr lang="en-GB" sz="2000" dirty="0">
                <a:solidFill>
                  <a:schemeClr val="tx1">
                    <a:alpha val="80000"/>
                  </a:schemeClr>
                </a:solidFill>
              </a:rPr>
              <a:t>, in fact, there must not be a fight scene.  The conflict can be a disagreement between two people, it can be a problem caused by a prop (a really heavy bag that nobody can lift) or it can be a situation (someone getting lost)</a:t>
            </a:r>
          </a:p>
          <a:p>
            <a:pPr marL="2743200" lvl="6" indent="0">
              <a:buNone/>
            </a:pPr>
            <a:endParaRPr lang="en-GB" sz="2000" dirty="0">
              <a:solidFill>
                <a:schemeClr val="tx1">
                  <a:alpha val="80000"/>
                </a:schemeClr>
              </a:solidFill>
            </a:endParaRPr>
          </a:p>
          <a:p>
            <a:endParaRPr lang="en-GB" sz="2000" dirty="0">
              <a:solidFill>
                <a:schemeClr val="tx1">
                  <a:alpha val="80000"/>
                </a:schemeClr>
              </a:solidFill>
            </a:endParaRP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0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62385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C1F06963-6374-4B48-844F-071A9BAAAE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9528" y="554152"/>
            <a:ext cx="5742189" cy="5742189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5072" y="1289765"/>
            <a:ext cx="3651101" cy="4270963"/>
          </a:xfrm>
        </p:spPr>
        <p:txBody>
          <a:bodyPr anchor="ctr">
            <a:normAutofit/>
          </a:bodyPr>
          <a:lstStyle/>
          <a:p>
            <a:pPr algn="ctr"/>
            <a:r>
              <a:rPr lang="en-GB" sz="4300">
                <a:solidFill>
                  <a:srgbClr val="FFFFFF"/>
                </a:solidFill>
              </a:rPr>
              <a:t>Denouncement</a:t>
            </a:r>
          </a:p>
        </p:txBody>
      </p:sp>
      <p:sp>
        <p:nvSpPr>
          <p:cNvPr id="12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3493" y="374394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accent2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0109" y="1084507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accent2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97233" y="518400"/>
            <a:ext cx="4771607" cy="5837949"/>
          </a:xfrm>
        </p:spPr>
        <p:txBody>
          <a:bodyPr anchor="ctr">
            <a:normAutofit/>
          </a:bodyPr>
          <a:lstStyle/>
          <a:p>
            <a:pPr marL="0" lvl="0" indent="0" algn="ctr">
              <a:buNone/>
            </a:pPr>
            <a:r>
              <a:rPr lang="en-GB" sz="3600" b="1" u="sng" dirty="0">
                <a:solidFill>
                  <a:schemeClr val="tx1">
                    <a:alpha val="80000"/>
                  </a:schemeClr>
                </a:solidFill>
              </a:rPr>
              <a:t>The End!</a:t>
            </a:r>
          </a:p>
          <a:p>
            <a:pPr lvl="0"/>
            <a:r>
              <a:rPr lang="en-GB" sz="2000" dirty="0">
                <a:solidFill>
                  <a:schemeClr val="tx1">
                    <a:alpha val="80000"/>
                  </a:schemeClr>
                </a:solidFill>
              </a:rPr>
              <a:t>Usually people run out of steam when they get to the end of the piece especially when it is a comedy because once they get past the funny bit they stop or don’t know how to end it</a:t>
            </a:r>
          </a:p>
          <a:p>
            <a:pPr lvl="0"/>
            <a:r>
              <a:rPr lang="en-GB" sz="2000" dirty="0">
                <a:solidFill>
                  <a:schemeClr val="tx1">
                    <a:alpha val="80000"/>
                  </a:schemeClr>
                </a:solidFill>
              </a:rPr>
              <a:t>However, to devise a good piece of drama you must have a strong ending</a:t>
            </a:r>
          </a:p>
          <a:p>
            <a:pPr lvl="0"/>
            <a:r>
              <a:rPr lang="en-GB" sz="2000" b="1" dirty="0">
                <a:solidFill>
                  <a:schemeClr val="tx1">
                    <a:alpha val="80000"/>
                  </a:schemeClr>
                </a:solidFill>
              </a:rPr>
              <a:t>You</a:t>
            </a:r>
            <a:r>
              <a:rPr lang="en-GB" sz="2000" dirty="0">
                <a:solidFill>
                  <a:schemeClr val="tx1">
                    <a:alpha val="80000"/>
                  </a:schemeClr>
                </a:solidFill>
              </a:rPr>
              <a:t> </a:t>
            </a:r>
            <a:r>
              <a:rPr lang="en-GB" sz="2000" b="1" dirty="0">
                <a:solidFill>
                  <a:schemeClr val="tx1">
                    <a:alpha val="80000"/>
                  </a:schemeClr>
                </a:solidFill>
              </a:rPr>
              <a:t>must make sure the conflict from the middle sections is resolved in some way.</a:t>
            </a:r>
          </a:p>
          <a:p>
            <a:endParaRPr lang="en-GB" sz="2000" dirty="0">
              <a:solidFill>
                <a:schemeClr val="tx1">
                  <a:alpha val="80000"/>
                </a:schemeClr>
              </a:solidFill>
            </a:endParaRPr>
          </a:p>
        </p:txBody>
      </p:sp>
      <p:sp>
        <p:nvSpPr>
          <p:cNvPr id="16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36547" y="5751820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2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0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09144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C1F06963-6374-4B48-844F-071A9BAAAE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9528" y="554152"/>
            <a:ext cx="5742189" cy="5742189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13DC2F2-382F-4CDE-B1EB-6FDC73007C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5072" y="1289765"/>
            <a:ext cx="3651101" cy="4270963"/>
          </a:xfrm>
        </p:spPr>
        <p:txBody>
          <a:bodyPr anchor="ctr">
            <a:normAutofit/>
          </a:bodyPr>
          <a:lstStyle/>
          <a:p>
            <a:pPr algn="ctr"/>
            <a:r>
              <a:rPr lang="en-GB" sz="5600">
                <a:solidFill>
                  <a:srgbClr val="FFFFFF"/>
                </a:solidFill>
              </a:rPr>
              <a:t>Task </a:t>
            </a:r>
          </a:p>
        </p:txBody>
      </p:sp>
      <p:sp>
        <p:nvSpPr>
          <p:cNvPr id="12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3493" y="374394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accent2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0109" y="1084507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accent2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D99FC3-0802-4982-9184-A12C8D9944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97233" y="518400"/>
            <a:ext cx="4771607" cy="5837949"/>
          </a:xfrm>
        </p:spPr>
        <p:txBody>
          <a:bodyPr anchor="ctr"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sz="4800" b="1" i="1" dirty="0">
                <a:solidFill>
                  <a:srgbClr val="000000"/>
                </a:solidFill>
              </a:rPr>
              <a:t>Your are going to Draw out and write a summary of 3 Freeze-frames to show the overall plot of your drama. (Remembering to show the 5Ws)</a:t>
            </a:r>
          </a:p>
          <a:p>
            <a:pPr marL="0" indent="0" algn="ctr">
              <a:buNone/>
            </a:pPr>
            <a:r>
              <a:rPr lang="en-GB" sz="2000" b="1" i="1" dirty="0">
                <a:solidFill>
                  <a:schemeClr val="tx1">
                    <a:alpha val="80000"/>
                  </a:schemeClr>
                </a:solidFill>
              </a:rPr>
              <a:t>Beginning </a:t>
            </a:r>
          </a:p>
          <a:p>
            <a:pPr marL="0" indent="0" algn="ctr">
              <a:buNone/>
            </a:pPr>
            <a:r>
              <a:rPr lang="en-GB" sz="2000" b="1" i="1" dirty="0">
                <a:solidFill>
                  <a:schemeClr val="tx1">
                    <a:alpha val="80000"/>
                  </a:schemeClr>
                </a:solidFill>
              </a:rPr>
              <a:t>Middle </a:t>
            </a:r>
          </a:p>
          <a:p>
            <a:pPr marL="0" indent="0" algn="ctr">
              <a:buNone/>
            </a:pPr>
            <a:r>
              <a:rPr lang="en-GB" sz="2000" b="1" i="1" dirty="0">
                <a:solidFill>
                  <a:schemeClr val="tx1">
                    <a:alpha val="80000"/>
                  </a:schemeClr>
                </a:solidFill>
              </a:rPr>
              <a:t>End</a:t>
            </a:r>
          </a:p>
          <a:p>
            <a:endParaRPr lang="en-GB" sz="2000" dirty="0">
              <a:solidFill>
                <a:schemeClr val="tx1">
                  <a:alpha val="80000"/>
                </a:schemeClr>
              </a:solidFill>
            </a:endParaRPr>
          </a:p>
        </p:txBody>
      </p:sp>
      <p:sp>
        <p:nvSpPr>
          <p:cNvPr id="16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36547" y="5751820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2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0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Graphic 4" descr="Group brainstorm with solid fill">
            <a:extLst>
              <a:ext uri="{FF2B5EF4-FFF2-40B4-BE49-F238E27FC236}">
                <a16:creationId xmlns:a16="http://schemas.microsoft.com/office/drawing/2014/main" id="{37CEA5E6-4362-4295-BC33-12B743CB41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053884" y="3743309"/>
            <a:ext cx="2008511" cy="2008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8000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C1F06963-6374-4B48-844F-071A9BAAAE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9528" y="554152"/>
            <a:ext cx="5742189" cy="5742189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5072" y="1289765"/>
            <a:ext cx="3651101" cy="4270963"/>
          </a:xfrm>
        </p:spPr>
        <p:txBody>
          <a:bodyPr anchor="ctr">
            <a:noAutofit/>
          </a:bodyPr>
          <a:lstStyle/>
          <a:p>
            <a:pPr algn="ctr"/>
            <a:r>
              <a:rPr lang="en-GB" sz="3200" dirty="0">
                <a:solidFill>
                  <a:srgbClr val="FFFFFF"/>
                </a:solidFill>
              </a:rPr>
              <a:t>Turning Freeze-frames into 3 Scenes!</a:t>
            </a:r>
            <a:br>
              <a:rPr lang="en-GB" sz="3200" dirty="0">
                <a:solidFill>
                  <a:srgbClr val="FFFFFF"/>
                </a:solidFill>
              </a:rPr>
            </a:br>
            <a:r>
              <a:rPr lang="en-GB" sz="3200" dirty="0">
                <a:solidFill>
                  <a:srgbClr val="FFFFFF"/>
                </a:solidFill>
              </a:rPr>
              <a:t>Write out a brief summary or a script for the 3 scenes</a:t>
            </a:r>
          </a:p>
        </p:txBody>
      </p:sp>
      <p:sp>
        <p:nvSpPr>
          <p:cNvPr id="12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3493" y="374394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accent2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0109" y="1084507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accent2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97233" y="518400"/>
            <a:ext cx="4771607" cy="5837949"/>
          </a:xfrm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en-GB" sz="4400" dirty="0">
                <a:solidFill>
                  <a:schemeClr val="tx1">
                    <a:alpha val="80000"/>
                  </a:schemeClr>
                </a:solidFill>
              </a:rPr>
              <a:t>Remember 5Ws </a:t>
            </a:r>
          </a:p>
          <a:p>
            <a:pPr marL="0" indent="0" algn="ctr">
              <a:buNone/>
            </a:pPr>
            <a:r>
              <a:rPr lang="en-GB" sz="4400" i="1" dirty="0">
                <a:solidFill>
                  <a:schemeClr val="tx1">
                    <a:alpha val="80000"/>
                  </a:schemeClr>
                </a:solidFill>
              </a:rPr>
              <a:t>Structure </a:t>
            </a:r>
            <a:r>
              <a:rPr lang="en-GB" sz="4400" dirty="0">
                <a:solidFill>
                  <a:schemeClr val="tx1">
                    <a:alpha val="80000"/>
                  </a:schemeClr>
                </a:solidFill>
              </a:rPr>
              <a:t>(Beginning, Middle &amp; End)</a:t>
            </a:r>
          </a:p>
          <a:p>
            <a:pPr marL="0" indent="0" algn="ctr">
              <a:buNone/>
            </a:pPr>
            <a:endParaRPr lang="en-GB" sz="4400" dirty="0">
              <a:solidFill>
                <a:schemeClr val="tx1">
                  <a:alpha val="80000"/>
                </a:schemeClr>
              </a:solidFill>
            </a:endParaRPr>
          </a:p>
          <a:p>
            <a:pPr marL="0" indent="0" algn="ctr">
              <a:buNone/>
            </a:pPr>
            <a:r>
              <a:rPr lang="en-GB" sz="4400" dirty="0">
                <a:solidFill>
                  <a:schemeClr val="tx1">
                    <a:alpha val="80000"/>
                  </a:schemeClr>
                </a:solidFill>
              </a:rPr>
              <a:t>Be Creative!!</a:t>
            </a:r>
          </a:p>
        </p:txBody>
      </p:sp>
      <p:sp>
        <p:nvSpPr>
          <p:cNvPr id="16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36547" y="5751820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2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0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3442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Slide background fill">
            <a:extLst>
              <a:ext uri="{FF2B5EF4-FFF2-40B4-BE49-F238E27FC236}">
                <a16:creationId xmlns:a16="http://schemas.microsoft.com/office/drawing/2014/main" id="{1D63C574-BFD2-41A1-A567-B0C3CC7FD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Color 2">
            <a:extLst>
              <a:ext uri="{FF2B5EF4-FFF2-40B4-BE49-F238E27FC236}">
                <a16:creationId xmlns:a16="http://schemas.microsoft.com/office/drawing/2014/main" id="{E2A46BAB-8C31-42B2-90E8-B26DD3E81D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B3F7A3C7-0737-4E57-B30E-8EEFE638B4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4707053" cy="6858000"/>
            <a:chOff x="651279" y="598259"/>
            <a:chExt cx="10889442" cy="5680742"/>
          </a:xfrm>
        </p:grpSpPr>
        <p:sp>
          <p:nvSpPr>
            <p:cNvPr id="21" name="Color">
              <a:extLst>
                <a:ext uri="{FF2B5EF4-FFF2-40B4-BE49-F238E27FC236}">
                  <a16:creationId xmlns:a16="http://schemas.microsoft.com/office/drawing/2014/main" id="{3BE6D516-DFC6-4698-B3F1-5F591C1130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" name="Color">
              <a:extLst>
                <a:ext uri="{FF2B5EF4-FFF2-40B4-BE49-F238E27FC236}">
                  <a16:creationId xmlns:a16="http://schemas.microsoft.com/office/drawing/2014/main" id="{C2580FB0-D146-458C-AF1B-8E8BBF6BBA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6385" y="841248"/>
            <a:ext cx="3515244" cy="5340097"/>
          </a:xfrm>
        </p:spPr>
        <p:txBody>
          <a:bodyPr anchor="ctr">
            <a:normAutofit fontScale="90000"/>
          </a:bodyPr>
          <a:lstStyle/>
          <a:p>
            <a:r>
              <a:rPr lang="en-GB" sz="4800" dirty="0">
                <a:solidFill>
                  <a:schemeClr val="bg1"/>
                </a:solidFill>
              </a:rPr>
              <a:t>Email your completed work to your Drama Teacher </a:t>
            </a:r>
            <a:br>
              <a:rPr lang="en-GB" sz="4800" dirty="0">
                <a:solidFill>
                  <a:schemeClr val="bg1"/>
                </a:solidFill>
              </a:rPr>
            </a:br>
            <a:r>
              <a:rPr lang="en-GB" sz="4800" dirty="0">
                <a:solidFill>
                  <a:schemeClr val="bg1"/>
                </a:solidFill>
              </a:rPr>
              <a:t>Mrs Lake </a:t>
            </a:r>
            <a:br>
              <a:rPr lang="en-GB" sz="4800" dirty="0">
                <a:solidFill>
                  <a:schemeClr val="bg1"/>
                </a:solidFill>
              </a:rPr>
            </a:br>
            <a:r>
              <a:rPr lang="en-GB" sz="4800" dirty="0">
                <a:solidFill>
                  <a:schemeClr val="bg1"/>
                </a:solidFill>
              </a:rPr>
              <a:t>Mrs Hawkins</a:t>
            </a:r>
            <a:br>
              <a:rPr lang="en-GB" sz="4800" dirty="0">
                <a:solidFill>
                  <a:schemeClr val="bg1"/>
                </a:solidFill>
              </a:rPr>
            </a:br>
            <a:r>
              <a:rPr lang="en-GB" sz="4800" dirty="0">
                <a:solidFill>
                  <a:schemeClr val="bg1"/>
                </a:solidFill>
              </a:rPr>
              <a:t>Miss Jefferies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8D118CF-9D18-4376-8289-3B833154711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3433916"/>
              </p:ext>
            </p:extLst>
          </p:nvPr>
        </p:nvGraphicFramePr>
        <p:xfrm>
          <a:off x="4985886" y="231006"/>
          <a:ext cx="6367913" cy="6405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Graphic 3" descr="Email with solid fill">
            <a:extLst>
              <a:ext uri="{FF2B5EF4-FFF2-40B4-BE49-F238E27FC236}">
                <a16:creationId xmlns:a16="http://schemas.microsoft.com/office/drawing/2014/main" id="{E2C85775-D206-44C3-B59E-4EFD2B52A51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301764" y="1214754"/>
            <a:ext cx="4428492" cy="4428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8352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2" ma:contentTypeDescription="Create a new document." ma:contentTypeScope="" ma:versionID="1b5e44304d65e832b9995576f10b1ac0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3ba6c0e8dfeb631854228f8110e6129a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E352DFA-B6E6-4C0B-9BF3-CECBA91A4F17}"/>
</file>

<file path=customXml/itemProps2.xml><?xml version="1.0" encoding="utf-8"?>
<ds:datastoreItem xmlns:ds="http://schemas.openxmlformats.org/officeDocument/2006/customXml" ds:itemID="{51199978-CC57-4487-9261-6C9A7E528876}"/>
</file>

<file path=customXml/itemProps3.xml><?xml version="1.0" encoding="utf-8"?>
<ds:datastoreItem xmlns:ds="http://schemas.openxmlformats.org/officeDocument/2006/customXml" ds:itemID="{DCCF1CB8-0F46-41A8-8D73-1AE44347FA6C}"/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445</Words>
  <Application>Microsoft Office PowerPoint</Application>
  <PresentationFormat>Widescreen</PresentationFormat>
  <Paragraphs>61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1_Office Theme</vt:lpstr>
      <vt:lpstr>Remote Learning </vt:lpstr>
      <vt:lpstr>Recap</vt:lpstr>
      <vt:lpstr>PowerPoint Presentation</vt:lpstr>
      <vt:lpstr>Picture Stimulus</vt:lpstr>
      <vt:lpstr>5ws</vt:lpstr>
      <vt:lpstr>Structure of a devised performance</vt:lpstr>
      <vt:lpstr>Beginning (Exposition)</vt:lpstr>
      <vt:lpstr>Conflict</vt:lpstr>
      <vt:lpstr>Denouncement</vt:lpstr>
      <vt:lpstr>Task </vt:lpstr>
      <vt:lpstr>Turning Freeze-frames into 3 Scenes! Write out a brief summary or a script for the 3 scenes</vt:lpstr>
      <vt:lpstr>Email your completed work to your Drama Teacher  Mrs Lake  Mrs Hawkins Miss Jefferies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Remote Learning </dc:title>
  <dc:creator>P Hawkins</dc:creator>
  <cp:lastModifiedBy>P Hawkins</cp:lastModifiedBy>
  <cp:revision>1</cp:revision>
  <dcterms:created xsi:type="dcterms:W3CDTF">2021-03-26T12:28:33Z</dcterms:created>
  <dcterms:modified xsi:type="dcterms:W3CDTF">2021-03-26T12:33:47Z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