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72" r:id="rId4"/>
    <p:sldId id="266" r:id="rId5"/>
    <p:sldId id="260" r:id="rId6"/>
    <p:sldId id="262" r:id="rId7"/>
    <p:sldId id="267" r:id="rId8"/>
    <p:sldId id="264" r:id="rId9"/>
    <p:sldId id="263" r:id="rId10"/>
    <p:sldId id="259" r:id="rId11"/>
    <p:sldId id="265" r:id="rId12"/>
    <p:sldId id="268" r:id="rId13"/>
    <p:sldId id="270" r:id="rId14"/>
    <p:sldId id="273" r:id="rId15"/>
    <p:sldId id="275" r:id="rId16"/>
    <p:sldId id="261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50D33-B584-46F2-98F3-E9FBF0D10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18A4DD-D4B3-4F14-8A70-BAB61399B1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A22359-24C7-48F6-B4D4-9BE3D164C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D64C4-8C4F-4BD2-9F20-6E7B5D18D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4EF01B-B8A4-458E-9D09-783BB5656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08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EB088-0D94-4AA4-AA27-941C27569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60C378-CD04-4698-BC96-A4DC1F79C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4963C5-EDC4-46AF-B92F-6EB8831FD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6100B1-0CE8-4C81-AFDA-9C500FD60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6773F-8681-40A4-A1CA-0349820DD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550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9E6C6-3276-4FEE-97D8-6FECD3430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30D28E-312F-4F3A-BD1D-35CBBB5261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B9167-3919-4FF1-AF43-3D33863C7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6D918-BEC1-44C8-88FF-1B684508F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6F7FA0-1860-40A7-B921-0EF71DFFA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902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201C9-DD90-4698-9FC3-31E001E38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94330A-048D-41B2-ABF5-D60909B84E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6A1862-F7E2-4A2B-AD3E-4216F635AD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2AE2AC-3B21-4F57-B833-77205B313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B3AE6D-A3DE-4A33-81CC-C624E8870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6394BE-E923-4AE0-99B6-B6D0F8229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149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29D82-8F04-4355-BE60-82AFA8EB0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C0C4F7-26A5-45B2-814B-830945DDF1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2979F2-1DFA-4785-A599-2DF7FF47A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0FC130-1EB0-4E4A-8483-E0B7B0E880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97A23E-470D-4F35-A7E9-4F7DFCC0A2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317351-D1BA-419A-BA72-81539F5B8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21E51B-1B84-4FAA-9ACA-D12ED0A39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D694EE-2927-4415-9B0F-D44AE82B5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159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B9C16-03B5-4B12-9F3C-BBE71CADD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87D150-5053-499D-A231-0382754AC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753B51-54D9-43F1-8F23-A8FAE9F7F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E972CC-78E7-455C-AE32-97CB93AD9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16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291C25-5CB8-44FB-96E9-2A4BA0B86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18DB77-E8C5-420C-9343-E83F1823C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0702D8-E554-44F5-8CE8-EB7C784DB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203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82364-AC04-4728-B050-71299A492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BED8B-FF70-431A-BE32-D4B3930E1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65D8D3-F30C-4834-AD87-424F33A80F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B57707-DF4E-4DEE-831A-E733AE4F7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8FB965-5C55-4D0B-A463-E948E267A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447D5B-24EC-4FD5-965B-0E73639AD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671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58318-262D-47E4-8097-262B7424B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4BC0D4-3658-4CDF-A808-8CEF618E19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CE429F-762A-41DC-8F12-407DADFF8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CB804-3B58-4736-A275-AEA39D0EA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AD0047-E106-4AB5-9D15-D5C776169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2D7823-DEFD-4790-88AD-99C8231EE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2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165BE-0F53-4744-942B-6CF110A3D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98DB60-2E1C-4764-BC26-63D778CC1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86B40E-3EA5-4B67-845A-A9898C912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1B1D68-DEA2-4396-9D3F-A2E47A1AF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EBA3C-B97B-4BCB-846F-CCC43C90A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747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F80C22-2FE4-4C60-BF04-CE62281253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82E96F-CF06-435C-B718-5BC8A9C0C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6488FD-209C-4386-AA18-1EF0D0B37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D5FEE-5234-4004-91EE-2128A1CC5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94575E-0D2E-4981-87EC-2F7FE3C96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78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8D1DF1-2DF1-4588-975B-B6CA41845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61DC5-7902-4ADA-BFAE-863BBEB9B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FDA0EB-B38F-4EB2-B56C-4EF0278B25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817AF-1845-43D0-942C-7320A317691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9BCD38-533E-4482-BF28-BCD286FD86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5AFDC-9E9E-4F53-9592-6C6F120678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B8CBC-A086-48E6-8D01-1AE27EEFC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623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image" Target="../media/image19.gif"/><Relationship Id="rId3" Type="http://schemas.openxmlformats.org/officeDocument/2006/relationships/image" Target="../media/image9.gif"/><Relationship Id="rId7" Type="http://schemas.openxmlformats.org/officeDocument/2006/relationships/image" Target="../media/image13.gif"/><Relationship Id="rId12" Type="http://schemas.openxmlformats.org/officeDocument/2006/relationships/image" Target="../media/image18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1" Type="http://schemas.openxmlformats.org/officeDocument/2006/relationships/image" Target="../media/image17.gif"/><Relationship Id="rId5" Type="http://schemas.openxmlformats.org/officeDocument/2006/relationships/image" Target="../media/image11.gif"/><Relationship Id="rId10" Type="http://schemas.openxmlformats.org/officeDocument/2006/relationships/image" Target="../media/image16.gif"/><Relationship Id="rId4" Type="http://schemas.openxmlformats.org/officeDocument/2006/relationships/image" Target="../media/image10.gif"/><Relationship Id="rId9" Type="http://schemas.openxmlformats.org/officeDocument/2006/relationships/image" Target="../media/image15.gif"/><Relationship Id="rId14" Type="http://schemas.openxmlformats.org/officeDocument/2006/relationships/image" Target="../media/image20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906C8-ED92-4AE9-B9F5-325AEE5A2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9339" y="2556641"/>
            <a:ext cx="9144000" cy="1136633"/>
          </a:xfrm>
        </p:spPr>
        <p:txBody>
          <a:bodyPr>
            <a:normAutofit fontScale="90000"/>
          </a:bodyPr>
          <a:lstStyle/>
          <a:p>
            <a:r>
              <a:rPr lang="en-GB" dirty="0"/>
              <a:t>Week commencing 24</a:t>
            </a:r>
            <a:r>
              <a:rPr lang="en-GB" baseline="30000" dirty="0"/>
              <a:t>th</a:t>
            </a:r>
            <a:r>
              <a:rPr lang="en-GB" dirty="0"/>
              <a:t> May</a:t>
            </a:r>
            <a:br>
              <a:rPr lang="en-GB" dirty="0"/>
            </a:br>
            <a:r>
              <a:rPr lang="en-GB" dirty="0"/>
              <a:t>Year 7 Mandarin</a:t>
            </a:r>
          </a:p>
        </p:txBody>
      </p:sp>
    </p:spTree>
    <p:extLst>
      <p:ext uri="{BB962C8B-B14F-4D97-AF65-F5344CB8AC3E}">
        <p14:creationId xmlns:p14="http://schemas.microsoft.com/office/powerpoint/2010/main" val="696555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621B6-0548-4E8C-9928-5957DAA0E3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62337"/>
            <a:ext cx="9144000" cy="747445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+mn-lt"/>
              </a:rPr>
              <a:t>Lesson Personalities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B5AD4B-5F2A-413B-8017-BE04BB89CC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23915"/>
            <a:ext cx="9144000" cy="4298789"/>
          </a:xfrm>
        </p:spPr>
        <p:txBody>
          <a:bodyPr>
            <a:noAutofit/>
          </a:bodyPr>
          <a:lstStyle/>
          <a:p>
            <a:pPr algn="l"/>
            <a:r>
              <a:rPr lang="en-GB" sz="3200" b="1" dirty="0"/>
              <a:t>LO: We are learning some adjectives to describe our teachers</a:t>
            </a:r>
          </a:p>
          <a:p>
            <a:pPr algn="l"/>
            <a:r>
              <a:rPr lang="en-GB" sz="3200" b="1" dirty="0"/>
              <a:t>I can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b="1" dirty="0"/>
              <a:t>say and recognise at least 3 adjectives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b="1" dirty="0"/>
              <a:t>write these words down correctly in characters</a:t>
            </a:r>
          </a:p>
          <a:p>
            <a:pPr algn="l"/>
            <a:r>
              <a:rPr lang="en-GB" sz="3200" b="1" dirty="0">
                <a:solidFill>
                  <a:srgbClr val="FF0000"/>
                </a:solidFill>
              </a:rPr>
              <a:t>Challenge:</a:t>
            </a:r>
          </a:p>
          <a:p>
            <a:pPr algn="l"/>
            <a:r>
              <a:rPr lang="en-GB" sz="3200" b="1" dirty="0">
                <a:solidFill>
                  <a:srgbClr val="FF0000"/>
                </a:solidFill>
              </a:rPr>
              <a:t>I can use paired connectives to extend my sentences</a:t>
            </a:r>
          </a:p>
          <a:p>
            <a:pPr algn="l"/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4230848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67BA9-1DC6-4136-B736-5A7D0C427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814" y="575353"/>
            <a:ext cx="10515600" cy="1197528"/>
          </a:xfrm>
        </p:spPr>
        <p:txBody>
          <a:bodyPr>
            <a:noAutofit/>
          </a:bodyPr>
          <a:lstStyle/>
          <a:p>
            <a:r>
              <a:rPr lang="en-GB" sz="3600" dirty="0">
                <a:highlight>
                  <a:srgbClr val="FFFF00"/>
                </a:highlight>
                <a:latin typeface="+mn-lt"/>
              </a:rPr>
              <a:t>Task 1 Learn the new words</a:t>
            </a:r>
            <a:r>
              <a:rPr lang="en-US" altLang="ja-JP" sz="3600" dirty="0">
                <a:highlight>
                  <a:srgbClr val="FFFF00"/>
                </a:highlight>
                <a:latin typeface="+mn-lt"/>
              </a:rPr>
              <a:t>.</a:t>
            </a:r>
            <a:r>
              <a:rPr lang="ja-JP" altLang="en-US" sz="3600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600" dirty="0" err="1">
                <a:highlight>
                  <a:srgbClr val="FFFF00"/>
                </a:highlight>
                <a:latin typeface="+mn-lt"/>
              </a:rPr>
              <a:t>Practise</a:t>
            </a:r>
            <a:r>
              <a:rPr lang="ja-JP" altLang="en-US" sz="3600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600" dirty="0">
                <a:highlight>
                  <a:srgbClr val="FFFF00"/>
                </a:highlight>
                <a:latin typeface="+mn-lt"/>
              </a:rPr>
              <a:t>recognition</a:t>
            </a:r>
            <a:r>
              <a:rPr lang="ja-JP" altLang="en-US" sz="3600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600" dirty="0">
                <a:highlight>
                  <a:srgbClr val="FFFF00"/>
                </a:highlight>
                <a:latin typeface="+mn-lt"/>
              </a:rPr>
              <a:t>by</a:t>
            </a:r>
            <a:r>
              <a:rPr lang="ja-JP" altLang="en-US" sz="3600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600" dirty="0">
                <a:highlight>
                  <a:srgbClr val="FFFF00"/>
                </a:highlight>
                <a:latin typeface="+mn-lt"/>
              </a:rPr>
              <a:t>sound</a:t>
            </a:r>
            <a:r>
              <a:rPr lang="ja-JP" altLang="en-US" sz="3600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600" dirty="0">
                <a:highlight>
                  <a:srgbClr val="FFFF00"/>
                </a:highlight>
                <a:latin typeface="+mn-lt"/>
              </a:rPr>
              <a:t>and</a:t>
            </a:r>
            <a:r>
              <a:rPr lang="ja-JP" altLang="en-US" sz="3600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600" dirty="0">
                <a:highlight>
                  <a:srgbClr val="FFFF00"/>
                </a:highlight>
                <a:latin typeface="+mn-lt"/>
              </a:rPr>
              <a:t>look.</a:t>
            </a:r>
            <a:endParaRPr lang="en-GB" sz="3600" dirty="0">
              <a:highlight>
                <a:srgbClr val="FFFF00"/>
              </a:highlight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03CC8E-AFEB-4075-85CC-9116398AE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13358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Say the words aloud while going through the slide</a:t>
            </a:r>
            <a:r>
              <a:rPr lang="en-US" altLang="ja-JP" sz="3600" dirty="0"/>
              <a:t>s. You</a:t>
            </a:r>
            <a:r>
              <a:rPr lang="ja-JP" altLang="en-US" sz="3600" dirty="0"/>
              <a:t> </a:t>
            </a:r>
            <a:r>
              <a:rPr lang="en-US" altLang="ja-JP" sz="3600" dirty="0"/>
              <a:t>don’t</a:t>
            </a:r>
            <a:r>
              <a:rPr lang="ja-JP" altLang="en-US" sz="3600" dirty="0"/>
              <a:t> </a:t>
            </a:r>
            <a:r>
              <a:rPr lang="en-US" altLang="ja-JP" sz="3600" dirty="0"/>
              <a:t>need</a:t>
            </a:r>
            <a:r>
              <a:rPr lang="ja-JP" altLang="en-US" sz="3600" dirty="0"/>
              <a:t> </a:t>
            </a:r>
            <a:r>
              <a:rPr lang="en-US" altLang="ja-JP" sz="3600" dirty="0"/>
              <a:t>to</a:t>
            </a:r>
            <a:r>
              <a:rPr lang="ja-JP" altLang="en-US" sz="3600" dirty="0"/>
              <a:t> </a:t>
            </a:r>
            <a:r>
              <a:rPr lang="en-US" altLang="ja-JP" sz="3600" dirty="0"/>
              <a:t>write</a:t>
            </a:r>
            <a:r>
              <a:rPr lang="ja-JP" altLang="en-US" sz="3600" dirty="0"/>
              <a:t> </a:t>
            </a:r>
            <a:r>
              <a:rPr lang="en-US" altLang="ja-JP" sz="3600" dirty="0"/>
              <a:t>down</a:t>
            </a:r>
            <a:r>
              <a:rPr lang="ja-JP" altLang="en-US" sz="3600" dirty="0"/>
              <a:t>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21448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04119" y="297108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严格</a:t>
            </a:r>
            <a:endParaRPr lang="en-GB" sz="4800" dirty="0"/>
          </a:p>
        </p:txBody>
      </p:sp>
      <p:sp>
        <p:nvSpPr>
          <p:cNvPr id="7" name="文本框 6"/>
          <p:cNvSpPr txBox="1"/>
          <p:nvPr/>
        </p:nvSpPr>
        <p:spPr>
          <a:xfrm>
            <a:off x="3473287" y="496153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人很好</a:t>
            </a:r>
            <a:endParaRPr lang="en-GB" sz="4800" dirty="0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257" y="2601236"/>
            <a:ext cx="1950799" cy="130015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547" y="4776412"/>
            <a:ext cx="1522003" cy="1305384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6201042" y="2928148"/>
            <a:ext cx="1396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err="1">
                <a:solidFill>
                  <a:srgbClr val="0070C0"/>
                </a:solidFill>
              </a:rPr>
              <a:t>yán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gé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201042" y="4951313"/>
            <a:ext cx="2646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600" dirty="0" err="1">
                <a:solidFill>
                  <a:srgbClr val="0070C0"/>
                </a:solidFill>
              </a:rPr>
              <a:t>rén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hěn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hǎo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865006" y="2884658"/>
            <a:ext cx="11300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strict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065763" y="4920467"/>
            <a:ext cx="9573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nice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2" name="文本框 7">
            <a:extLst>
              <a:ext uri="{FF2B5EF4-FFF2-40B4-BE49-F238E27FC236}">
                <a16:creationId xmlns:a16="http://schemas.microsoft.com/office/drawing/2014/main" id="{9B412E65-EC05-4834-BF8E-AB65054E89D9}"/>
              </a:ext>
            </a:extLst>
          </p:cNvPr>
          <p:cNvSpPr txBox="1"/>
          <p:nvPr/>
        </p:nvSpPr>
        <p:spPr>
          <a:xfrm>
            <a:off x="3543186" y="1199756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热心</a:t>
            </a:r>
            <a:endParaRPr lang="en-GB" sz="4800" dirty="0"/>
          </a:p>
        </p:txBody>
      </p:sp>
      <p:pic>
        <p:nvPicPr>
          <p:cNvPr id="24" name="图片 1">
            <a:extLst>
              <a:ext uri="{FF2B5EF4-FFF2-40B4-BE49-F238E27FC236}">
                <a16:creationId xmlns:a16="http://schemas.microsoft.com/office/drawing/2014/main" id="{84FBFAE1-F50E-4A53-9477-B14F3CFACF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520" y="404352"/>
            <a:ext cx="1590809" cy="1590809"/>
          </a:xfrm>
          <a:prstGeom prst="rect">
            <a:avLst/>
          </a:prstGeom>
        </p:spPr>
      </p:pic>
      <p:sp>
        <p:nvSpPr>
          <p:cNvPr id="28" name="文本框 17">
            <a:extLst>
              <a:ext uri="{FF2B5EF4-FFF2-40B4-BE49-F238E27FC236}">
                <a16:creationId xmlns:a16="http://schemas.microsoft.com/office/drawing/2014/main" id="{44E28942-0D1B-4393-926C-3939386E61EC}"/>
              </a:ext>
            </a:extLst>
          </p:cNvPr>
          <p:cNvSpPr txBox="1"/>
          <p:nvPr/>
        </p:nvSpPr>
        <p:spPr>
          <a:xfrm>
            <a:off x="6132096" y="1052370"/>
            <a:ext cx="12205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600" dirty="0" err="1">
                <a:solidFill>
                  <a:srgbClr val="0070C0"/>
                </a:solidFill>
              </a:rPr>
              <a:t>rè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xīn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29" name="文本框 21">
            <a:extLst>
              <a:ext uri="{FF2B5EF4-FFF2-40B4-BE49-F238E27FC236}">
                <a16:creationId xmlns:a16="http://schemas.microsoft.com/office/drawing/2014/main" id="{50710F4E-1D6B-4DEA-9B3B-6C584D768BC2}"/>
              </a:ext>
            </a:extLst>
          </p:cNvPr>
          <p:cNvSpPr txBox="1"/>
          <p:nvPr/>
        </p:nvSpPr>
        <p:spPr>
          <a:xfrm>
            <a:off x="8847990" y="1198878"/>
            <a:ext cx="14888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helpful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7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257" y="2601236"/>
            <a:ext cx="1950799" cy="130015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547" y="4776412"/>
            <a:ext cx="1522003" cy="1305384"/>
          </a:xfrm>
          <a:prstGeom prst="rect">
            <a:avLst/>
          </a:prstGeom>
        </p:spPr>
      </p:pic>
      <p:pic>
        <p:nvPicPr>
          <p:cNvPr id="24" name="图片 1">
            <a:extLst>
              <a:ext uri="{FF2B5EF4-FFF2-40B4-BE49-F238E27FC236}">
                <a16:creationId xmlns:a16="http://schemas.microsoft.com/office/drawing/2014/main" id="{84FBFAE1-F50E-4A53-9477-B14F3CFACF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520" y="404352"/>
            <a:ext cx="1590809" cy="15908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D961D9-6FF1-480F-8FF1-1F3E35289CA7}"/>
              </a:ext>
            </a:extLst>
          </p:cNvPr>
          <p:cNvSpPr txBox="1"/>
          <p:nvPr/>
        </p:nvSpPr>
        <p:spPr>
          <a:xfrm>
            <a:off x="4411038" y="1058238"/>
            <a:ext cx="55959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Can you still say them and know what they mean?</a:t>
            </a:r>
          </a:p>
        </p:txBody>
      </p:sp>
    </p:spTree>
    <p:extLst>
      <p:ext uri="{BB962C8B-B14F-4D97-AF65-F5344CB8AC3E}">
        <p14:creationId xmlns:p14="http://schemas.microsoft.com/office/powerpoint/2010/main" val="25431982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04119" y="297108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严格</a:t>
            </a:r>
            <a:endParaRPr lang="en-GB" sz="4800" dirty="0"/>
          </a:p>
        </p:txBody>
      </p:sp>
      <p:sp>
        <p:nvSpPr>
          <p:cNvPr id="7" name="文本框 6"/>
          <p:cNvSpPr txBox="1"/>
          <p:nvPr/>
        </p:nvSpPr>
        <p:spPr>
          <a:xfrm>
            <a:off x="3473287" y="496153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人很好</a:t>
            </a:r>
            <a:endParaRPr lang="en-GB" sz="4800" dirty="0"/>
          </a:p>
        </p:txBody>
      </p:sp>
      <p:sp>
        <p:nvSpPr>
          <p:cNvPr id="23" name="文本框 22"/>
          <p:cNvSpPr txBox="1"/>
          <p:nvPr/>
        </p:nvSpPr>
        <p:spPr>
          <a:xfrm>
            <a:off x="8865006" y="2884658"/>
            <a:ext cx="11300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strict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065763" y="4920467"/>
            <a:ext cx="9573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nice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2" name="文本框 7">
            <a:extLst>
              <a:ext uri="{FF2B5EF4-FFF2-40B4-BE49-F238E27FC236}">
                <a16:creationId xmlns:a16="http://schemas.microsoft.com/office/drawing/2014/main" id="{9B412E65-EC05-4834-BF8E-AB65054E89D9}"/>
              </a:ext>
            </a:extLst>
          </p:cNvPr>
          <p:cNvSpPr txBox="1"/>
          <p:nvPr/>
        </p:nvSpPr>
        <p:spPr>
          <a:xfrm>
            <a:off x="3543186" y="1199756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热心</a:t>
            </a:r>
            <a:endParaRPr lang="en-GB" sz="4800" dirty="0"/>
          </a:p>
        </p:txBody>
      </p:sp>
      <p:sp>
        <p:nvSpPr>
          <p:cNvPr id="29" name="文本框 21">
            <a:extLst>
              <a:ext uri="{FF2B5EF4-FFF2-40B4-BE49-F238E27FC236}">
                <a16:creationId xmlns:a16="http://schemas.microsoft.com/office/drawing/2014/main" id="{50710F4E-1D6B-4DEA-9B3B-6C584D768BC2}"/>
              </a:ext>
            </a:extLst>
          </p:cNvPr>
          <p:cNvSpPr txBox="1"/>
          <p:nvPr/>
        </p:nvSpPr>
        <p:spPr>
          <a:xfrm>
            <a:off x="8847990" y="1198878"/>
            <a:ext cx="14888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helpful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43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04119" y="297108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严格</a:t>
            </a:r>
            <a:endParaRPr lang="en-GB" sz="4800" dirty="0"/>
          </a:p>
        </p:txBody>
      </p:sp>
      <p:sp>
        <p:nvSpPr>
          <p:cNvPr id="7" name="文本框 6"/>
          <p:cNvSpPr txBox="1"/>
          <p:nvPr/>
        </p:nvSpPr>
        <p:spPr>
          <a:xfrm>
            <a:off x="3473287" y="496153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人很好</a:t>
            </a:r>
            <a:endParaRPr lang="en-GB" sz="4800" dirty="0"/>
          </a:p>
        </p:txBody>
      </p:sp>
      <p:sp>
        <p:nvSpPr>
          <p:cNvPr id="22" name="文本框 7">
            <a:extLst>
              <a:ext uri="{FF2B5EF4-FFF2-40B4-BE49-F238E27FC236}">
                <a16:creationId xmlns:a16="http://schemas.microsoft.com/office/drawing/2014/main" id="{9B412E65-EC05-4834-BF8E-AB65054E89D9}"/>
              </a:ext>
            </a:extLst>
          </p:cNvPr>
          <p:cNvSpPr txBox="1"/>
          <p:nvPr/>
        </p:nvSpPr>
        <p:spPr>
          <a:xfrm>
            <a:off x="3543186" y="1199756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热心</a:t>
            </a:r>
            <a:endParaRPr lang="en-GB" sz="4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9DB007-7722-47C2-9F11-726A5346AE22}"/>
              </a:ext>
            </a:extLst>
          </p:cNvPr>
          <p:cNvSpPr txBox="1"/>
          <p:nvPr/>
        </p:nvSpPr>
        <p:spPr>
          <a:xfrm>
            <a:off x="6322031" y="1015089"/>
            <a:ext cx="55959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Can you still say them and know what they mean?</a:t>
            </a:r>
          </a:p>
        </p:txBody>
      </p:sp>
    </p:spTree>
    <p:extLst>
      <p:ext uri="{BB962C8B-B14F-4D97-AF65-F5344CB8AC3E}">
        <p14:creationId xmlns:p14="http://schemas.microsoft.com/office/powerpoint/2010/main" val="3094641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3394777" y="1034751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有趣</a:t>
            </a:r>
            <a:endParaRPr lang="en-GB" sz="4800" dirty="0"/>
          </a:p>
        </p:txBody>
      </p:sp>
      <p:sp>
        <p:nvSpPr>
          <p:cNvPr id="11" name="文本框 10"/>
          <p:cNvSpPr txBox="1"/>
          <p:nvPr/>
        </p:nvSpPr>
        <p:spPr>
          <a:xfrm flipH="1">
            <a:off x="3394777" y="3071399"/>
            <a:ext cx="1685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亲切</a:t>
            </a:r>
            <a:endParaRPr lang="en-GB" sz="4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3394777" y="5142218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易怒</a:t>
            </a:r>
            <a:endParaRPr lang="en-GB" sz="48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167" y="770116"/>
            <a:ext cx="1089549" cy="12173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685" y="2955604"/>
            <a:ext cx="1433714" cy="946792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5626174" y="1034751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err="1">
                <a:solidFill>
                  <a:srgbClr val="0070C0"/>
                </a:solidFill>
              </a:rPr>
              <a:t>yǒu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qù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637394" y="3170579"/>
            <a:ext cx="1455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err="1">
                <a:solidFill>
                  <a:srgbClr val="0070C0"/>
                </a:solidFill>
              </a:rPr>
              <a:t>qīn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qiè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816129" y="5122053"/>
            <a:ext cx="1087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err="1">
                <a:solidFill>
                  <a:srgbClr val="0070C0"/>
                </a:solidFill>
              </a:rPr>
              <a:t>yì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nù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997885" y="911231"/>
            <a:ext cx="1251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funny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131448" y="3170580"/>
            <a:ext cx="9845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kind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6" name="文本框 23">
            <a:extLst>
              <a:ext uri="{FF2B5EF4-FFF2-40B4-BE49-F238E27FC236}">
                <a16:creationId xmlns:a16="http://schemas.microsoft.com/office/drawing/2014/main" id="{1F1694BA-02CE-40A9-B45D-D3AEB1DA19A9}"/>
              </a:ext>
            </a:extLst>
          </p:cNvPr>
          <p:cNvSpPr txBox="1"/>
          <p:nvPr/>
        </p:nvSpPr>
        <p:spPr>
          <a:xfrm>
            <a:off x="8131448" y="5122053"/>
            <a:ext cx="33689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>
                <a:solidFill>
                  <a:srgbClr val="FF0000"/>
                </a:solidFill>
              </a:rPr>
              <a:t>easy</a:t>
            </a:r>
            <a:r>
              <a:rPr lang="ja-JP" altLang="en-US" sz="3600" dirty="0">
                <a:solidFill>
                  <a:srgbClr val="FF0000"/>
                </a:solidFill>
              </a:rPr>
              <a:t> </a:t>
            </a:r>
            <a:r>
              <a:rPr lang="en-US" altLang="ja-JP" sz="3600" dirty="0">
                <a:solidFill>
                  <a:srgbClr val="FF0000"/>
                </a:solidFill>
              </a:rPr>
              <a:t>to</a:t>
            </a:r>
            <a:r>
              <a:rPr lang="ja-JP" altLang="en-US" sz="3600" dirty="0">
                <a:solidFill>
                  <a:srgbClr val="FF0000"/>
                </a:solidFill>
              </a:rPr>
              <a:t> </a:t>
            </a:r>
            <a:r>
              <a:rPr lang="en-US" altLang="ja-JP" sz="3600" dirty="0">
                <a:solidFill>
                  <a:srgbClr val="FF0000"/>
                </a:solidFill>
              </a:rPr>
              <a:t>get</a:t>
            </a:r>
            <a:r>
              <a:rPr lang="ja-JP" altLang="en-US" sz="3600" dirty="0">
                <a:solidFill>
                  <a:srgbClr val="FF0000"/>
                </a:solidFill>
              </a:rPr>
              <a:t> </a:t>
            </a:r>
            <a:r>
              <a:rPr lang="en-US" altLang="ja-JP" sz="3600" dirty="0">
                <a:solidFill>
                  <a:srgbClr val="FF0000"/>
                </a:solidFill>
              </a:rPr>
              <a:t>angry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EF4BEB-BA6A-4398-8548-4E9B1DF90E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298" y="5027551"/>
            <a:ext cx="1893452" cy="1060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11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167" y="770116"/>
            <a:ext cx="1089549" cy="12173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685" y="2955604"/>
            <a:ext cx="1433714" cy="9467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AEF4BEB-BA6A-4398-8548-4E9B1DF90E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298" y="5027551"/>
            <a:ext cx="1893452" cy="106033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BCCD8E3-621E-4E02-B53A-9FDAD88DB1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7075" y="1683663"/>
            <a:ext cx="5785605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272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3394777" y="1034751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有趣</a:t>
            </a:r>
            <a:endParaRPr lang="en-GB" sz="4800" dirty="0"/>
          </a:p>
        </p:txBody>
      </p:sp>
      <p:sp>
        <p:nvSpPr>
          <p:cNvPr id="11" name="文本框 10"/>
          <p:cNvSpPr txBox="1"/>
          <p:nvPr/>
        </p:nvSpPr>
        <p:spPr>
          <a:xfrm flipH="1">
            <a:off x="3394777" y="3071399"/>
            <a:ext cx="1685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亲切</a:t>
            </a:r>
            <a:endParaRPr lang="en-GB" sz="4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3394777" y="5142218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易怒</a:t>
            </a:r>
            <a:endParaRPr lang="en-GB" sz="4800" dirty="0"/>
          </a:p>
        </p:txBody>
      </p:sp>
      <p:sp>
        <p:nvSpPr>
          <p:cNvPr id="23" name="文本框 22"/>
          <p:cNvSpPr txBox="1"/>
          <p:nvPr/>
        </p:nvSpPr>
        <p:spPr>
          <a:xfrm>
            <a:off x="7997885" y="911231"/>
            <a:ext cx="1251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funny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131448" y="3170580"/>
            <a:ext cx="9845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kind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6" name="文本框 23">
            <a:extLst>
              <a:ext uri="{FF2B5EF4-FFF2-40B4-BE49-F238E27FC236}">
                <a16:creationId xmlns:a16="http://schemas.microsoft.com/office/drawing/2014/main" id="{1F1694BA-02CE-40A9-B45D-D3AEB1DA19A9}"/>
              </a:ext>
            </a:extLst>
          </p:cNvPr>
          <p:cNvSpPr txBox="1"/>
          <p:nvPr/>
        </p:nvSpPr>
        <p:spPr>
          <a:xfrm>
            <a:off x="8131448" y="5122053"/>
            <a:ext cx="33689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>
                <a:solidFill>
                  <a:srgbClr val="FF0000"/>
                </a:solidFill>
              </a:rPr>
              <a:t>easy</a:t>
            </a:r>
            <a:r>
              <a:rPr lang="ja-JP" altLang="en-US" sz="3600" dirty="0">
                <a:solidFill>
                  <a:srgbClr val="FF0000"/>
                </a:solidFill>
              </a:rPr>
              <a:t> </a:t>
            </a:r>
            <a:r>
              <a:rPr lang="en-US" altLang="ja-JP" sz="3600" dirty="0">
                <a:solidFill>
                  <a:srgbClr val="FF0000"/>
                </a:solidFill>
              </a:rPr>
              <a:t>to</a:t>
            </a:r>
            <a:r>
              <a:rPr lang="ja-JP" altLang="en-US" sz="3600" dirty="0">
                <a:solidFill>
                  <a:srgbClr val="FF0000"/>
                </a:solidFill>
              </a:rPr>
              <a:t> </a:t>
            </a:r>
            <a:r>
              <a:rPr lang="en-US" altLang="ja-JP" sz="3600" dirty="0">
                <a:solidFill>
                  <a:srgbClr val="FF0000"/>
                </a:solidFill>
              </a:rPr>
              <a:t>get</a:t>
            </a:r>
            <a:r>
              <a:rPr lang="ja-JP" altLang="en-US" sz="3600" dirty="0">
                <a:solidFill>
                  <a:srgbClr val="FF0000"/>
                </a:solidFill>
              </a:rPr>
              <a:t> </a:t>
            </a:r>
            <a:r>
              <a:rPr lang="en-US" altLang="ja-JP" sz="3600" dirty="0">
                <a:solidFill>
                  <a:srgbClr val="FF0000"/>
                </a:solidFill>
              </a:rPr>
              <a:t>angry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92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3394777" y="1034751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有趣</a:t>
            </a:r>
            <a:endParaRPr lang="en-GB" sz="4800" dirty="0"/>
          </a:p>
        </p:txBody>
      </p:sp>
      <p:sp>
        <p:nvSpPr>
          <p:cNvPr id="11" name="文本框 10"/>
          <p:cNvSpPr txBox="1"/>
          <p:nvPr/>
        </p:nvSpPr>
        <p:spPr>
          <a:xfrm flipH="1">
            <a:off x="3394777" y="3071399"/>
            <a:ext cx="1685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亲切</a:t>
            </a:r>
            <a:endParaRPr lang="en-GB" sz="4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3394777" y="5142218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易怒</a:t>
            </a:r>
            <a:endParaRPr lang="en-GB" sz="4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849D18-FD47-46D9-9138-EF1B7BB8630C}"/>
              </a:ext>
            </a:extLst>
          </p:cNvPr>
          <p:cNvSpPr txBox="1"/>
          <p:nvPr/>
        </p:nvSpPr>
        <p:spPr>
          <a:xfrm>
            <a:off x="6506966" y="1450249"/>
            <a:ext cx="55959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Can you still say them and know what they mean?</a:t>
            </a:r>
          </a:p>
        </p:txBody>
      </p:sp>
    </p:spTree>
    <p:extLst>
      <p:ext uri="{BB962C8B-B14F-4D97-AF65-F5344CB8AC3E}">
        <p14:creationId xmlns:p14="http://schemas.microsoft.com/office/powerpoint/2010/main" val="118416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6417109" y="3152309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有趣</a:t>
            </a:r>
            <a:endParaRPr lang="en-GB" sz="4800" dirty="0"/>
          </a:p>
        </p:txBody>
      </p:sp>
      <p:sp>
        <p:nvSpPr>
          <p:cNvPr id="11" name="文本框 10"/>
          <p:cNvSpPr txBox="1"/>
          <p:nvPr/>
        </p:nvSpPr>
        <p:spPr>
          <a:xfrm flipH="1">
            <a:off x="3394777" y="3071399"/>
            <a:ext cx="1685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亲切</a:t>
            </a:r>
            <a:endParaRPr lang="en-GB" sz="4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2153118" y="1494243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易怒</a:t>
            </a:r>
            <a:endParaRPr lang="en-GB" sz="4800" dirty="0"/>
          </a:p>
        </p:txBody>
      </p:sp>
      <p:sp>
        <p:nvSpPr>
          <p:cNvPr id="2" name="文本框 5">
            <a:extLst>
              <a:ext uri="{FF2B5EF4-FFF2-40B4-BE49-F238E27FC236}">
                <a16:creationId xmlns:a16="http://schemas.microsoft.com/office/drawing/2014/main" id="{D16C3CA6-0B58-48E0-9EF1-6FFC4E7FACD2}"/>
              </a:ext>
            </a:extLst>
          </p:cNvPr>
          <p:cNvSpPr txBox="1"/>
          <p:nvPr/>
        </p:nvSpPr>
        <p:spPr>
          <a:xfrm>
            <a:off x="4237640" y="130018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严格</a:t>
            </a:r>
            <a:endParaRPr lang="en-GB" sz="4800" dirty="0"/>
          </a:p>
        </p:txBody>
      </p:sp>
      <p:sp>
        <p:nvSpPr>
          <p:cNvPr id="3" name="文本框 6">
            <a:extLst>
              <a:ext uri="{FF2B5EF4-FFF2-40B4-BE49-F238E27FC236}">
                <a16:creationId xmlns:a16="http://schemas.microsoft.com/office/drawing/2014/main" id="{E4A3281E-285E-4410-8EAB-CFD6C0200FD7}"/>
              </a:ext>
            </a:extLst>
          </p:cNvPr>
          <p:cNvSpPr txBox="1"/>
          <p:nvPr/>
        </p:nvSpPr>
        <p:spPr>
          <a:xfrm>
            <a:off x="3473287" y="496153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人很好</a:t>
            </a:r>
            <a:endParaRPr lang="en-GB" sz="4800" dirty="0"/>
          </a:p>
        </p:txBody>
      </p:sp>
      <p:sp>
        <p:nvSpPr>
          <p:cNvPr id="4" name="文本框 7">
            <a:extLst>
              <a:ext uri="{FF2B5EF4-FFF2-40B4-BE49-F238E27FC236}">
                <a16:creationId xmlns:a16="http://schemas.microsoft.com/office/drawing/2014/main" id="{C5276512-A16D-4167-97E7-3698250A364A}"/>
              </a:ext>
            </a:extLst>
          </p:cNvPr>
          <p:cNvSpPr txBox="1"/>
          <p:nvPr/>
        </p:nvSpPr>
        <p:spPr>
          <a:xfrm>
            <a:off x="6170883" y="81474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热心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7965221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869851" y="5401196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有趣</a:t>
            </a:r>
            <a:endParaRPr lang="en-GB" sz="4800" dirty="0"/>
          </a:p>
        </p:txBody>
      </p:sp>
      <p:sp>
        <p:nvSpPr>
          <p:cNvPr id="11" name="文本框 10"/>
          <p:cNvSpPr txBox="1"/>
          <p:nvPr/>
        </p:nvSpPr>
        <p:spPr>
          <a:xfrm flipH="1">
            <a:off x="873963" y="4379583"/>
            <a:ext cx="1685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亲切</a:t>
            </a:r>
            <a:endParaRPr lang="en-GB" sz="4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844022" y="3357970"/>
            <a:ext cx="189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易怒</a:t>
            </a:r>
            <a:endParaRPr lang="en-GB" sz="4800" dirty="0"/>
          </a:p>
        </p:txBody>
      </p:sp>
      <p:sp>
        <p:nvSpPr>
          <p:cNvPr id="2" name="文本框 5">
            <a:extLst>
              <a:ext uri="{FF2B5EF4-FFF2-40B4-BE49-F238E27FC236}">
                <a16:creationId xmlns:a16="http://schemas.microsoft.com/office/drawing/2014/main" id="{D16C3CA6-0B58-48E0-9EF1-6FFC4E7FACD2}"/>
              </a:ext>
            </a:extLst>
          </p:cNvPr>
          <p:cNvSpPr txBox="1"/>
          <p:nvPr/>
        </p:nvSpPr>
        <p:spPr>
          <a:xfrm>
            <a:off x="873963" y="134743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严格</a:t>
            </a:r>
            <a:endParaRPr lang="en-GB" sz="4800" dirty="0"/>
          </a:p>
        </p:txBody>
      </p:sp>
      <p:sp>
        <p:nvSpPr>
          <p:cNvPr id="3" name="文本框 6">
            <a:extLst>
              <a:ext uri="{FF2B5EF4-FFF2-40B4-BE49-F238E27FC236}">
                <a16:creationId xmlns:a16="http://schemas.microsoft.com/office/drawing/2014/main" id="{E4A3281E-285E-4410-8EAB-CFD6C0200FD7}"/>
              </a:ext>
            </a:extLst>
          </p:cNvPr>
          <p:cNvSpPr txBox="1"/>
          <p:nvPr/>
        </p:nvSpPr>
        <p:spPr>
          <a:xfrm>
            <a:off x="802209" y="235270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人很好</a:t>
            </a:r>
            <a:endParaRPr lang="en-GB" sz="4800" dirty="0"/>
          </a:p>
        </p:txBody>
      </p:sp>
      <p:sp>
        <p:nvSpPr>
          <p:cNvPr id="4" name="文本框 7">
            <a:extLst>
              <a:ext uri="{FF2B5EF4-FFF2-40B4-BE49-F238E27FC236}">
                <a16:creationId xmlns:a16="http://schemas.microsoft.com/office/drawing/2014/main" id="{C5276512-A16D-4167-97E7-3698250A364A}"/>
              </a:ext>
            </a:extLst>
          </p:cNvPr>
          <p:cNvSpPr txBox="1"/>
          <p:nvPr/>
        </p:nvSpPr>
        <p:spPr>
          <a:xfrm>
            <a:off x="873963" y="429062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热心</a:t>
            </a:r>
            <a:endParaRPr lang="en-GB" sz="4800" dirty="0"/>
          </a:p>
        </p:txBody>
      </p:sp>
      <p:sp>
        <p:nvSpPr>
          <p:cNvPr id="8" name="文本框 19">
            <a:extLst>
              <a:ext uri="{FF2B5EF4-FFF2-40B4-BE49-F238E27FC236}">
                <a16:creationId xmlns:a16="http://schemas.microsoft.com/office/drawing/2014/main" id="{366AF6AD-8C67-425E-89AC-5AAEB7525928}"/>
              </a:ext>
            </a:extLst>
          </p:cNvPr>
          <p:cNvSpPr txBox="1"/>
          <p:nvPr/>
        </p:nvSpPr>
        <p:spPr>
          <a:xfrm>
            <a:off x="5413172" y="2395519"/>
            <a:ext cx="18137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>
                <a:solidFill>
                  <a:srgbClr val="0070C0"/>
                </a:solidFill>
              </a:rPr>
              <a:t>c. </a:t>
            </a:r>
            <a:r>
              <a:rPr lang="en-US" altLang="ja-JP" sz="3600" dirty="0" err="1">
                <a:solidFill>
                  <a:srgbClr val="0070C0"/>
                </a:solidFill>
              </a:rPr>
              <a:t>yán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gé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9" name="文本框 20">
            <a:extLst>
              <a:ext uri="{FF2B5EF4-FFF2-40B4-BE49-F238E27FC236}">
                <a16:creationId xmlns:a16="http://schemas.microsoft.com/office/drawing/2014/main" id="{9D95DE05-9A95-45F0-9880-C9742F370651}"/>
              </a:ext>
            </a:extLst>
          </p:cNvPr>
          <p:cNvSpPr txBox="1"/>
          <p:nvPr/>
        </p:nvSpPr>
        <p:spPr>
          <a:xfrm>
            <a:off x="5344902" y="526957"/>
            <a:ext cx="29171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600" dirty="0" err="1">
                <a:solidFill>
                  <a:srgbClr val="0070C0"/>
                </a:solidFill>
              </a:rPr>
              <a:t>a.rén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hěn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hǎo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13" name="文本框 22">
            <a:extLst>
              <a:ext uri="{FF2B5EF4-FFF2-40B4-BE49-F238E27FC236}">
                <a16:creationId xmlns:a16="http://schemas.microsoft.com/office/drawing/2014/main" id="{627B9E1D-2B22-4987-8C76-0669808B7259}"/>
              </a:ext>
            </a:extLst>
          </p:cNvPr>
          <p:cNvSpPr txBox="1"/>
          <p:nvPr/>
        </p:nvSpPr>
        <p:spPr>
          <a:xfrm>
            <a:off x="7209853" y="2389958"/>
            <a:ext cx="11300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strict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4" name="文本框 26">
            <a:extLst>
              <a:ext uri="{FF2B5EF4-FFF2-40B4-BE49-F238E27FC236}">
                <a16:creationId xmlns:a16="http://schemas.microsoft.com/office/drawing/2014/main" id="{CCDB1734-B504-407C-B12D-1AC18D31EC59}"/>
              </a:ext>
            </a:extLst>
          </p:cNvPr>
          <p:cNvSpPr txBox="1"/>
          <p:nvPr/>
        </p:nvSpPr>
        <p:spPr>
          <a:xfrm>
            <a:off x="8063089" y="521396"/>
            <a:ext cx="9573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nice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5" name="文本框 17">
            <a:extLst>
              <a:ext uri="{FF2B5EF4-FFF2-40B4-BE49-F238E27FC236}">
                <a16:creationId xmlns:a16="http://schemas.microsoft.com/office/drawing/2014/main" id="{B3E4B115-2CA8-4C9B-A53A-318CA80715BD}"/>
              </a:ext>
            </a:extLst>
          </p:cNvPr>
          <p:cNvSpPr txBox="1"/>
          <p:nvPr/>
        </p:nvSpPr>
        <p:spPr>
          <a:xfrm>
            <a:off x="5516561" y="4153923"/>
            <a:ext cx="1654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600" dirty="0" err="1">
                <a:solidFill>
                  <a:srgbClr val="0070C0"/>
                </a:solidFill>
              </a:rPr>
              <a:t>e.rè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xīn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16" name="文本框 21">
            <a:extLst>
              <a:ext uri="{FF2B5EF4-FFF2-40B4-BE49-F238E27FC236}">
                <a16:creationId xmlns:a16="http://schemas.microsoft.com/office/drawing/2014/main" id="{22BDF521-335D-467D-9BDC-E0832B021FC2}"/>
              </a:ext>
            </a:extLst>
          </p:cNvPr>
          <p:cNvSpPr txBox="1"/>
          <p:nvPr/>
        </p:nvSpPr>
        <p:spPr>
          <a:xfrm>
            <a:off x="7088761" y="4153922"/>
            <a:ext cx="14888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helpful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7" name="文本框 18">
            <a:extLst>
              <a:ext uri="{FF2B5EF4-FFF2-40B4-BE49-F238E27FC236}">
                <a16:creationId xmlns:a16="http://schemas.microsoft.com/office/drawing/2014/main" id="{B72241D5-37DA-4E88-A124-892BF43F300F}"/>
              </a:ext>
            </a:extLst>
          </p:cNvPr>
          <p:cNvSpPr txBox="1"/>
          <p:nvPr/>
        </p:nvSpPr>
        <p:spPr>
          <a:xfrm>
            <a:off x="5436289" y="4907775"/>
            <a:ext cx="1798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>
                <a:solidFill>
                  <a:srgbClr val="0070C0"/>
                </a:solidFill>
              </a:rPr>
              <a:t>f. </a:t>
            </a:r>
            <a:r>
              <a:rPr lang="en-US" altLang="ja-JP" sz="3600" dirty="0" err="1">
                <a:solidFill>
                  <a:srgbClr val="0070C0"/>
                </a:solidFill>
              </a:rPr>
              <a:t>yǒu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qù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18" name="文本框 19">
            <a:extLst>
              <a:ext uri="{FF2B5EF4-FFF2-40B4-BE49-F238E27FC236}">
                <a16:creationId xmlns:a16="http://schemas.microsoft.com/office/drawing/2014/main" id="{726CFD07-9331-46C0-8C7E-C4F594CE34C2}"/>
              </a:ext>
            </a:extLst>
          </p:cNvPr>
          <p:cNvSpPr txBox="1"/>
          <p:nvPr/>
        </p:nvSpPr>
        <p:spPr>
          <a:xfrm>
            <a:off x="5413172" y="3219316"/>
            <a:ext cx="18149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err="1">
                <a:solidFill>
                  <a:srgbClr val="0070C0"/>
                </a:solidFill>
              </a:rPr>
              <a:t>d.qīn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qiè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19" name="文本框 20">
            <a:extLst>
              <a:ext uri="{FF2B5EF4-FFF2-40B4-BE49-F238E27FC236}">
                <a16:creationId xmlns:a16="http://schemas.microsoft.com/office/drawing/2014/main" id="{FFEABF03-7179-4A96-A718-EE3A913306A6}"/>
              </a:ext>
            </a:extLst>
          </p:cNvPr>
          <p:cNvSpPr txBox="1"/>
          <p:nvPr/>
        </p:nvSpPr>
        <p:spPr>
          <a:xfrm>
            <a:off x="5413172" y="1417681"/>
            <a:ext cx="15504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>
                <a:solidFill>
                  <a:srgbClr val="0070C0"/>
                </a:solidFill>
              </a:rPr>
              <a:t>b. </a:t>
            </a:r>
            <a:r>
              <a:rPr lang="en-US" altLang="ja-JP" sz="3600" dirty="0" err="1">
                <a:solidFill>
                  <a:srgbClr val="0070C0"/>
                </a:solidFill>
              </a:rPr>
              <a:t>yì</a:t>
            </a:r>
            <a:r>
              <a:rPr lang="en-US" altLang="ja-JP" sz="3600" dirty="0">
                <a:solidFill>
                  <a:srgbClr val="0070C0"/>
                </a:solidFill>
              </a:rPr>
              <a:t> </a:t>
            </a:r>
            <a:r>
              <a:rPr lang="en-US" altLang="ja-JP" sz="3600" dirty="0" err="1">
                <a:solidFill>
                  <a:srgbClr val="0070C0"/>
                </a:solidFill>
              </a:rPr>
              <a:t>nù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20" name="文本框 22">
            <a:extLst>
              <a:ext uri="{FF2B5EF4-FFF2-40B4-BE49-F238E27FC236}">
                <a16:creationId xmlns:a16="http://schemas.microsoft.com/office/drawing/2014/main" id="{FC6DE1E6-DA04-4A0C-BF15-9AF3E5E3021D}"/>
              </a:ext>
            </a:extLst>
          </p:cNvPr>
          <p:cNvSpPr txBox="1"/>
          <p:nvPr/>
        </p:nvSpPr>
        <p:spPr>
          <a:xfrm>
            <a:off x="7260085" y="4907775"/>
            <a:ext cx="1251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funny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1" name="文本框 23">
            <a:extLst>
              <a:ext uri="{FF2B5EF4-FFF2-40B4-BE49-F238E27FC236}">
                <a16:creationId xmlns:a16="http://schemas.microsoft.com/office/drawing/2014/main" id="{6DE777BE-04C8-47A8-836C-AD541A37D649}"/>
              </a:ext>
            </a:extLst>
          </p:cNvPr>
          <p:cNvSpPr txBox="1"/>
          <p:nvPr/>
        </p:nvSpPr>
        <p:spPr>
          <a:xfrm>
            <a:off x="7170794" y="3219316"/>
            <a:ext cx="9845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kind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2" name="文本框 23">
            <a:extLst>
              <a:ext uri="{FF2B5EF4-FFF2-40B4-BE49-F238E27FC236}">
                <a16:creationId xmlns:a16="http://schemas.microsoft.com/office/drawing/2014/main" id="{D0B05481-8D55-4A99-9AB2-42BD12F7BE4B}"/>
              </a:ext>
            </a:extLst>
          </p:cNvPr>
          <p:cNvSpPr txBox="1"/>
          <p:nvPr/>
        </p:nvSpPr>
        <p:spPr>
          <a:xfrm>
            <a:off x="6894000" y="1417680"/>
            <a:ext cx="33689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>
                <a:solidFill>
                  <a:srgbClr val="FF0000"/>
                </a:solidFill>
              </a:rPr>
              <a:t>easy</a:t>
            </a:r>
            <a:r>
              <a:rPr lang="ja-JP" altLang="en-US" sz="3600" dirty="0">
                <a:solidFill>
                  <a:srgbClr val="FF0000"/>
                </a:solidFill>
              </a:rPr>
              <a:t> </a:t>
            </a:r>
            <a:r>
              <a:rPr lang="en-US" altLang="ja-JP" sz="3600" dirty="0">
                <a:solidFill>
                  <a:srgbClr val="FF0000"/>
                </a:solidFill>
              </a:rPr>
              <a:t>to</a:t>
            </a:r>
            <a:r>
              <a:rPr lang="ja-JP" altLang="en-US" sz="3600" dirty="0">
                <a:solidFill>
                  <a:srgbClr val="FF0000"/>
                </a:solidFill>
              </a:rPr>
              <a:t> </a:t>
            </a:r>
            <a:r>
              <a:rPr lang="en-US" altLang="ja-JP" sz="3600" dirty="0">
                <a:solidFill>
                  <a:srgbClr val="FF0000"/>
                </a:solidFill>
              </a:rPr>
              <a:t>get</a:t>
            </a:r>
            <a:r>
              <a:rPr lang="ja-JP" altLang="en-US" sz="3600" dirty="0">
                <a:solidFill>
                  <a:srgbClr val="FF0000"/>
                </a:solidFill>
              </a:rPr>
              <a:t> </a:t>
            </a:r>
            <a:r>
              <a:rPr lang="en-US" altLang="ja-JP" sz="3600" dirty="0">
                <a:solidFill>
                  <a:srgbClr val="FF0000"/>
                </a:solidFill>
              </a:rPr>
              <a:t>angry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B68EDE7-5EC8-4458-A8A3-B5EC197585FB}"/>
              </a:ext>
            </a:extLst>
          </p:cNvPr>
          <p:cNvSpPr txBox="1"/>
          <p:nvPr/>
        </p:nvSpPr>
        <p:spPr>
          <a:xfrm>
            <a:off x="606391" y="-25770"/>
            <a:ext cx="10597415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Task 2 Reading  Match the words in Pinyin and English to the words in characters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C50C8F-A9D1-46B7-996B-8F0B0F8C2E94}"/>
              </a:ext>
            </a:extLst>
          </p:cNvPr>
          <p:cNvSpPr txBox="1"/>
          <p:nvPr/>
        </p:nvSpPr>
        <p:spPr>
          <a:xfrm>
            <a:off x="318499" y="657546"/>
            <a:ext cx="525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4DD2787-968D-4775-B638-1802AF1EBDDA}"/>
              </a:ext>
            </a:extLst>
          </p:cNvPr>
          <p:cNvSpPr txBox="1"/>
          <p:nvPr/>
        </p:nvSpPr>
        <p:spPr>
          <a:xfrm>
            <a:off x="343629" y="1494186"/>
            <a:ext cx="525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F342E0B-EBBC-4BAC-870A-328BF2E1B1BF}"/>
              </a:ext>
            </a:extLst>
          </p:cNvPr>
          <p:cNvSpPr txBox="1"/>
          <p:nvPr/>
        </p:nvSpPr>
        <p:spPr>
          <a:xfrm>
            <a:off x="343629" y="2393364"/>
            <a:ext cx="525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19E3A7C-5C2E-446F-841A-9D22290E0CDF}"/>
              </a:ext>
            </a:extLst>
          </p:cNvPr>
          <p:cNvSpPr txBox="1"/>
          <p:nvPr/>
        </p:nvSpPr>
        <p:spPr>
          <a:xfrm>
            <a:off x="419528" y="3569147"/>
            <a:ext cx="525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1118B90-CF75-41DD-8092-E8563175BDED}"/>
              </a:ext>
            </a:extLst>
          </p:cNvPr>
          <p:cNvSpPr txBox="1"/>
          <p:nvPr/>
        </p:nvSpPr>
        <p:spPr>
          <a:xfrm>
            <a:off x="368982" y="4505768"/>
            <a:ext cx="525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E148A80-A77E-4BDC-9C57-9DCF8DAF61A8}"/>
              </a:ext>
            </a:extLst>
          </p:cNvPr>
          <p:cNvSpPr txBox="1"/>
          <p:nvPr/>
        </p:nvSpPr>
        <p:spPr>
          <a:xfrm>
            <a:off x="419528" y="5521233"/>
            <a:ext cx="525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0BC3C49-D2E6-42C7-941C-94C8239552D9}"/>
              </a:ext>
            </a:extLst>
          </p:cNvPr>
          <p:cNvSpPr txBox="1"/>
          <p:nvPr/>
        </p:nvSpPr>
        <p:spPr>
          <a:xfrm>
            <a:off x="4212716" y="5805686"/>
            <a:ext cx="3420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Example: 1 e</a:t>
            </a:r>
          </a:p>
        </p:txBody>
      </p:sp>
    </p:spTree>
    <p:extLst>
      <p:ext uri="{BB962C8B-B14F-4D97-AF65-F5344CB8AC3E}">
        <p14:creationId xmlns:p14="http://schemas.microsoft.com/office/powerpoint/2010/main" val="399284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4835-75B7-4D97-8643-E907CE960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808" y="297916"/>
            <a:ext cx="10515600" cy="570805"/>
          </a:xfrm>
        </p:spPr>
        <p:txBody>
          <a:bodyPr>
            <a:norm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Task 3 Follow the stroke order and write down these words</a:t>
            </a:r>
          </a:p>
        </p:txBody>
      </p:sp>
      <p:pic>
        <p:nvPicPr>
          <p:cNvPr id="1026" name="Picture 2" descr="stroke order animation of 热">
            <a:extLst>
              <a:ext uri="{FF2B5EF4-FFF2-40B4-BE49-F238E27FC236}">
                <a16:creationId xmlns:a16="http://schemas.microsoft.com/office/drawing/2014/main" id="{CEB90442-9577-4ADF-A094-F265DFACBD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4" y="1112230"/>
            <a:ext cx="1025490" cy="102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oke order animation of 心">
            <a:extLst>
              <a:ext uri="{FF2B5EF4-FFF2-40B4-BE49-F238E27FC236}">
                <a16:creationId xmlns:a16="http://schemas.microsoft.com/office/drawing/2014/main" id="{4DA9A399-F6F3-4B7A-910C-B0D9A0400D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038" y="1078786"/>
            <a:ext cx="1180244" cy="118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roke order animation of 严">
            <a:extLst>
              <a:ext uri="{FF2B5EF4-FFF2-40B4-BE49-F238E27FC236}">
                <a16:creationId xmlns:a16="http://schemas.microsoft.com/office/drawing/2014/main" id="{97C9AAF0-8559-46DF-9930-3213CD15A9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08" y="2476071"/>
            <a:ext cx="933022" cy="93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roke order animation of 格">
            <a:extLst>
              <a:ext uri="{FF2B5EF4-FFF2-40B4-BE49-F238E27FC236}">
                <a16:creationId xmlns:a16="http://schemas.microsoft.com/office/drawing/2014/main" id="{723022F3-5B8E-46D8-B25A-A6F4959E0B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89" y="2476071"/>
            <a:ext cx="963844" cy="96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roke order animation of 人">
            <a:extLst>
              <a:ext uri="{FF2B5EF4-FFF2-40B4-BE49-F238E27FC236}">
                <a16:creationId xmlns:a16="http://schemas.microsoft.com/office/drawing/2014/main" id="{0F621A3C-DF34-42B3-9C00-878E771150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08" y="3747444"/>
            <a:ext cx="815082" cy="815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troke order animation of 很">
            <a:extLst>
              <a:ext uri="{FF2B5EF4-FFF2-40B4-BE49-F238E27FC236}">
                <a16:creationId xmlns:a16="http://schemas.microsoft.com/office/drawing/2014/main" id="{43B3C6DB-025C-4713-91C2-3A55F90042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864" y="3683337"/>
            <a:ext cx="943296" cy="94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roke order animation of 好">
            <a:extLst>
              <a:ext uri="{FF2B5EF4-FFF2-40B4-BE49-F238E27FC236}">
                <a16:creationId xmlns:a16="http://schemas.microsoft.com/office/drawing/2014/main" id="{69F0F862-7487-46DF-9E4E-86228686C9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392" y="3580595"/>
            <a:ext cx="1066586" cy="106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troke order animation of 易">
            <a:extLst>
              <a:ext uri="{FF2B5EF4-FFF2-40B4-BE49-F238E27FC236}">
                <a16:creationId xmlns:a16="http://schemas.microsoft.com/office/drawing/2014/main" id="{4B7D8534-2667-46CE-843E-7E777240C5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41" y="4843569"/>
            <a:ext cx="1025489" cy="102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troke order animation of 怒">
            <a:extLst>
              <a:ext uri="{FF2B5EF4-FFF2-40B4-BE49-F238E27FC236}">
                <a16:creationId xmlns:a16="http://schemas.microsoft.com/office/drawing/2014/main" id="{9E16C14E-FB14-47E0-8531-32F9494441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747" y="4835916"/>
            <a:ext cx="1066586" cy="106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troke order animation of 亲">
            <a:extLst>
              <a:ext uri="{FF2B5EF4-FFF2-40B4-BE49-F238E27FC236}">
                <a16:creationId xmlns:a16="http://schemas.microsoft.com/office/drawing/2014/main" id="{5A99735D-2252-4713-AC17-89F181D389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4006" y="944243"/>
            <a:ext cx="1236057" cy="123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troke order animation of 切">
            <a:extLst>
              <a:ext uri="{FF2B5EF4-FFF2-40B4-BE49-F238E27FC236}">
                <a16:creationId xmlns:a16="http://schemas.microsoft.com/office/drawing/2014/main" id="{05F3DF3E-4C3E-4CF8-8D5F-708D0E8A6E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43" y="924977"/>
            <a:ext cx="1236058" cy="1236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stroke order animation of 有">
            <a:extLst>
              <a:ext uri="{FF2B5EF4-FFF2-40B4-BE49-F238E27FC236}">
                <a16:creationId xmlns:a16="http://schemas.microsoft.com/office/drawing/2014/main" id="{6AF87539-BBC8-47DA-B85C-A33C05652CF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724" y="2382625"/>
            <a:ext cx="1236058" cy="1236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stroke order animation of 趣">
            <a:extLst>
              <a:ext uri="{FF2B5EF4-FFF2-40B4-BE49-F238E27FC236}">
                <a16:creationId xmlns:a16="http://schemas.microsoft.com/office/drawing/2014/main" id="{24DCF16F-1E7C-46DA-B64A-14BB6E7B1F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467" y="2517449"/>
            <a:ext cx="1101234" cy="1101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8D9C180-50CC-4F1E-BC44-ECAB50D7B627}"/>
              </a:ext>
            </a:extLst>
          </p:cNvPr>
          <p:cNvSpPr txBox="1"/>
          <p:nvPr/>
        </p:nvSpPr>
        <p:spPr>
          <a:xfrm>
            <a:off x="3655032" y="4000850"/>
            <a:ext cx="37338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rén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hěn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hǎo</a:t>
            </a:r>
            <a:r>
              <a:rPr lang="en-GB" altLang="ja-JP" sz="3600" dirty="0">
                <a:solidFill>
                  <a:srgbClr val="0070C0"/>
                </a:solidFill>
                <a:latin typeface="Calibri" panose="020F0502020204030204"/>
                <a:ea typeface="游ゴシック" panose="020B0400000000000000" pitchFamily="34" charset="-128"/>
              </a:rPr>
              <a:t>,</a:t>
            </a:r>
            <a:r>
              <a:rPr lang="zh-CN" altLang="en-US" sz="3600" dirty="0">
                <a:solidFill>
                  <a:srgbClr val="0070C0"/>
                </a:solidFill>
                <a:latin typeface="Calibri" panose="020F0502020204030204"/>
                <a:ea typeface="游ゴシック" panose="020B0400000000000000" pitchFamily="34" charset="-128"/>
              </a:rPr>
              <a:t> </a:t>
            </a:r>
            <a:r>
              <a:rPr kumimoji="0" lang="en-GB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nice</a:t>
            </a: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369F24-6D93-49A6-A6FB-9F2216E6F1F1}"/>
              </a:ext>
            </a:extLst>
          </p:cNvPr>
          <p:cNvSpPr txBox="1"/>
          <p:nvPr/>
        </p:nvSpPr>
        <p:spPr>
          <a:xfrm>
            <a:off x="3090862" y="1301809"/>
            <a:ext cx="37338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rè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xīn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,</a:t>
            </a:r>
            <a:r>
              <a:rPr kumimoji="0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helpful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E3A819B-12FB-446C-B5BB-0B0FF83F0871}"/>
              </a:ext>
            </a:extLst>
          </p:cNvPr>
          <p:cNvSpPr txBox="1"/>
          <p:nvPr/>
        </p:nvSpPr>
        <p:spPr>
          <a:xfrm>
            <a:off x="2860282" y="2583935"/>
            <a:ext cx="37338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yán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gé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,</a:t>
            </a:r>
            <a:r>
              <a:rPr kumimoji="0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strict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ED256B-7798-431E-BC87-CEE34575D31D}"/>
              </a:ext>
            </a:extLst>
          </p:cNvPr>
          <p:cNvSpPr txBox="1"/>
          <p:nvPr/>
        </p:nvSpPr>
        <p:spPr>
          <a:xfrm>
            <a:off x="2922152" y="5134968"/>
            <a:ext cx="37338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yì</a:t>
            </a:r>
            <a:r>
              <a:rPr kumimoji="0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nù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, easy</a:t>
            </a:r>
            <a:r>
              <a:rPr kumimoji="0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to</a:t>
            </a:r>
            <a:r>
              <a:rPr kumimoji="0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get</a:t>
            </a:r>
            <a:r>
              <a:rPr kumimoji="0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angry</a:t>
            </a:r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2AAB9A4-D8CE-4D7E-AD79-18B8C86C0BE4}"/>
              </a:ext>
            </a:extLst>
          </p:cNvPr>
          <p:cNvSpPr txBox="1"/>
          <p:nvPr/>
        </p:nvSpPr>
        <p:spPr>
          <a:xfrm>
            <a:off x="9005378" y="1143552"/>
            <a:ext cx="25941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qīn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qiè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,</a:t>
            </a:r>
            <a:r>
              <a:rPr kumimoji="0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kind</a:t>
            </a: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F75DBBD-CE5D-465D-9C9F-F81908DBA337}"/>
              </a:ext>
            </a:extLst>
          </p:cNvPr>
          <p:cNvSpPr txBox="1"/>
          <p:nvPr/>
        </p:nvSpPr>
        <p:spPr>
          <a:xfrm>
            <a:off x="8976701" y="2709770"/>
            <a:ext cx="279748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yǒu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qù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,</a:t>
            </a:r>
            <a:r>
              <a:rPr kumimoji="0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 </a:t>
            </a:r>
            <a:r>
              <a:rPr kumimoji="0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interesting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9023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BED4F-3040-4C8C-8D9C-45F5BF275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Lesson 2 My maths teacher is kind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EC4D5-0E1A-474E-A629-6AE85FED70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LO: I am learning to use the adjectives we learned from previous lesson to describe my teachers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can </a:t>
            </a:r>
          </a:p>
          <a:p>
            <a:pPr marL="0" indent="0">
              <a:buNone/>
            </a:pPr>
            <a:r>
              <a:rPr lang="en-GB" dirty="0"/>
              <a:t>say and recognise the intensifiers in the lesson</a:t>
            </a:r>
          </a:p>
          <a:p>
            <a:pPr marL="0" indent="0">
              <a:buNone/>
            </a:pPr>
            <a:r>
              <a:rPr lang="en-GB" dirty="0"/>
              <a:t>describe my teachers using adjectives and intensifiers</a:t>
            </a:r>
          </a:p>
        </p:txBody>
      </p:sp>
    </p:spTree>
    <p:extLst>
      <p:ext uri="{BB962C8B-B14F-4D97-AF65-F5344CB8AC3E}">
        <p14:creationId xmlns:p14="http://schemas.microsoft.com/office/powerpoint/2010/main" val="655793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09E1-F829-4D4C-9680-1753B9F47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9131"/>
            <a:ext cx="2757755" cy="510774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Intensifiers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F467A-098D-45A7-825D-DD00B23EC1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754" y="1253331"/>
            <a:ext cx="818949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/>
              <a:t>非常 </a:t>
            </a:r>
            <a:r>
              <a:rPr lang="en-US" altLang="ja-JP" sz="3600" dirty="0" err="1"/>
              <a:t>fēi</a:t>
            </a:r>
            <a:r>
              <a:rPr lang="en-US" altLang="ja-JP" sz="3600" dirty="0"/>
              <a:t> </a:t>
            </a:r>
            <a:r>
              <a:rPr lang="en-US" altLang="ja-JP" sz="3600" dirty="0" err="1"/>
              <a:t>cháng</a:t>
            </a:r>
            <a:r>
              <a:rPr lang="en-US" altLang="ja-JP" sz="3600" dirty="0"/>
              <a:t>, extremely</a:t>
            </a:r>
            <a:endParaRPr lang="en-GB" sz="3600" dirty="0"/>
          </a:p>
          <a:p>
            <a:pPr marL="0" indent="0">
              <a:buNone/>
            </a:pPr>
            <a:r>
              <a:rPr lang="zh-CN" altLang="en-US" sz="3600" dirty="0"/>
              <a:t>相当 </a:t>
            </a:r>
            <a:r>
              <a:rPr lang="en-US" altLang="ja-JP" sz="3600" dirty="0" err="1"/>
              <a:t>xiāng</a:t>
            </a:r>
            <a:r>
              <a:rPr lang="en-US" altLang="ja-JP" sz="3600" dirty="0"/>
              <a:t> </a:t>
            </a:r>
            <a:r>
              <a:rPr lang="en-US" altLang="ja-JP" sz="3600" dirty="0" err="1"/>
              <a:t>dāng</a:t>
            </a:r>
            <a:r>
              <a:rPr lang="en-US" altLang="ja-JP" sz="3600" dirty="0"/>
              <a:t>, quite</a:t>
            </a:r>
            <a:endParaRPr lang="en-GB" sz="3600" dirty="0"/>
          </a:p>
          <a:p>
            <a:pPr marL="0" indent="0">
              <a:buNone/>
            </a:pPr>
            <a:r>
              <a:rPr lang="zh-CN" altLang="en-US" sz="3600" dirty="0"/>
              <a:t>很 </a:t>
            </a:r>
            <a:r>
              <a:rPr lang="en-US" altLang="ja-JP" sz="3600" dirty="0" err="1"/>
              <a:t>hěn</a:t>
            </a:r>
            <a:r>
              <a:rPr lang="en-US" altLang="ja-JP" sz="3600" dirty="0"/>
              <a:t>, very</a:t>
            </a:r>
            <a:endParaRPr lang="en-GB" sz="3600" dirty="0"/>
          </a:p>
          <a:p>
            <a:pPr marL="0" indent="0">
              <a:buNone/>
            </a:pPr>
            <a:r>
              <a:rPr lang="zh-CN" altLang="en-US" sz="3600" dirty="0"/>
              <a:t>真的 </a:t>
            </a:r>
            <a:r>
              <a:rPr lang="en-US" altLang="ja-JP" sz="3600" dirty="0" err="1"/>
              <a:t>zhēn</a:t>
            </a:r>
            <a:r>
              <a:rPr lang="ja-JP" altLang="en-US" sz="3600" dirty="0"/>
              <a:t> </a:t>
            </a:r>
            <a:r>
              <a:rPr lang="en-US" altLang="ja-JP" sz="3600" dirty="0"/>
              <a:t>de, really </a:t>
            </a:r>
            <a:endParaRPr lang="en-GB" sz="3600" dirty="0"/>
          </a:p>
          <a:p>
            <a:pPr marL="0" indent="0">
              <a:buNone/>
            </a:pPr>
            <a:r>
              <a:rPr lang="zh-CN" altLang="en-US" sz="3600" dirty="0"/>
              <a:t>越来越 </a:t>
            </a:r>
            <a:r>
              <a:rPr lang="en-US" altLang="ja-JP" sz="3600" dirty="0" err="1"/>
              <a:t>yuè</a:t>
            </a:r>
            <a:r>
              <a:rPr lang="en-US" altLang="ja-JP" sz="3600" dirty="0"/>
              <a:t> </a:t>
            </a:r>
            <a:r>
              <a:rPr lang="en-US" altLang="ja-JP" sz="3600" dirty="0" err="1"/>
              <a:t>lái</a:t>
            </a:r>
            <a:r>
              <a:rPr lang="en-US" altLang="ja-JP" sz="3600" dirty="0"/>
              <a:t> </a:t>
            </a:r>
            <a:r>
              <a:rPr lang="en-US" altLang="ja-JP" sz="3600" dirty="0" err="1"/>
              <a:t>yuè</a:t>
            </a:r>
            <a:r>
              <a:rPr lang="en-US" altLang="ja-JP" sz="3600" dirty="0"/>
              <a:t>, more and more</a:t>
            </a: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B00A21-E3A2-4C11-8470-A3BB7020BC5E}"/>
              </a:ext>
            </a:extLst>
          </p:cNvPr>
          <p:cNvSpPr txBox="1"/>
          <p:nvPr/>
        </p:nvSpPr>
        <p:spPr>
          <a:xfrm>
            <a:off x="8455631" y="1469204"/>
            <a:ext cx="31336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Task  Copy these words down</a:t>
            </a:r>
          </a:p>
        </p:txBody>
      </p:sp>
    </p:spTree>
    <p:extLst>
      <p:ext uri="{BB962C8B-B14F-4D97-AF65-F5344CB8AC3E}">
        <p14:creationId xmlns:p14="http://schemas.microsoft.com/office/powerpoint/2010/main" val="433059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6E96C-06B1-419F-8A99-AB335CDD9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493" y="487172"/>
            <a:ext cx="10515600" cy="551293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sz="2400" dirty="0">
                <a:highlight>
                  <a:srgbClr val="FFFF00"/>
                </a:highlight>
              </a:rPr>
              <a:t>Task 2 Use the example as a template to translate the following sentences into Chinese and Pinyin</a:t>
            </a:r>
            <a:endParaRPr lang="en-GB" altLang="zh-CN" sz="2400" dirty="0"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en-GB" sz="2400" dirty="0">
                <a:highlight>
                  <a:srgbClr val="FFFF00"/>
                </a:highlight>
              </a:rPr>
              <a:t>Example: My maths teacher (is) very strict. </a:t>
            </a:r>
            <a:r>
              <a:rPr lang="zh-CN" altLang="en-US" sz="2400" dirty="0">
                <a:highlight>
                  <a:srgbClr val="FFFF00"/>
                </a:highlight>
              </a:rPr>
              <a:t>我的数学老师</a:t>
            </a:r>
            <a:r>
              <a:rPr lang="zh-CN" altLang="en-US" sz="2400" dirty="0">
                <a:solidFill>
                  <a:srgbClr val="FF0000"/>
                </a:solidFill>
                <a:highlight>
                  <a:srgbClr val="FFFF00"/>
                </a:highlight>
              </a:rPr>
              <a:t>很</a:t>
            </a:r>
            <a:r>
              <a:rPr lang="zh-CN" altLang="en-US" sz="2400" dirty="0">
                <a:highlight>
                  <a:srgbClr val="FFFF00"/>
                </a:highlight>
              </a:rPr>
              <a:t>严格。</a:t>
            </a:r>
            <a:r>
              <a:rPr lang="en-US" altLang="ja-JP" sz="2400" dirty="0" err="1">
                <a:highlight>
                  <a:srgbClr val="FFFF00"/>
                </a:highlight>
              </a:rPr>
              <a:t>wǒ</a:t>
            </a:r>
            <a:r>
              <a:rPr lang="en-US" altLang="ja-JP" sz="2400" dirty="0">
                <a:highlight>
                  <a:srgbClr val="FFFF00"/>
                </a:highlight>
              </a:rPr>
              <a:t> de </a:t>
            </a:r>
            <a:r>
              <a:rPr lang="en-US" altLang="ja-JP" sz="2400" dirty="0" err="1">
                <a:highlight>
                  <a:srgbClr val="FFFF00"/>
                </a:highlight>
              </a:rPr>
              <a:t>shù</a:t>
            </a:r>
            <a:r>
              <a:rPr lang="en-US" altLang="ja-JP" sz="2400" dirty="0">
                <a:highlight>
                  <a:srgbClr val="FFFF00"/>
                </a:highlight>
              </a:rPr>
              <a:t> </a:t>
            </a:r>
            <a:r>
              <a:rPr lang="en-US" altLang="ja-JP" sz="2400" dirty="0" err="1">
                <a:highlight>
                  <a:srgbClr val="FFFF00"/>
                </a:highlight>
              </a:rPr>
              <a:t>xué</a:t>
            </a:r>
            <a:r>
              <a:rPr lang="en-US" altLang="ja-JP" sz="2400" dirty="0">
                <a:highlight>
                  <a:srgbClr val="FFFF00"/>
                </a:highlight>
              </a:rPr>
              <a:t> </a:t>
            </a:r>
            <a:r>
              <a:rPr lang="en-US" altLang="ja-JP" sz="2400" dirty="0" err="1">
                <a:highlight>
                  <a:srgbClr val="FFFF00"/>
                </a:highlight>
              </a:rPr>
              <a:t>lǎo</a:t>
            </a:r>
            <a:r>
              <a:rPr lang="en-US" altLang="ja-JP" sz="2400" dirty="0">
                <a:highlight>
                  <a:srgbClr val="FFFF00"/>
                </a:highlight>
              </a:rPr>
              <a:t> </a:t>
            </a:r>
            <a:r>
              <a:rPr lang="en-US" altLang="ja-JP" sz="2400" dirty="0" err="1">
                <a:highlight>
                  <a:srgbClr val="FFFF00"/>
                </a:highlight>
              </a:rPr>
              <a:t>shī</a:t>
            </a:r>
            <a:r>
              <a:rPr lang="en-US" altLang="ja-JP" sz="2400" dirty="0">
                <a:highlight>
                  <a:srgbClr val="FFFF00"/>
                </a:highlight>
              </a:rPr>
              <a:t> </a:t>
            </a:r>
            <a:r>
              <a:rPr lang="en-US" altLang="ja-JP" sz="2400" dirty="0" err="1">
                <a:highlight>
                  <a:srgbClr val="FFFF00"/>
                </a:highlight>
              </a:rPr>
              <a:t>hěn</a:t>
            </a:r>
            <a:r>
              <a:rPr lang="en-US" altLang="ja-JP" sz="2400" dirty="0">
                <a:highlight>
                  <a:srgbClr val="FFFF00"/>
                </a:highlight>
              </a:rPr>
              <a:t> </a:t>
            </a:r>
            <a:r>
              <a:rPr lang="en-US" altLang="ja-JP" sz="2400" dirty="0" err="1">
                <a:highlight>
                  <a:srgbClr val="FFFF00"/>
                </a:highlight>
              </a:rPr>
              <a:t>yán</a:t>
            </a:r>
            <a:r>
              <a:rPr lang="en-US" altLang="ja-JP" sz="2400" dirty="0">
                <a:highlight>
                  <a:srgbClr val="FFFF00"/>
                </a:highlight>
              </a:rPr>
              <a:t> </a:t>
            </a:r>
            <a:r>
              <a:rPr lang="en-US" altLang="ja-JP" sz="2400" dirty="0" err="1">
                <a:highlight>
                  <a:srgbClr val="FFFF00"/>
                </a:highlight>
              </a:rPr>
              <a:t>gé</a:t>
            </a:r>
            <a:r>
              <a:rPr lang="en-US" altLang="ja-JP" sz="2400" dirty="0">
                <a:highlight>
                  <a:srgbClr val="FFFF00"/>
                </a:highlight>
              </a:rPr>
              <a:t>.</a:t>
            </a:r>
            <a:endParaRPr lang="en-GB" sz="2400" dirty="0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My Chinese teacher is kind.</a:t>
            </a:r>
          </a:p>
          <a:p>
            <a:pPr marL="0" indent="0">
              <a:buNone/>
            </a:pPr>
            <a:r>
              <a:rPr lang="en-US" altLang="ja-JP" sz="2400" dirty="0"/>
              <a:t>My</a:t>
            </a:r>
            <a:r>
              <a:rPr lang="ja-JP" altLang="en-US" sz="2400" dirty="0"/>
              <a:t> </a:t>
            </a:r>
            <a:r>
              <a:rPr lang="en-US" altLang="ja-JP" sz="2400" dirty="0"/>
              <a:t>music</a:t>
            </a:r>
            <a:r>
              <a:rPr lang="ja-JP" altLang="en-US" sz="2400" dirty="0"/>
              <a:t> </a:t>
            </a:r>
            <a:r>
              <a:rPr lang="en-US" altLang="ja-JP" sz="2400" dirty="0"/>
              <a:t>teacher</a:t>
            </a:r>
            <a:r>
              <a:rPr lang="ja-JP" altLang="en-US" sz="2400" dirty="0"/>
              <a:t> </a:t>
            </a:r>
            <a:r>
              <a:rPr lang="en-US" altLang="ja-JP" sz="2400" dirty="0"/>
              <a:t>is extremely</a:t>
            </a:r>
            <a:r>
              <a:rPr lang="ja-JP" altLang="en-US" sz="2400" dirty="0"/>
              <a:t> </a:t>
            </a:r>
            <a:r>
              <a:rPr lang="en-GB" altLang="ja-JP" sz="2400" dirty="0"/>
              <a:t>interesting.</a:t>
            </a:r>
            <a:r>
              <a:rPr lang="ja-JP" altLang="en-US" sz="2400" dirty="0"/>
              <a:t> 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Challenge: Use paired connectives to connect two sentences and intensifiers to make your sentences more interesting</a:t>
            </a:r>
          </a:p>
          <a:p>
            <a:pPr marL="0" indent="0">
              <a:buNone/>
            </a:pPr>
            <a:r>
              <a:rPr lang="en-GB" sz="2400" dirty="0"/>
              <a:t>.</a:t>
            </a:r>
          </a:p>
          <a:p>
            <a:pPr marL="0" indent="0">
              <a:buNone/>
            </a:pPr>
            <a:r>
              <a:rPr lang="zh-CN" altLang="en-US" sz="2400" dirty="0"/>
              <a:t>不仅</a:t>
            </a:r>
            <a:r>
              <a:rPr lang="en-GB" altLang="zh-CN" sz="2400" dirty="0"/>
              <a:t>…</a:t>
            </a:r>
            <a:r>
              <a:rPr lang="zh-CN" altLang="en-US" sz="2400" dirty="0"/>
              <a:t>而且</a:t>
            </a:r>
            <a:r>
              <a:rPr lang="en-GB" altLang="zh-CN" sz="2400" dirty="0"/>
              <a:t>… </a:t>
            </a:r>
            <a:r>
              <a:rPr lang="en-US" altLang="ja-JP" sz="2400" dirty="0" err="1"/>
              <a:t>bù</a:t>
            </a:r>
            <a:r>
              <a:rPr lang="en-US" altLang="ja-JP" sz="2400" dirty="0"/>
              <a:t> </a:t>
            </a:r>
            <a:r>
              <a:rPr lang="en-US" altLang="ja-JP" sz="2400" dirty="0" err="1"/>
              <a:t>jǐn</a:t>
            </a:r>
            <a:r>
              <a:rPr lang="en-US" altLang="ja-JP" sz="2400" dirty="0"/>
              <a:t>… </a:t>
            </a:r>
            <a:r>
              <a:rPr lang="en-US" altLang="ja-JP" sz="2400" dirty="0" err="1"/>
              <a:t>ér</a:t>
            </a:r>
            <a:r>
              <a:rPr lang="en-US" altLang="ja-JP" sz="2400" dirty="0"/>
              <a:t> </a:t>
            </a:r>
            <a:r>
              <a:rPr lang="en-US" altLang="ja-JP" sz="2400" dirty="0" err="1"/>
              <a:t>qiě</a:t>
            </a:r>
            <a:r>
              <a:rPr lang="en-US" altLang="ja-JP" sz="2400" dirty="0"/>
              <a:t>… not</a:t>
            </a:r>
            <a:r>
              <a:rPr lang="ja-JP" altLang="en-US" sz="2400" dirty="0"/>
              <a:t> </a:t>
            </a:r>
            <a:r>
              <a:rPr lang="en-US" altLang="ja-JP" sz="2400" dirty="0"/>
              <a:t>only…</a:t>
            </a:r>
            <a:r>
              <a:rPr lang="ja-JP" altLang="en-US" sz="2400" dirty="0"/>
              <a:t> </a:t>
            </a:r>
            <a:r>
              <a:rPr lang="en-US" altLang="ja-JP" sz="2400" dirty="0"/>
              <a:t>but</a:t>
            </a:r>
            <a:r>
              <a:rPr lang="ja-JP" altLang="en-US" sz="2400" dirty="0"/>
              <a:t> </a:t>
            </a:r>
            <a:r>
              <a:rPr lang="en-US" altLang="ja-JP" sz="2400" dirty="0"/>
              <a:t>also…</a:t>
            </a:r>
            <a:endParaRPr lang="en-GB" altLang="zh-CN" sz="2400" dirty="0"/>
          </a:p>
          <a:p>
            <a:pPr marL="0" indent="0">
              <a:buNone/>
            </a:pPr>
            <a:r>
              <a:rPr lang="zh-CN" altLang="en-US" sz="2400" dirty="0"/>
              <a:t>虽然</a:t>
            </a:r>
            <a:r>
              <a:rPr lang="en-GB" altLang="zh-CN" sz="2400" dirty="0"/>
              <a:t>… </a:t>
            </a:r>
            <a:r>
              <a:rPr lang="zh-CN" altLang="en-US" sz="2400" dirty="0"/>
              <a:t>但是</a:t>
            </a:r>
            <a:r>
              <a:rPr lang="en-GB" altLang="zh-CN" sz="2400" dirty="0"/>
              <a:t>… </a:t>
            </a:r>
            <a:r>
              <a:rPr lang="en-US" altLang="ja-JP" sz="2400" dirty="0"/>
              <a:t>although…</a:t>
            </a:r>
            <a:r>
              <a:rPr lang="ja-JP" altLang="en-US" sz="2400" dirty="0"/>
              <a:t> </a:t>
            </a:r>
            <a:r>
              <a:rPr lang="en-US" altLang="ja-JP" sz="2400" dirty="0"/>
              <a:t>but…</a:t>
            </a: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35EA0C-2700-46FC-B47F-2D341D0A9D89}"/>
              </a:ext>
            </a:extLst>
          </p:cNvPr>
          <p:cNvSpPr txBox="1"/>
          <p:nvPr/>
        </p:nvSpPr>
        <p:spPr>
          <a:xfrm>
            <a:off x="7315200" y="3986373"/>
            <a:ext cx="39350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ighlight>
                  <a:srgbClr val="FFFF00"/>
                </a:highlight>
              </a:rPr>
              <a:t>Note: intensifiers are used to replace the verb to be in English. You cannot use is/am/are – </a:t>
            </a:r>
            <a:r>
              <a:rPr lang="zh-CN" altLang="en-US" sz="2400" dirty="0">
                <a:highlight>
                  <a:srgbClr val="FFFF00"/>
                </a:highlight>
              </a:rPr>
              <a:t>是 </a:t>
            </a:r>
            <a:r>
              <a:rPr lang="en-GB" altLang="zh-CN" sz="2400" dirty="0">
                <a:highlight>
                  <a:srgbClr val="FFFF00"/>
                </a:highlight>
              </a:rPr>
              <a:t>with adjectives in this sentence structure</a:t>
            </a:r>
            <a:endParaRPr lang="en-GB" sz="2400" dirty="0">
              <a:highlight>
                <a:srgbClr val="FFFF00"/>
              </a:highlight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2D157F4-D13E-4A32-910A-1ADB5DED0B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71614" y="210292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0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4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509D7E4-CFC4-4E91-8890-003310721290}"/>
</file>

<file path=customXml/itemProps2.xml><?xml version="1.0" encoding="utf-8"?>
<ds:datastoreItem xmlns:ds="http://schemas.openxmlformats.org/officeDocument/2006/customXml" ds:itemID="{C6AAFC1C-06E0-4980-917D-20206E177DCA}"/>
</file>

<file path=customXml/itemProps3.xml><?xml version="1.0" encoding="utf-8"?>
<ds:datastoreItem xmlns:ds="http://schemas.openxmlformats.org/officeDocument/2006/customXml" ds:itemID="{2FA88E34-D242-4E11-9523-82A26D5BC58C}"/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523</Words>
  <Application>Microsoft Office PowerPoint</Application>
  <PresentationFormat>Widescreen</PresentationFormat>
  <Paragraphs>112</Paragraphs>
  <Slides>17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Week commencing 24th May Year 7 Mandarin</vt:lpstr>
      <vt:lpstr>Lesson Personalities</vt:lpstr>
      <vt:lpstr>Task 1 Learn the new words. Practise recognition by sound and look.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Task 3 Follow the stroke order and write down these words</vt:lpstr>
      <vt:lpstr>Lesson 2 My maths teacher is kind</vt:lpstr>
      <vt:lpstr>Intensifiers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Describe Teachers</dc:title>
  <dc:creator>R Marshall</dc:creator>
  <cp:lastModifiedBy>R Marshall</cp:lastModifiedBy>
  <cp:revision>15</cp:revision>
  <dcterms:created xsi:type="dcterms:W3CDTF">2020-09-29T21:31:58Z</dcterms:created>
  <dcterms:modified xsi:type="dcterms:W3CDTF">2021-04-19T11:45:19Z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