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8"/>
  </p:notesMasterIdLst>
  <p:sldIdLst>
    <p:sldId id="305" r:id="rId5"/>
    <p:sldId id="311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19" autoAdjust="0"/>
  </p:normalViewPr>
  <p:slideViewPr>
    <p:cSldViewPr snapToGrid="0">
      <p:cViewPr varScale="1">
        <p:scale>
          <a:sx n="96" d="100"/>
          <a:sy n="96" d="100"/>
        </p:scale>
        <p:origin x="8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 Reid" userId="06efa421-bf73-4e90-8365-3971c5125866" providerId="ADAL" clId="{D8FFD1C3-CE98-4AF5-BA9C-B015E610B6F7}"/>
    <pc:docChg chg="delSld">
      <pc:chgData name="K Reid" userId="06efa421-bf73-4e90-8365-3971c5125866" providerId="ADAL" clId="{D8FFD1C3-CE98-4AF5-BA9C-B015E610B6F7}" dt="2021-02-03T17:07:44.255" v="0" actId="47"/>
      <pc:docMkLst>
        <pc:docMk/>
      </pc:docMkLst>
      <pc:sldChg chg="del">
        <pc:chgData name="K Reid" userId="06efa421-bf73-4e90-8365-3971c5125866" providerId="ADAL" clId="{D8FFD1C3-CE98-4AF5-BA9C-B015E610B6F7}" dt="2021-02-03T17:07:44.255" v="0" actId="47"/>
        <pc:sldMkLst>
          <pc:docMk/>
          <pc:sldMk cId="4062552068" sldId="31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6D9BC-5C5A-429A-922B-C607F7E73375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81CA9-C8BF-4D19-AE6B-9B378C42FF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4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25E68-010D-42BA-9186-237715F9EE7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087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77348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38747-4367-4BD2-8D51-C97E202738E2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8280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55A3C-5767-4844-A0A3-83778C2E5409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551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763439"/>
            <a:ext cx="9590550" cy="133349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E507A8-A5CF-4D38-AB86-7EDDA87A85D4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612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6187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76450"/>
            <a:ext cx="4856841" cy="362267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0716" y="2076451"/>
            <a:ext cx="4856841" cy="3622672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FCD27C-8599-43EF-BA1D-14DDC1946E06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36059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>
            <a:extLst>
              <a:ext uri="{FF2B5EF4-FFF2-40B4-BE49-F238E27FC236}">
                <a16:creationId xmlns:a16="http://schemas.microsoft.com/office/drawing/2014/main" id="{37B721FF-D609-4D98-9D19-CF75AA8A54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29200" cy="4099959"/>
          </a:xfrm>
          <a:prstGeom prst="rect">
            <a:avLst/>
          </a:prstGeom>
        </p:spPr>
      </p:pic>
      <p:pic>
        <p:nvPicPr>
          <p:cNvPr id="21" name="Picture 20" descr="Slate-V2-HD-compPhotoInset.png">
            <a:extLst>
              <a:ext uri="{FF2B5EF4-FFF2-40B4-BE49-F238E27FC236}">
                <a16:creationId xmlns:a16="http://schemas.microsoft.com/office/drawing/2014/main" id="{073936BD-C868-433F-8E84-D6DD8E64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357" y="1734506"/>
            <a:ext cx="5029200" cy="40999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6013" y="1855153"/>
            <a:ext cx="4764764" cy="69249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6013" y="2702103"/>
            <a:ext cx="4764764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3166" y="1855152"/>
            <a:ext cx="4779582" cy="692495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3167" y="2702103"/>
            <a:ext cx="4779581" cy="304353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43D99-809A-49C0-96E5-4250D0B498EE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9299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3DE9B-B678-4EFB-BB7D-A4370204A0B0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97294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8812DA-F765-4142-A6A3-A8ED7235E082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4893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080001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673351"/>
            <a:ext cx="3706889" cy="301625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277FD-7DE6-41D4-930D-AC99F5AFE54E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9114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>
            <a:extLst>
              <a:ext uri="{FF2B5EF4-FFF2-40B4-BE49-F238E27FC236}">
                <a16:creationId xmlns:a16="http://schemas.microsoft.com/office/drawing/2014/main" id="{4D06E496-ACBA-4063-B4A1-C5C484EE5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763701"/>
            <a:ext cx="5707899" cy="1675559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698" y="2679699"/>
            <a:ext cx="4588094" cy="3135695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15526-7079-4B7B-987C-1B5FAE11A0FF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305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>
            <a:extLst>
              <a:ext uri="{FF2B5EF4-FFF2-40B4-BE49-F238E27FC236}">
                <a16:creationId xmlns:a16="http://schemas.microsoft.com/office/drawing/2014/main" id="{CE39118B-B3AD-4BD4-BA22-DEFF4E76C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247728"/>
            <a:ext cx="10353762" cy="543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1B079-7EF0-44EE-B798-BCC497C9F3B2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92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F70A8-1D13-4657-95F0-A9EA54967B8D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7243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B90AC-71BD-4C7F-8ACA-7B3F18292E63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23F0D53-0705-41B7-8554-09D21E7807F9}"/>
              </a:ext>
            </a:extLst>
          </p:cNvPr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7F647CD-0F1A-4BB3-89E0-A74F1E1B098D}"/>
              </a:ext>
            </a:extLst>
          </p:cNvPr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828532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FC2C-8905-46F0-B443-CE905B76BA01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2524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49"/>
            <a:ext cx="3300984" cy="764783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768112"/>
            <a:ext cx="3300984" cy="302308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76478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768110"/>
            <a:ext cx="3300984" cy="302308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79DC3-C9B5-499E-9140-0DC28B7074E2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1410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>
            <a:extLst>
              <a:ext uri="{FF2B5EF4-FFF2-40B4-BE49-F238E27FC236}">
                <a16:creationId xmlns:a16="http://schemas.microsoft.com/office/drawing/2014/main" id="{7E87C569-D426-4615-ADA7-B370EA9834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>
            <a:extLst>
              <a:ext uri="{FF2B5EF4-FFF2-40B4-BE49-F238E27FC236}">
                <a16:creationId xmlns:a16="http://schemas.microsoft.com/office/drawing/2014/main" id="{7B353ED4-7AD0-46C9-88ED-1A16B1433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>
            <a:extLst>
              <a:ext uri="{FF2B5EF4-FFF2-40B4-BE49-F238E27FC236}">
                <a16:creationId xmlns:a16="http://schemas.microsoft.com/office/drawing/2014/main" id="{F561D985-AD57-459A-B3A6-EBF296039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572443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572442"/>
            <a:ext cx="3300984" cy="121875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B33EA-E472-4D22-9C03-A9C14AA21CED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9391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833E-1B6D-415F-AD29-75AE8C43BD0D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491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2596F-08A7-4B70-989A-F2B1CF31E66B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73702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2573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76450"/>
            <a:ext cx="10353762" cy="3714749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60007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73ED0CC-082F-4160-86E5-0D6041F12778}" type="datetime1">
              <a:rPr lang="en-US" smtClean="0"/>
              <a:t>2/3/2021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6000749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6000749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2071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hf sldNum="0" hdr="0" ftr="0" dt="0"/>
  <p:txStyles>
    <p:titleStyle>
      <a:lvl1pPr algn="ctr" defTabSz="457200" rtl="0" eaLnBrk="1" latinLnBrk="0" hangingPunct="1">
        <a:lnSpc>
          <a:spcPct val="90000"/>
        </a:lnSpc>
        <a:spcBef>
          <a:spcPct val="0"/>
        </a:spcBef>
        <a:buNone/>
        <a:defRPr sz="4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3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1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https://www.youtube.com/embed/IqZkm3iHXUo?feature=oembed" TargetMode="Externa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.xml"/><Relationship Id="rId9" Type="http://schemas.openxmlformats.org/officeDocument/2006/relationships/hyperlink" Target="http://bytheirstrangefruit.blogspot.com/2016/02/first-steps-in-incorporating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05AC74-6838-4CD9-B157-B3BB3E2F54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485" y="368496"/>
            <a:ext cx="12191980" cy="6857990"/>
          </a:xfrm>
          <a:prstGeom prst="rect">
            <a:avLst/>
          </a:prstGeom>
        </p:spPr>
      </p:pic>
      <p:sp useBgFill="1">
        <p:nvSpPr>
          <p:cNvPr id="83" name="Freeform 5">
            <a:extLst>
              <a:ext uri="{FF2B5EF4-FFF2-40B4-BE49-F238E27FC236}">
                <a16:creationId xmlns:a16="http://schemas.microsoft.com/office/drawing/2014/main" id="{608EAA06-5488-416B-B2B2-E552130110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rot="5400000">
            <a:off x="199829" y="1101852"/>
            <a:ext cx="4254640" cy="4654297"/>
          </a:xfrm>
          <a:prstGeom prst="round2SameRect">
            <a:avLst>
              <a:gd name="adj1" fmla="val 5146"/>
              <a:gd name="adj2" fmla="val 400"/>
            </a:avLst>
          </a:prstGeom>
          <a:ln>
            <a:noFill/>
          </a:ln>
          <a:effectLst>
            <a:outerShdw blurRad="50800" dist="38100" dir="5400000" algn="tl" rotWithShape="0">
              <a:srgbClr val="000000">
                <a:alpha val="43000"/>
              </a:srgbClr>
            </a:outerShdw>
          </a:effectLst>
          <a:extLst>
            <a:ext uri="{91240B29-F687-4f45-9708-019B960494DF}">
              <a14:hiddenLine xmlns="" xmlns:a14="http://schemas.microsoft.com/office/drawing/2010/main" xmlns:p14="http://schemas.microsoft.com/office/powerpoint/2010/main" xmlns:a16="http://schemas.microsoft.com/office/drawing/2014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oudy Old Style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1F047C-C727-42A7-85C5-68C5AA1B1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5588" y="368496"/>
            <a:ext cx="3503122" cy="2287229"/>
          </a:xfrm>
        </p:spPr>
        <p:txBody>
          <a:bodyPr>
            <a:normAutofit/>
          </a:bodyPr>
          <a:lstStyle/>
          <a:p>
            <a:pPr algn="l"/>
            <a:r>
              <a:rPr lang="en-US" sz="4400" dirty="0"/>
              <a:t>AFRICAN DRUMMING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93FB3F-A8D4-46D3-A1C6-C79C645637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5588" y="2861661"/>
            <a:ext cx="3503122" cy="1678534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1800" dirty="0">
                <a:solidFill>
                  <a:srgbClr val="FC05CB"/>
                </a:solidFill>
              </a:rPr>
              <a:t>Starter: Write the Following key terms in your exercise book with the title AFRICAN DRUMMING</a:t>
            </a:r>
          </a:p>
          <a:p>
            <a:pPr algn="l"/>
            <a:r>
              <a:rPr lang="en-US" sz="1800" dirty="0">
                <a:solidFill>
                  <a:srgbClr val="FC05CB"/>
                </a:solidFill>
              </a:rPr>
              <a:t>Use the internet to find a definition of each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4177F5-61EB-47A6-8158-D395FB67703F}"/>
              </a:ext>
            </a:extLst>
          </p:cNvPr>
          <p:cNvSpPr txBox="1"/>
          <p:nvPr/>
        </p:nvSpPr>
        <p:spPr>
          <a:xfrm>
            <a:off x="4809058" y="494416"/>
            <a:ext cx="51285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POLYRHYTHM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SYNCOPATION</a:t>
            </a:r>
          </a:p>
          <a:p>
            <a:r>
              <a:rPr lang="en-US" sz="3600" b="1" dirty="0">
                <a:solidFill>
                  <a:schemeClr val="bg1"/>
                </a:solidFill>
              </a:rPr>
              <a:t>CALL AND RESPONSE</a:t>
            </a:r>
          </a:p>
          <a:p>
            <a:r>
              <a:rPr lang="en-GB" sz="3600" b="1" dirty="0">
                <a:solidFill>
                  <a:schemeClr val="bg1"/>
                </a:solidFill>
              </a:rPr>
              <a:t>OSTINATO</a:t>
            </a:r>
          </a:p>
          <a:p>
            <a:r>
              <a:rPr lang="en-GB" sz="3600" b="1" dirty="0">
                <a:solidFill>
                  <a:schemeClr val="bg1"/>
                </a:solidFill>
              </a:rPr>
              <a:t>DJEMBE</a:t>
            </a:r>
          </a:p>
          <a:p>
            <a:r>
              <a:rPr lang="en-GB" sz="3600" b="1" dirty="0">
                <a:solidFill>
                  <a:schemeClr val="bg1"/>
                </a:solidFill>
              </a:rPr>
              <a:t>IMPROVISATION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260FAECF-65C2-4247-8AEB-19B8A63B87BD}"/>
              </a:ext>
            </a:extLst>
          </p:cNvPr>
          <p:cNvSpPr/>
          <p:nvPr/>
        </p:nvSpPr>
        <p:spPr>
          <a:xfrm>
            <a:off x="1630017" y="4210215"/>
            <a:ext cx="842839" cy="21468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5765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4">
            <a:duotone>
              <a:schemeClr val="bg1">
                <a:shade val="80000"/>
                <a:lumMod val="80000"/>
              </a:schemeClr>
              <a:schemeClr val="bg1">
                <a:tint val="98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C606D-E560-4820-9C3E-3B881D30A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0441" y="231673"/>
            <a:ext cx="10353762" cy="1257300"/>
          </a:xfrm>
        </p:spPr>
        <p:txBody>
          <a:bodyPr>
            <a:normAutofit/>
          </a:bodyPr>
          <a:lstStyle/>
          <a:p>
            <a:r>
              <a:rPr lang="en-US" dirty="0"/>
              <a:t>MAIN: Watch the following Clip:</a:t>
            </a:r>
          </a:p>
        </p:txBody>
      </p:sp>
      <p:pic>
        <p:nvPicPr>
          <p:cNvPr id="6" name="Online Media 5" title="OCR GCSE Music Virtual Textbook AoS 3 - 4. African Music">
            <a:hlinkClick r:id="" action="ppaction://media"/>
            <a:extLst>
              <a:ext uri="{FF2B5EF4-FFF2-40B4-BE49-F238E27FC236}">
                <a16:creationId xmlns:a16="http://schemas.microsoft.com/office/drawing/2014/main" id="{F3EB30BA-EDCB-4138-9A81-0A1C5873A36C}"/>
              </a:ext>
            </a:extLst>
          </p:cNvPr>
          <p:cNvPicPr>
            <a:picLocks noGrp="1" noRot="1" noChangeAspect="1"/>
          </p:cNvPicPr>
          <p:nvPr>
            <p:ph idx="1"/>
            <a:videoFile r:link="rId2"/>
          </p:nvPr>
        </p:nvPicPr>
        <p:blipFill>
          <a:blip r:embed="rId5"/>
          <a:stretch>
            <a:fillRect/>
          </a:stretch>
        </p:blipFill>
        <p:spPr>
          <a:xfrm>
            <a:off x="3108324" y="1571625"/>
            <a:ext cx="6575425" cy="37147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D2325A-9DFF-4885-B8CA-0965C7735EF2}"/>
              </a:ext>
            </a:extLst>
          </p:cNvPr>
          <p:cNvSpPr txBox="1"/>
          <p:nvPr/>
        </p:nvSpPr>
        <p:spPr>
          <a:xfrm>
            <a:off x="707923" y="5683045"/>
            <a:ext cx="11209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Once you have watched the video, draw a picture in your book of the Djembe drum and label it with some of the key features outlined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1443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Silent Debate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Listen to this piece of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AFRICAN DRUMMING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How important is </a:t>
            </a:r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CALL AND RESPONSE </a:t>
            </a:r>
            <a:r>
              <a:rPr lang="en-US" sz="2800" dirty="0">
                <a:latin typeface="Calibri" panose="020F0502020204030204" pitchFamily="34" charset="0"/>
                <a:cs typeface="Calibri" panose="020F0502020204030204" pitchFamily="34" charset="0"/>
              </a:rPr>
              <a:t>to this music?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8458200" y="6572616"/>
            <a:ext cx="21336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000" dirty="0">
                <a:latin typeface="Calibri" panose="020F0502020204030204" pitchFamily="34" charset="0"/>
                <a:cs typeface="Calibri" panose="020F0502020204030204" pitchFamily="34" charset="0"/>
              </a:rPr>
              <a:t>© WWW.MUSICALCONTEXTS.CO.UK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864" y="76200"/>
            <a:ext cx="1676400" cy="1676400"/>
          </a:xfrm>
          <a:prstGeom prst="rect">
            <a:avLst/>
          </a:prstGeom>
        </p:spPr>
      </p:pic>
      <p:pic>
        <p:nvPicPr>
          <p:cNvPr id="8194" name="Picture 2" descr="Image result for silent debat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228600"/>
            <a:ext cx="1899256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CALLANDRESPONSE">
            <a:hlinkClick r:id="" action="ppaction://media"/>
            <a:extLst>
              <a:ext uri="{FF2B5EF4-FFF2-40B4-BE49-F238E27FC236}">
                <a16:creationId xmlns:a16="http://schemas.microsoft.com/office/drawing/2014/main" id="{C05614EB-8029-4B81-B674-039AAF18F5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779631" y="3678245"/>
            <a:ext cx="609600" cy="609600"/>
          </a:xfrm>
          <a:prstGeom prst="rect">
            <a:avLst/>
          </a:prstGeom>
        </p:spPr>
      </p:pic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39091D8E-5257-447E-AC2B-37819A74B5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7574725" y="3575085"/>
            <a:ext cx="3017075" cy="2338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4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21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VTI">
  <a:themeElements>
    <a:clrScheme name="Custom 35">
      <a:dk1>
        <a:sysClr val="windowText" lastClr="000000"/>
      </a:dk1>
      <a:lt1>
        <a:sysClr val="window" lastClr="FFFFFF"/>
      </a:lt1>
      <a:dk2>
        <a:srgbClr val="4E3B30"/>
      </a:dk2>
      <a:lt2>
        <a:srgbClr val="F4EDD8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ustom 4">
      <a:majorFont>
        <a:latin typeface="Goudy Old Style"/>
        <a:ea typeface=""/>
        <a:cs typeface=""/>
      </a:majorFont>
      <a:minorFont>
        <a:latin typeface="Goudy Old Style"/>
        <a:ea typeface=""/>
        <a:cs typeface="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VTI" id="{35C4A07C-0176-4A32-9BCB-B016516853F0}" vid="{9B70D35C-BCA8-4715-BB49-8BE54A7FC07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42">
    <a:dk1>
      <a:sysClr val="windowText" lastClr="000000"/>
    </a:dk1>
    <a:lt1>
      <a:sysClr val="window" lastClr="FFFFFF"/>
    </a:lt1>
    <a:dk2>
      <a:srgbClr val="454551"/>
    </a:dk2>
    <a:lt2>
      <a:srgbClr val="E3E3E5"/>
    </a:lt2>
    <a:accent1>
      <a:srgbClr val="FE09E3"/>
    </a:accent1>
    <a:accent2>
      <a:srgbClr val="00ACF5"/>
    </a:accent2>
    <a:accent3>
      <a:srgbClr val="55CB72"/>
    </a:accent3>
    <a:accent4>
      <a:srgbClr val="EFC926"/>
    </a:accent4>
    <a:accent5>
      <a:srgbClr val="969696"/>
    </a:accent5>
    <a:accent6>
      <a:srgbClr val="D54773"/>
    </a:accent6>
    <a:hlink>
      <a:srgbClr val="6B9F25"/>
    </a:hlink>
    <a:folHlink>
      <a:srgbClr val="8C8C8C"/>
    </a:folHlink>
  </a:clrScheme>
</a:themeOverride>
</file>

<file path=ppt/theme/themeOverride2.xml><?xml version="1.0" encoding="utf-8"?>
<a:themeOverride xmlns:a="http://schemas.openxmlformats.org/drawingml/2006/main">
  <a:clrScheme name="Custom 42">
    <a:dk1>
      <a:sysClr val="windowText" lastClr="000000"/>
    </a:dk1>
    <a:lt1>
      <a:sysClr val="window" lastClr="FFFFFF"/>
    </a:lt1>
    <a:dk2>
      <a:srgbClr val="454551"/>
    </a:dk2>
    <a:lt2>
      <a:srgbClr val="E3E3E5"/>
    </a:lt2>
    <a:accent1>
      <a:srgbClr val="FE09E3"/>
    </a:accent1>
    <a:accent2>
      <a:srgbClr val="00ACF5"/>
    </a:accent2>
    <a:accent3>
      <a:srgbClr val="55CB72"/>
    </a:accent3>
    <a:accent4>
      <a:srgbClr val="EFC926"/>
    </a:accent4>
    <a:accent5>
      <a:srgbClr val="969696"/>
    </a:accent5>
    <a:accent6>
      <a:srgbClr val="D54773"/>
    </a:accent6>
    <a:hlink>
      <a:srgbClr val="6B9F25"/>
    </a:hlink>
    <a:folHlink>
      <a:srgbClr val="8C8C8C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f513355b-a9cf-41c1-ad84-cdbe5216922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1b5e44304d65e832b9995576f10b1ac0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3ba6c0e8dfeb631854228f8110e6129a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2A3AD49-9331-450C-A2FE-6857A4DB38C6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73CC670F-05B9-4BB7-BA2C-0DE5B5C1E5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676AC5C-CCC0-4CD9-80CA-8D2221F594E9}"/>
</file>

<file path=docProps/app.xml><?xml version="1.0" encoding="utf-8"?>
<Properties xmlns="http://schemas.openxmlformats.org/officeDocument/2006/extended-properties" xmlns:vt="http://schemas.openxmlformats.org/officeDocument/2006/docPropsVTypes">
  <Template>{2EAFFEB0-1FAF-4AFA-AA7A-BF5AB76258FF}tf00934815_win32</Template>
  <TotalTime>0</TotalTime>
  <Words>98</Words>
  <Application>Microsoft Office PowerPoint</Application>
  <PresentationFormat>Widescreen</PresentationFormat>
  <Paragraphs>16</Paragraphs>
  <Slides>3</Slides>
  <Notes>1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Goudy Old Style</vt:lpstr>
      <vt:lpstr>Wingdings 2</vt:lpstr>
      <vt:lpstr>SlateVTI</vt:lpstr>
      <vt:lpstr>AFRICAN DRUMMING</vt:lpstr>
      <vt:lpstr>MAIN: Watch the following Clip:</vt:lpstr>
      <vt:lpstr>Silent Debate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AFRICAN DRUMMING</dc:title>
  <dc:creator>Karen Reid</dc:creator>
  <cp:lastModifiedBy>Karen Reid</cp:lastModifiedBy>
  <cp:revision>4</cp:revision>
  <dcterms:created xsi:type="dcterms:W3CDTF">2021-02-03T16:36:59Z</dcterms:created>
  <dcterms:modified xsi:type="dcterms:W3CDTF">2021-02-03T17:07:53Z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