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64" r:id="rId6"/>
    <p:sldId id="298"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65BBFA-FE65-4F42-B64C-319AFCA47847}"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2943526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5BBFA-FE65-4F42-B64C-319AFCA47847}"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2213362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65BBFA-FE65-4F42-B64C-319AFCA47847}"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573429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65BBFA-FE65-4F42-B64C-319AFCA47847}"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455725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65BBFA-FE65-4F42-B64C-319AFCA47847}" type="datetimeFigureOut">
              <a:rPr lang="en-GB" smtClean="0"/>
              <a:t>26/11/2020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966812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65BBFA-FE65-4F42-B64C-319AFCA47847}" type="datetimeFigureOut">
              <a:rPr lang="en-GB" smtClean="0"/>
              <a:t>26/11/2020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2339167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65BBFA-FE65-4F42-B64C-319AFCA47847}" type="datetimeFigureOut">
              <a:rPr lang="en-GB" smtClean="0"/>
              <a:t>26/11/2020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740585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65BBFA-FE65-4F42-B64C-319AFCA47847}"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263138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65BBFA-FE65-4F42-B64C-319AFCA47847}" type="datetimeFigureOut">
              <a:rPr lang="en-GB" smtClean="0"/>
              <a:t>26/11/2020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377874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5BBFA-FE65-4F42-B64C-319AFCA47847}"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1107057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65BBFA-FE65-4F42-B64C-319AFCA47847}" type="datetimeFigureOut">
              <a:rPr lang="en-GB" smtClean="0"/>
              <a:t>26/11/2020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4D3B40-1D78-4B21-870D-AA3D5CBA6730}" type="slidenum">
              <a:rPr lang="en-GB" smtClean="0"/>
              <a:t>‹#›</a:t>
            </a:fld>
            <a:endParaRPr lang="en-GB"/>
          </a:p>
        </p:txBody>
      </p:sp>
    </p:spTree>
    <p:extLst>
      <p:ext uri="{BB962C8B-B14F-4D97-AF65-F5344CB8AC3E}">
        <p14:creationId xmlns:p14="http://schemas.microsoft.com/office/powerpoint/2010/main" val="3404152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65BBFA-FE65-4F42-B64C-319AFCA47847}" type="datetimeFigureOut">
              <a:rPr lang="en-GB" smtClean="0"/>
              <a:t>26/11/2020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4D3B40-1D78-4B21-870D-AA3D5CBA6730}" type="slidenum">
              <a:rPr lang="en-GB" smtClean="0"/>
              <a:t>‹#›</a:t>
            </a:fld>
            <a:endParaRPr lang="en-GB"/>
          </a:p>
        </p:txBody>
      </p:sp>
    </p:spTree>
    <p:extLst>
      <p:ext uri="{BB962C8B-B14F-4D97-AF65-F5344CB8AC3E}">
        <p14:creationId xmlns:p14="http://schemas.microsoft.com/office/powerpoint/2010/main" val="27193201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2ADA-EA22-4C1F-A03A-497FC02F1E5E}"/>
              </a:ext>
            </a:extLst>
          </p:cNvPr>
          <p:cNvSpPr>
            <a:spLocks noGrp="1"/>
          </p:cNvSpPr>
          <p:nvPr>
            <p:ph type="ctrTitle"/>
          </p:nvPr>
        </p:nvSpPr>
        <p:spPr/>
        <p:txBody>
          <a:bodyPr/>
          <a:lstStyle/>
          <a:p>
            <a:r>
              <a:rPr lang="en-GB" dirty="0"/>
              <a:t>Year 8 Design and Technology</a:t>
            </a:r>
          </a:p>
        </p:txBody>
      </p:sp>
      <p:sp>
        <p:nvSpPr>
          <p:cNvPr id="3" name="Subtitle 2">
            <a:extLst>
              <a:ext uri="{FF2B5EF4-FFF2-40B4-BE49-F238E27FC236}">
                <a16:creationId xmlns:a16="http://schemas.microsoft.com/office/drawing/2014/main" id="{8850D91B-1F44-4597-AB91-EDA5E4EB2304}"/>
              </a:ext>
            </a:extLst>
          </p:cNvPr>
          <p:cNvSpPr>
            <a:spLocks noGrp="1"/>
          </p:cNvSpPr>
          <p:nvPr>
            <p:ph type="subTitle" idx="1"/>
          </p:nvPr>
        </p:nvSpPr>
        <p:spPr/>
        <p:txBody>
          <a:bodyPr/>
          <a:lstStyle/>
          <a:p>
            <a:r>
              <a:rPr lang="en-GB" dirty="0"/>
              <a:t>Branding Week 4</a:t>
            </a:r>
          </a:p>
        </p:txBody>
      </p:sp>
    </p:spTree>
    <p:extLst>
      <p:ext uri="{BB962C8B-B14F-4D97-AF65-F5344CB8AC3E}">
        <p14:creationId xmlns:p14="http://schemas.microsoft.com/office/powerpoint/2010/main" val="3889421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C908A9-7988-47A0-AA21-D88180C808EB}"/>
              </a:ext>
            </a:extLst>
          </p:cNvPr>
          <p:cNvPicPr>
            <a:picLocks noChangeAspect="1"/>
          </p:cNvPicPr>
          <p:nvPr/>
        </p:nvPicPr>
        <p:blipFill rotWithShape="1">
          <a:blip r:embed="rId2"/>
          <a:srcRect l="13225" t="4499" r="4863" b="2382"/>
          <a:stretch/>
        </p:blipFill>
        <p:spPr>
          <a:xfrm>
            <a:off x="5428686" y="730201"/>
            <a:ext cx="3359476" cy="5397598"/>
          </a:xfrm>
          <a:prstGeom prst="rect">
            <a:avLst/>
          </a:prstGeom>
        </p:spPr>
      </p:pic>
      <p:sp>
        <p:nvSpPr>
          <p:cNvPr id="7" name="Rectangle 6">
            <a:extLst>
              <a:ext uri="{FF2B5EF4-FFF2-40B4-BE49-F238E27FC236}">
                <a16:creationId xmlns:a16="http://schemas.microsoft.com/office/drawing/2014/main" id="{4739FDCA-342A-4D78-B111-8CCAC9598D5D}"/>
              </a:ext>
            </a:extLst>
          </p:cNvPr>
          <p:cNvSpPr/>
          <p:nvPr/>
        </p:nvSpPr>
        <p:spPr>
          <a:xfrm>
            <a:off x="248243" y="1693074"/>
            <a:ext cx="4774331" cy="4154984"/>
          </a:xfrm>
          <a:prstGeom prst="rect">
            <a:avLst/>
          </a:prstGeom>
        </p:spPr>
        <p:txBody>
          <a:bodyPr wrap="square">
            <a:spAutoFit/>
          </a:bodyPr>
          <a:lstStyle/>
          <a:p>
            <a:r>
              <a:rPr lang="en-GB" sz="2400" dirty="0"/>
              <a:t>This lesson you need to think about how the organisation might apply their branding to a modern and interesting staff uniform. The line ‘mannequin's’ might help you to layout your uniform. It is up to you to consider how casual or smart you make the uniform but remember that you need to include all branding, logos and colour decisions from your previous design sheets. </a:t>
            </a:r>
          </a:p>
        </p:txBody>
      </p:sp>
      <p:sp>
        <p:nvSpPr>
          <p:cNvPr id="9" name="Rectangle 8">
            <a:extLst>
              <a:ext uri="{FF2B5EF4-FFF2-40B4-BE49-F238E27FC236}">
                <a16:creationId xmlns:a16="http://schemas.microsoft.com/office/drawing/2014/main" id="{FB6DF294-927A-432C-AE06-39C52EFBAFE6}"/>
              </a:ext>
            </a:extLst>
          </p:cNvPr>
          <p:cNvSpPr/>
          <p:nvPr/>
        </p:nvSpPr>
        <p:spPr>
          <a:xfrm>
            <a:off x="248243" y="283184"/>
            <a:ext cx="3652603" cy="769441"/>
          </a:xfrm>
          <a:prstGeom prst="rect">
            <a:avLst/>
          </a:prstGeom>
        </p:spPr>
        <p:txBody>
          <a:bodyPr wrap="none">
            <a:spAutoFit/>
          </a:bodyPr>
          <a:lstStyle/>
          <a:p>
            <a:r>
              <a:rPr lang="en-GB" sz="4400" b="1" dirty="0">
                <a:solidFill>
                  <a:prstClr val="black"/>
                </a:solidFill>
                <a:latin typeface="Calibri Light" panose="020F0302020204030204"/>
                <a:ea typeface="+mj-ea"/>
                <a:cs typeface="+mj-cs"/>
              </a:rPr>
              <a:t>Uniform design</a:t>
            </a:r>
            <a:endParaRPr lang="en-GB" b="1" dirty="0"/>
          </a:p>
        </p:txBody>
      </p:sp>
    </p:spTree>
    <p:extLst>
      <p:ext uri="{BB962C8B-B14F-4D97-AF65-F5344CB8AC3E}">
        <p14:creationId xmlns:p14="http://schemas.microsoft.com/office/powerpoint/2010/main" val="15443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8">
            <a:extLst>
              <a:ext uri="{FF2B5EF4-FFF2-40B4-BE49-F238E27FC236}">
                <a16:creationId xmlns:a16="http://schemas.microsoft.com/office/drawing/2014/main" id="{6473FCF5-6AEE-4293-999B-D363CEEA61B5}"/>
              </a:ext>
            </a:extLst>
          </p:cNvPr>
          <p:cNvGraphicFramePr>
            <a:graphicFrameLocks noGrp="1"/>
          </p:cNvGraphicFramePr>
          <p:nvPr/>
        </p:nvGraphicFramePr>
        <p:xfrm>
          <a:off x="142811" y="1494427"/>
          <a:ext cx="8756652" cy="4914331"/>
        </p:xfrm>
        <a:graphic>
          <a:graphicData uri="http://schemas.openxmlformats.org/drawingml/2006/table">
            <a:tbl>
              <a:tblPr firstRow="1" bandRow="1">
                <a:tableStyleId>{5940675A-B579-460E-94D1-54222C63F5DA}</a:tableStyleId>
              </a:tblPr>
              <a:tblGrid>
                <a:gridCol w="2918884">
                  <a:extLst>
                    <a:ext uri="{9D8B030D-6E8A-4147-A177-3AD203B41FA5}">
                      <a16:colId xmlns:a16="http://schemas.microsoft.com/office/drawing/2014/main" val="2261422665"/>
                    </a:ext>
                  </a:extLst>
                </a:gridCol>
                <a:gridCol w="2918884">
                  <a:extLst>
                    <a:ext uri="{9D8B030D-6E8A-4147-A177-3AD203B41FA5}">
                      <a16:colId xmlns:a16="http://schemas.microsoft.com/office/drawing/2014/main" val="9221144"/>
                    </a:ext>
                  </a:extLst>
                </a:gridCol>
                <a:gridCol w="2918884">
                  <a:extLst>
                    <a:ext uri="{9D8B030D-6E8A-4147-A177-3AD203B41FA5}">
                      <a16:colId xmlns:a16="http://schemas.microsoft.com/office/drawing/2014/main" val="266611819"/>
                    </a:ext>
                  </a:extLst>
                </a:gridCol>
              </a:tblGrid>
              <a:tr h="4914331">
                <a:tc>
                  <a:txBody>
                    <a:bodyPr/>
                    <a:lstStyle/>
                    <a:p>
                      <a:r>
                        <a:rPr lang="en-GB" sz="1500"/>
                        <a:t>Design 1:</a:t>
                      </a:r>
                    </a:p>
                  </a:txBody>
                  <a:tcPr marL="84406" marR="84406" marT="42203" marB="4220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a:t>Design 2:</a:t>
                      </a:r>
                    </a:p>
                    <a:p>
                      <a:endParaRPr lang="en-GB" sz="1500"/>
                    </a:p>
                  </a:txBody>
                  <a:tcPr marL="84406" marR="84406" marT="42203" marB="4220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a:t>Design 3:</a:t>
                      </a:r>
                    </a:p>
                    <a:p>
                      <a:endParaRPr lang="en-GB" sz="1500"/>
                    </a:p>
                  </a:txBody>
                  <a:tcPr marL="84406" marR="84406" marT="42203" marB="42203"/>
                </a:tc>
                <a:extLst>
                  <a:ext uri="{0D108BD9-81ED-4DB2-BD59-A6C34878D82A}">
                    <a16:rowId xmlns:a16="http://schemas.microsoft.com/office/drawing/2014/main" val="2321753506"/>
                  </a:ext>
                </a:extLst>
              </a:tr>
            </a:tbl>
          </a:graphicData>
        </a:graphic>
      </p:graphicFrame>
      <p:pic>
        <p:nvPicPr>
          <p:cNvPr id="3" name="Picture 2">
            <a:extLst>
              <a:ext uri="{FF2B5EF4-FFF2-40B4-BE49-F238E27FC236}">
                <a16:creationId xmlns:a16="http://schemas.microsoft.com/office/drawing/2014/main" id="{70735D40-4AF7-4320-A66B-E7F940560C3D}"/>
              </a:ext>
            </a:extLst>
          </p:cNvPr>
          <p:cNvPicPr>
            <a:picLocks noChangeAspect="1"/>
          </p:cNvPicPr>
          <p:nvPr/>
        </p:nvPicPr>
        <p:blipFill rotWithShape="1">
          <a:blip r:embed="rId2">
            <a:duotone>
              <a:schemeClr val="bg2">
                <a:shade val="45000"/>
                <a:satMod val="135000"/>
              </a:schemeClr>
              <a:prstClr val="white"/>
            </a:duotone>
          </a:blip>
          <a:srcRect l="19240" r="18760" b="6526"/>
          <a:stretch/>
        </p:blipFill>
        <p:spPr>
          <a:xfrm>
            <a:off x="3114774" y="1780059"/>
            <a:ext cx="1362162" cy="2658462"/>
          </a:xfrm>
          <a:prstGeom prst="rect">
            <a:avLst/>
          </a:prstGeom>
        </p:spPr>
      </p:pic>
      <p:pic>
        <p:nvPicPr>
          <p:cNvPr id="5" name="Picture 4">
            <a:extLst>
              <a:ext uri="{FF2B5EF4-FFF2-40B4-BE49-F238E27FC236}">
                <a16:creationId xmlns:a16="http://schemas.microsoft.com/office/drawing/2014/main" id="{BD45EB56-ED12-46CD-88B5-4F4858606C20}"/>
              </a:ext>
            </a:extLst>
          </p:cNvPr>
          <p:cNvPicPr>
            <a:picLocks noChangeAspect="1"/>
          </p:cNvPicPr>
          <p:nvPr/>
        </p:nvPicPr>
        <p:blipFill rotWithShape="1">
          <a:blip r:embed="rId3">
            <a:duotone>
              <a:schemeClr val="bg2">
                <a:shade val="45000"/>
                <a:satMod val="135000"/>
              </a:schemeClr>
              <a:prstClr val="white"/>
            </a:duotone>
          </a:blip>
          <a:srcRect l="35371" t="5614" r="5310" b="5095"/>
          <a:stretch/>
        </p:blipFill>
        <p:spPr>
          <a:xfrm>
            <a:off x="4442837" y="3658793"/>
            <a:ext cx="1496908" cy="2658462"/>
          </a:xfrm>
          <a:prstGeom prst="rect">
            <a:avLst/>
          </a:prstGeom>
        </p:spPr>
      </p:pic>
      <p:sp>
        <p:nvSpPr>
          <p:cNvPr id="7" name="Rectangle 6">
            <a:extLst>
              <a:ext uri="{FF2B5EF4-FFF2-40B4-BE49-F238E27FC236}">
                <a16:creationId xmlns:a16="http://schemas.microsoft.com/office/drawing/2014/main" id="{1266EE1A-CF30-4F5F-A94F-79BCC5FC6AC6}"/>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9" name="TextBox 8">
            <a:extLst>
              <a:ext uri="{FF2B5EF4-FFF2-40B4-BE49-F238E27FC236}">
                <a16:creationId xmlns:a16="http://schemas.microsoft.com/office/drawing/2014/main" id="{C441BD22-CE2D-4B94-AA03-7377EB4F1BD5}"/>
              </a:ext>
            </a:extLst>
          </p:cNvPr>
          <p:cNvSpPr txBox="1"/>
          <p:nvPr/>
        </p:nvSpPr>
        <p:spPr>
          <a:xfrm>
            <a:off x="7362010" y="385644"/>
            <a:ext cx="570468" cy="291170"/>
          </a:xfrm>
          <a:prstGeom prst="rect">
            <a:avLst/>
          </a:prstGeom>
          <a:noFill/>
        </p:spPr>
        <p:txBody>
          <a:bodyPr wrap="square" rtlCol="0">
            <a:spAutoFit/>
          </a:bodyPr>
          <a:lstStyle/>
          <a:p>
            <a:r>
              <a:rPr lang="en-GB" sz="1292">
                <a:latin typeface="Berlin Sans FB" panose="020E0602020502020306" pitchFamily="34" charset="0"/>
              </a:rPr>
              <a:t>Date:</a:t>
            </a:r>
          </a:p>
        </p:txBody>
      </p:sp>
      <p:sp>
        <p:nvSpPr>
          <p:cNvPr id="11" name="Title 1">
            <a:extLst>
              <a:ext uri="{FF2B5EF4-FFF2-40B4-BE49-F238E27FC236}">
                <a16:creationId xmlns:a16="http://schemas.microsoft.com/office/drawing/2014/main" id="{65F9D9D4-46C2-46AE-8384-D0D22695B004}"/>
              </a:ext>
            </a:extLst>
          </p:cNvPr>
          <p:cNvSpPr txBox="1">
            <a:spLocks/>
          </p:cNvSpPr>
          <p:nvPr/>
        </p:nvSpPr>
        <p:spPr>
          <a:xfrm>
            <a:off x="69847" y="385644"/>
            <a:ext cx="3527154" cy="408904"/>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77" u="sng">
                <a:latin typeface="Berlin Sans FB" panose="020E0602020502020306" pitchFamily="34" charset="0"/>
              </a:rPr>
              <a:t>Design and Technology: Branding</a:t>
            </a:r>
          </a:p>
          <a:p>
            <a:r>
              <a:rPr lang="en-GB" sz="1477" u="sng">
                <a:latin typeface="Berlin Sans FB" panose="020E0602020502020306" pitchFamily="34" charset="0"/>
              </a:rPr>
              <a:t>Uniform Design</a:t>
            </a:r>
          </a:p>
        </p:txBody>
      </p:sp>
      <p:sp>
        <p:nvSpPr>
          <p:cNvPr id="13" name="Rectangle 12">
            <a:extLst>
              <a:ext uri="{FF2B5EF4-FFF2-40B4-BE49-F238E27FC236}">
                <a16:creationId xmlns:a16="http://schemas.microsoft.com/office/drawing/2014/main" id="{E17A2343-5A7C-4C37-9C35-13234298C9B5}"/>
              </a:ext>
            </a:extLst>
          </p:cNvPr>
          <p:cNvSpPr/>
          <p:nvPr/>
        </p:nvSpPr>
        <p:spPr>
          <a:xfrm>
            <a:off x="69846" y="806362"/>
            <a:ext cx="9019745" cy="560923"/>
          </a:xfrm>
          <a:prstGeom prst="rect">
            <a:avLst/>
          </a:prstGeom>
        </p:spPr>
        <p:txBody>
          <a:bodyPr wrap="square">
            <a:spAutoFit/>
          </a:bodyPr>
          <a:lstStyle/>
          <a:p>
            <a:r>
              <a:rPr lang="en-GB" sz="1015"/>
              <a:t>On this page you need to think about how the organisation might apply their branding to a modern and interesting staff uniform. The line ‘mannequin's’ below might help you to layout your uniform. It is up to you to consider how casual or smart you make the uniform but remember that you need to include all branding, logos and colour decisions from your previous design sheets. </a:t>
            </a:r>
          </a:p>
        </p:txBody>
      </p:sp>
      <p:pic>
        <p:nvPicPr>
          <p:cNvPr id="19" name="Picture 18">
            <a:extLst>
              <a:ext uri="{FF2B5EF4-FFF2-40B4-BE49-F238E27FC236}">
                <a16:creationId xmlns:a16="http://schemas.microsoft.com/office/drawing/2014/main" id="{D8F868BB-8BC9-4BE4-9157-BBC957C565DB}"/>
              </a:ext>
            </a:extLst>
          </p:cNvPr>
          <p:cNvPicPr>
            <a:picLocks noChangeAspect="1"/>
          </p:cNvPicPr>
          <p:nvPr/>
        </p:nvPicPr>
        <p:blipFill rotWithShape="1">
          <a:blip r:embed="rId2">
            <a:duotone>
              <a:schemeClr val="bg2">
                <a:shade val="45000"/>
                <a:satMod val="135000"/>
              </a:schemeClr>
              <a:prstClr val="white"/>
            </a:duotone>
          </a:blip>
          <a:srcRect l="19240" r="18760" b="6526"/>
          <a:stretch/>
        </p:blipFill>
        <p:spPr>
          <a:xfrm>
            <a:off x="216307" y="1847762"/>
            <a:ext cx="1362162" cy="2658462"/>
          </a:xfrm>
          <a:prstGeom prst="rect">
            <a:avLst/>
          </a:prstGeom>
        </p:spPr>
      </p:pic>
      <p:pic>
        <p:nvPicPr>
          <p:cNvPr id="21" name="Picture 20">
            <a:extLst>
              <a:ext uri="{FF2B5EF4-FFF2-40B4-BE49-F238E27FC236}">
                <a16:creationId xmlns:a16="http://schemas.microsoft.com/office/drawing/2014/main" id="{B36B9E37-159B-4F18-BCBC-248780B6D8D8}"/>
              </a:ext>
            </a:extLst>
          </p:cNvPr>
          <p:cNvPicPr>
            <a:picLocks noChangeAspect="1"/>
          </p:cNvPicPr>
          <p:nvPr/>
        </p:nvPicPr>
        <p:blipFill rotWithShape="1">
          <a:blip r:embed="rId3">
            <a:duotone>
              <a:schemeClr val="bg2">
                <a:shade val="45000"/>
                <a:satMod val="135000"/>
              </a:schemeClr>
              <a:prstClr val="white"/>
            </a:duotone>
          </a:blip>
          <a:srcRect l="35371" t="5614" r="5310" b="5095"/>
          <a:stretch/>
        </p:blipFill>
        <p:spPr>
          <a:xfrm>
            <a:off x="1544370" y="3726496"/>
            <a:ext cx="1496908" cy="2658462"/>
          </a:xfrm>
          <a:prstGeom prst="rect">
            <a:avLst/>
          </a:prstGeom>
        </p:spPr>
      </p:pic>
      <p:pic>
        <p:nvPicPr>
          <p:cNvPr id="23" name="Picture 22">
            <a:extLst>
              <a:ext uri="{FF2B5EF4-FFF2-40B4-BE49-F238E27FC236}">
                <a16:creationId xmlns:a16="http://schemas.microsoft.com/office/drawing/2014/main" id="{175B8756-FE10-4666-A067-8FFAD19AEE64}"/>
              </a:ext>
            </a:extLst>
          </p:cNvPr>
          <p:cNvPicPr>
            <a:picLocks noChangeAspect="1"/>
          </p:cNvPicPr>
          <p:nvPr/>
        </p:nvPicPr>
        <p:blipFill rotWithShape="1">
          <a:blip r:embed="rId2">
            <a:duotone>
              <a:schemeClr val="bg2">
                <a:shade val="45000"/>
                <a:satMod val="135000"/>
              </a:schemeClr>
              <a:prstClr val="white"/>
            </a:duotone>
          </a:blip>
          <a:srcRect l="19240" r="18760" b="6526"/>
          <a:stretch/>
        </p:blipFill>
        <p:spPr>
          <a:xfrm>
            <a:off x="5999847" y="1780059"/>
            <a:ext cx="1362162" cy="2658462"/>
          </a:xfrm>
          <a:prstGeom prst="rect">
            <a:avLst/>
          </a:prstGeom>
        </p:spPr>
      </p:pic>
      <p:pic>
        <p:nvPicPr>
          <p:cNvPr id="25" name="Picture 24">
            <a:extLst>
              <a:ext uri="{FF2B5EF4-FFF2-40B4-BE49-F238E27FC236}">
                <a16:creationId xmlns:a16="http://schemas.microsoft.com/office/drawing/2014/main" id="{4BD3FF15-CB56-4B10-B004-3B6AC1F595DB}"/>
              </a:ext>
            </a:extLst>
          </p:cNvPr>
          <p:cNvPicPr>
            <a:picLocks noChangeAspect="1"/>
          </p:cNvPicPr>
          <p:nvPr/>
        </p:nvPicPr>
        <p:blipFill rotWithShape="1">
          <a:blip r:embed="rId3">
            <a:duotone>
              <a:schemeClr val="bg2">
                <a:shade val="45000"/>
                <a:satMod val="135000"/>
              </a:schemeClr>
              <a:prstClr val="white"/>
            </a:duotone>
          </a:blip>
          <a:srcRect l="35371" t="5614" r="5310" b="5095"/>
          <a:stretch/>
        </p:blipFill>
        <p:spPr>
          <a:xfrm>
            <a:off x="7327911" y="3658793"/>
            <a:ext cx="1496908" cy="2658462"/>
          </a:xfrm>
          <a:prstGeom prst="rect">
            <a:avLst/>
          </a:prstGeom>
        </p:spPr>
      </p:pic>
    </p:spTree>
    <p:extLst>
      <p:ext uri="{BB962C8B-B14F-4D97-AF65-F5344CB8AC3E}">
        <p14:creationId xmlns:p14="http://schemas.microsoft.com/office/powerpoint/2010/main" val="8274563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C59CEE-A80B-41C9-9EFD-198BCBE1A5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ADECA9-B848-4AB1-AF8C-49B4D542A9CF}">
  <ds:schemaRefs>
    <ds:schemaRef ds:uri="http://schemas.microsoft.com/sharepoint/v3/contenttype/forms"/>
  </ds:schemaRefs>
</ds:datastoreItem>
</file>

<file path=customXml/itemProps3.xml><?xml version="1.0" encoding="utf-8"?>
<ds:datastoreItem xmlns:ds="http://schemas.openxmlformats.org/officeDocument/2006/customXml" ds:itemID="{B76C03D7-EB12-4759-9A1C-A6CBD62C0834}">
  <ds:schemaRefs>
    <ds:schemaRef ds:uri="http://purl.org/dc/terms/"/>
    <ds:schemaRef ds:uri="http://purl.org/dc/elements/1.1/"/>
    <ds:schemaRef ds:uri="f513355b-a9cf-41c1-ad84-cdbe52169224"/>
    <ds:schemaRef ds:uri="b547754c-74b2-4d91-982e-55751234f08d"/>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TotalTime>
  <Words>170</Words>
  <Application>Microsoft Office PowerPoint</Application>
  <PresentationFormat>On-screen Show (4:3)</PresentationFormat>
  <Paragraphs>11</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Berlin Sans FB</vt:lpstr>
      <vt:lpstr>Calibri</vt:lpstr>
      <vt:lpstr>Calibri Light</vt:lpstr>
      <vt:lpstr>Office Theme</vt:lpstr>
      <vt:lpstr>Year 8 Design and Technology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Design and Technology</dc:title>
  <dc:creator>C Lobo</dc:creator>
  <cp:lastModifiedBy>C Lobo</cp:lastModifiedBy>
  <cp:revision>1</cp:revision>
  <dcterms:created xsi:type="dcterms:W3CDTF">2020-11-26T14:01:02Z</dcterms:created>
  <dcterms:modified xsi:type="dcterms:W3CDTF">2020-11-26T14:02:08Z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