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8" d="100"/>
          <a:sy n="88" d="100"/>
        </p:scale>
        <p:origin x="96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87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479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696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896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095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377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50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720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171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55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329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570D4-D049-4ACA-A1F7-B6B1BFD16D98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98598-2044-4904-802C-1D92061F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08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es.co.uk/teaching-resource/Video-resource-on-Group-8-18-The-Noble-G-6339973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Metals, Non-Metals and the Periodic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Learning objectives: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To link together electronic structures and the periodic table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To describe how metals and non-metals differ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To link together noble gas electronic structures to the other atoms in their period</a:t>
            </a:r>
          </a:p>
        </p:txBody>
      </p:sp>
    </p:spTree>
    <p:extLst>
      <p:ext uri="{BB962C8B-B14F-4D97-AF65-F5344CB8AC3E}">
        <p14:creationId xmlns:p14="http://schemas.microsoft.com/office/powerpoint/2010/main" val="595441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900" y="301624"/>
            <a:ext cx="3860800" cy="63531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The periodic table has vertical columns that are called groups. The group number tells you how many electrons are in the outer shell of an atom of that element.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horizontal periods tell you how many electron shells there are in the atom of that element.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metals are on the left hand side of the periodic table. The non-metals are on the right hand side.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6700" y="-361497"/>
            <a:ext cx="8048625" cy="45255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04900" y="914400"/>
            <a:ext cx="977900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15966" y="1553845"/>
            <a:ext cx="1270183" cy="3968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305050" y="3059112"/>
            <a:ext cx="977900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17500" y="3708400"/>
            <a:ext cx="74295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12800" y="4838700"/>
            <a:ext cx="977900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701800" y="5559424"/>
            <a:ext cx="1581150" cy="396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67300" y="3734306"/>
            <a:ext cx="6527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Group 1 elements lose 1 electron to form +1 ions</a:t>
            </a:r>
          </a:p>
          <a:p>
            <a:r>
              <a:rPr lang="en-GB" sz="2400" dirty="0"/>
              <a:t>Group 2 elements lose 2 electrons to form +2 ions</a:t>
            </a:r>
          </a:p>
          <a:p>
            <a:r>
              <a:rPr lang="en-GB" sz="2400" dirty="0"/>
              <a:t>Group 3 elements lose 3 electrons to form +3 ions</a:t>
            </a:r>
          </a:p>
          <a:p>
            <a:r>
              <a:rPr lang="en-GB" sz="2400" dirty="0"/>
              <a:t>Group 4 doesn’t form ions</a:t>
            </a:r>
          </a:p>
          <a:p>
            <a:r>
              <a:rPr lang="en-GB" sz="2400" dirty="0"/>
              <a:t>Group 5 elements gain 3 electrons to form -3 ions</a:t>
            </a:r>
          </a:p>
          <a:p>
            <a:r>
              <a:rPr lang="en-GB" sz="2400" dirty="0"/>
              <a:t>Group 6 elements gain 2 electrons to form -2 ions</a:t>
            </a:r>
          </a:p>
          <a:p>
            <a:r>
              <a:rPr lang="en-GB" sz="2400" dirty="0"/>
              <a:t>Group 7 elements gain 1 electron to form -1 ions</a:t>
            </a:r>
          </a:p>
          <a:p>
            <a:r>
              <a:rPr lang="en-GB" sz="2400" dirty="0"/>
              <a:t>Group 0 doesn’t form 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265589" y="3734306"/>
            <a:ext cx="406400" cy="429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396224" y="4089400"/>
            <a:ext cx="406400" cy="429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387516" y="4479418"/>
            <a:ext cx="406400" cy="429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370099" y="5190836"/>
            <a:ext cx="406400" cy="429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370096" y="5559424"/>
            <a:ext cx="406400" cy="429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248176" y="5970565"/>
            <a:ext cx="406400" cy="429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4A0365F-C146-4E75-BF83-84B18ECC9F79}"/>
              </a:ext>
            </a:extLst>
          </p:cNvPr>
          <p:cNvSpPr/>
          <p:nvPr/>
        </p:nvSpPr>
        <p:spPr>
          <a:xfrm>
            <a:off x="7405554" y="3760152"/>
            <a:ext cx="806631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2AE41A-C5AD-4C89-A938-2D4A4F62DBFF}"/>
              </a:ext>
            </a:extLst>
          </p:cNvPr>
          <p:cNvSpPr/>
          <p:nvPr/>
        </p:nvSpPr>
        <p:spPr>
          <a:xfrm>
            <a:off x="7398120" y="4112165"/>
            <a:ext cx="806631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F3A474-1821-4354-B3B4-717BC897FE9B}"/>
              </a:ext>
            </a:extLst>
          </p:cNvPr>
          <p:cNvSpPr/>
          <p:nvPr/>
        </p:nvSpPr>
        <p:spPr>
          <a:xfrm>
            <a:off x="7405554" y="4466427"/>
            <a:ext cx="806631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EB6DD8-0EC1-4B87-9BA0-2ED158013CD7}"/>
              </a:ext>
            </a:extLst>
          </p:cNvPr>
          <p:cNvSpPr/>
          <p:nvPr/>
        </p:nvSpPr>
        <p:spPr>
          <a:xfrm>
            <a:off x="7405554" y="5237179"/>
            <a:ext cx="806631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4877DCA-029C-4C72-831B-863A298234F3}"/>
              </a:ext>
            </a:extLst>
          </p:cNvPr>
          <p:cNvSpPr/>
          <p:nvPr/>
        </p:nvSpPr>
        <p:spPr>
          <a:xfrm>
            <a:off x="7405552" y="5616608"/>
            <a:ext cx="806631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481B859-EA0A-4B0D-9917-22DF381BF2E7}"/>
              </a:ext>
            </a:extLst>
          </p:cNvPr>
          <p:cNvSpPr/>
          <p:nvPr/>
        </p:nvSpPr>
        <p:spPr>
          <a:xfrm>
            <a:off x="7405552" y="5986365"/>
            <a:ext cx="806631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66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Sort the following statements into “metals”, “non-metals” and “both” on a Venn diagram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67EBA12-F56D-4931-A3DC-F4DF77E6B66D}"/>
              </a:ext>
            </a:extLst>
          </p:cNvPr>
          <p:cNvSpPr/>
          <p:nvPr/>
        </p:nvSpPr>
        <p:spPr>
          <a:xfrm>
            <a:off x="1079863" y="1811383"/>
            <a:ext cx="5721531" cy="468149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8DB69C3-4F81-4566-94EB-331DC85FF4F1}"/>
              </a:ext>
            </a:extLst>
          </p:cNvPr>
          <p:cNvSpPr/>
          <p:nvPr/>
        </p:nvSpPr>
        <p:spPr>
          <a:xfrm>
            <a:off x="4811486" y="1811383"/>
            <a:ext cx="5721531" cy="468149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5E13DD-BCDB-4A01-B98A-A990CEF28005}"/>
              </a:ext>
            </a:extLst>
          </p:cNvPr>
          <p:cNvSpPr txBox="1"/>
          <p:nvPr/>
        </p:nvSpPr>
        <p:spPr>
          <a:xfrm>
            <a:off x="3309256" y="1811383"/>
            <a:ext cx="1262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Metals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42B1C9-3C29-4CC9-A43B-C7BB02673ECD}"/>
              </a:ext>
            </a:extLst>
          </p:cNvPr>
          <p:cNvSpPr txBox="1"/>
          <p:nvPr/>
        </p:nvSpPr>
        <p:spPr>
          <a:xfrm>
            <a:off x="6801392" y="1820797"/>
            <a:ext cx="1989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Non-Metals</a:t>
            </a:r>
          </a:p>
        </p:txBody>
      </p:sp>
    </p:spTree>
    <p:extLst>
      <p:ext uri="{BB962C8B-B14F-4D97-AF65-F5344CB8AC3E}">
        <p14:creationId xmlns:p14="http://schemas.microsoft.com/office/powerpoint/2010/main" val="1506254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8913" y="2206625"/>
            <a:ext cx="2705100" cy="1222375"/>
          </a:xfrm>
          <a:ln>
            <a:solidFill>
              <a:srgbClr val="00B0F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Lose electrons to form positive ions.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648700" y="3523796"/>
            <a:ext cx="2705100" cy="1222375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Gain electrons to form negative ions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71BFE09-8050-4C38-9BB1-40EB5665A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Sort the following statements into “metals”, “non-metals” and “both” on a Venn diagram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E7FBD3B-2C23-4B85-8F0E-390952145353}"/>
              </a:ext>
            </a:extLst>
          </p:cNvPr>
          <p:cNvSpPr txBox="1">
            <a:spLocks/>
          </p:cNvSpPr>
          <p:nvPr/>
        </p:nvSpPr>
        <p:spPr>
          <a:xfrm>
            <a:off x="8476705" y="2082529"/>
            <a:ext cx="1613263" cy="921930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Conducts electricity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98DCE23-1CB1-4893-9582-1EA650CD938B}"/>
              </a:ext>
            </a:extLst>
          </p:cNvPr>
          <p:cNvSpPr txBox="1">
            <a:spLocks/>
          </p:cNvSpPr>
          <p:nvPr/>
        </p:nvSpPr>
        <p:spPr>
          <a:xfrm>
            <a:off x="4294414" y="1895882"/>
            <a:ext cx="1613263" cy="921930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Conducts heat well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4FC6617E-D6B0-4D8B-B0B2-E30574FF5E64}"/>
              </a:ext>
            </a:extLst>
          </p:cNvPr>
          <p:cNvSpPr txBox="1">
            <a:spLocks/>
          </p:cNvSpPr>
          <p:nvPr/>
        </p:nvSpPr>
        <p:spPr>
          <a:xfrm>
            <a:off x="512716" y="3758929"/>
            <a:ext cx="2996838" cy="1649094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u="sng" dirty="0"/>
              <a:t>Normally</a:t>
            </a:r>
            <a:r>
              <a:rPr lang="en-GB" dirty="0"/>
              <a:t> a solid at room temperature (high melting point)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390DB7B4-B599-4EE9-A4FC-3DA4330D714B}"/>
              </a:ext>
            </a:extLst>
          </p:cNvPr>
          <p:cNvSpPr txBox="1">
            <a:spLocks/>
          </p:cNvSpPr>
          <p:nvPr/>
        </p:nvSpPr>
        <p:spPr>
          <a:xfrm>
            <a:off x="3967842" y="5167312"/>
            <a:ext cx="2610395" cy="1325563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u="sng" dirty="0"/>
              <a:t>Normally</a:t>
            </a:r>
            <a:r>
              <a:rPr lang="en-GB" dirty="0"/>
              <a:t> a gas or liquid at room temperature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7D33030-1F9D-427C-854E-ED16393443C0}"/>
              </a:ext>
            </a:extLst>
          </p:cNvPr>
          <p:cNvSpPr txBox="1">
            <a:spLocks/>
          </p:cNvSpPr>
          <p:nvPr/>
        </p:nvSpPr>
        <p:spPr>
          <a:xfrm>
            <a:off x="4030434" y="3472201"/>
            <a:ext cx="2141221" cy="1325563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Doesn’t </a:t>
            </a:r>
            <a:r>
              <a:rPr lang="en-GB" u="sng" dirty="0"/>
              <a:t>normally</a:t>
            </a:r>
            <a:r>
              <a:rPr lang="en-GB" dirty="0"/>
              <a:t> conduct heat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9CD601A-CCC8-407D-BF8E-B9801F0FD0B0}"/>
              </a:ext>
            </a:extLst>
          </p:cNvPr>
          <p:cNvSpPr txBox="1">
            <a:spLocks/>
          </p:cNvSpPr>
          <p:nvPr/>
        </p:nvSpPr>
        <p:spPr>
          <a:xfrm>
            <a:off x="8058697" y="5265508"/>
            <a:ext cx="2887977" cy="932725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Doesn’t </a:t>
            </a:r>
            <a:r>
              <a:rPr lang="en-GB" u="sng" dirty="0"/>
              <a:t>normally</a:t>
            </a:r>
            <a:r>
              <a:rPr lang="en-GB" dirty="0"/>
              <a:t> conduct electricity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99D3DE8C-9675-4ECA-AD2C-3169FDCC1FE4}"/>
              </a:ext>
            </a:extLst>
          </p:cNvPr>
          <p:cNvSpPr txBox="1">
            <a:spLocks/>
          </p:cNvSpPr>
          <p:nvPr/>
        </p:nvSpPr>
        <p:spPr>
          <a:xfrm>
            <a:off x="6343649" y="2010185"/>
            <a:ext cx="1721032" cy="858183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Examples: Li, Mg, Cu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9237833C-2F2A-4A25-ABDB-8A3F2882374D}"/>
              </a:ext>
            </a:extLst>
          </p:cNvPr>
          <p:cNvSpPr txBox="1">
            <a:spLocks/>
          </p:cNvSpPr>
          <p:nvPr/>
        </p:nvSpPr>
        <p:spPr>
          <a:xfrm>
            <a:off x="1245326" y="5666668"/>
            <a:ext cx="1721032" cy="858183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Examples: C, N, O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C0924130-B991-4310-BA06-00962E03498D}"/>
              </a:ext>
            </a:extLst>
          </p:cNvPr>
          <p:cNvSpPr txBox="1">
            <a:spLocks/>
          </p:cNvSpPr>
          <p:nvPr/>
        </p:nvSpPr>
        <p:spPr>
          <a:xfrm>
            <a:off x="6335484" y="3583451"/>
            <a:ext cx="2141221" cy="932725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Involved in ionic bonding</a:t>
            </a:r>
          </a:p>
        </p:txBody>
      </p:sp>
    </p:spTree>
    <p:extLst>
      <p:ext uri="{BB962C8B-B14F-4D97-AF65-F5344CB8AC3E}">
        <p14:creationId xmlns:p14="http://schemas.microsoft.com/office/powerpoint/2010/main" val="951581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Sort the following statements into “metals”, “non-metals” and “both” on a Venn diagram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67EBA12-F56D-4931-A3DC-F4DF77E6B66D}"/>
              </a:ext>
            </a:extLst>
          </p:cNvPr>
          <p:cNvSpPr/>
          <p:nvPr/>
        </p:nvSpPr>
        <p:spPr>
          <a:xfrm>
            <a:off x="1079863" y="1811383"/>
            <a:ext cx="5721531" cy="468149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8DB69C3-4F81-4566-94EB-331DC85FF4F1}"/>
              </a:ext>
            </a:extLst>
          </p:cNvPr>
          <p:cNvSpPr/>
          <p:nvPr/>
        </p:nvSpPr>
        <p:spPr>
          <a:xfrm>
            <a:off x="4811486" y="1811383"/>
            <a:ext cx="5721531" cy="468149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5E13DD-BCDB-4A01-B98A-A990CEF28005}"/>
              </a:ext>
            </a:extLst>
          </p:cNvPr>
          <p:cNvSpPr txBox="1"/>
          <p:nvPr/>
        </p:nvSpPr>
        <p:spPr>
          <a:xfrm>
            <a:off x="3309256" y="1811383"/>
            <a:ext cx="1262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Metals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42B1C9-3C29-4CC9-A43B-C7BB02673ECD}"/>
              </a:ext>
            </a:extLst>
          </p:cNvPr>
          <p:cNvSpPr txBox="1"/>
          <p:nvPr/>
        </p:nvSpPr>
        <p:spPr>
          <a:xfrm>
            <a:off x="6801392" y="1820797"/>
            <a:ext cx="1989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Non-Metals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9CEC0F9-71EE-435C-8E6A-DB1A2443B5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4478" y="2303304"/>
            <a:ext cx="1837787" cy="982771"/>
          </a:xfrm>
          <a:ln>
            <a:solidFill>
              <a:srgbClr val="00B0F0"/>
            </a:solidFill>
          </a:ln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Lose electrons to form positive ions.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5AE94EB-9C3F-4682-B5D2-503CEEFCDED0}"/>
              </a:ext>
            </a:extLst>
          </p:cNvPr>
          <p:cNvSpPr txBox="1">
            <a:spLocks/>
          </p:cNvSpPr>
          <p:nvPr/>
        </p:nvSpPr>
        <p:spPr>
          <a:xfrm>
            <a:off x="8081553" y="2575112"/>
            <a:ext cx="2214971" cy="1179561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Gain electrons to form negative ions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3A44524-815C-42F8-9313-53CB1AD172EE}"/>
              </a:ext>
            </a:extLst>
          </p:cNvPr>
          <p:cNvSpPr txBox="1">
            <a:spLocks/>
          </p:cNvSpPr>
          <p:nvPr/>
        </p:nvSpPr>
        <p:spPr>
          <a:xfrm>
            <a:off x="3153174" y="3369437"/>
            <a:ext cx="1613263" cy="948962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Conducts electricity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F98D659-929A-40B0-9A97-35CF26B1266B}"/>
              </a:ext>
            </a:extLst>
          </p:cNvPr>
          <p:cNvSpPr txBox="1">
            <a:spLocks/>
          </p:cNvSpPr>
          <p:nvPr/>
        </p:nvSpPr>
        <p:spPr>
          <a:xfrm>
            <a:off x="1351590" y="3359671"/>
            <a:ext cx="1613263" cy="921930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Conducts heat well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3357C72-D459-40C9-A418-78694B593EA7}"/>
              </a:ext>
            </a:extLst>
          </p:cNvPr>
          <p:cNvSpPr txBox="1">
            <a:spLocks/>
          </p:cNvSpPr>
          <p:nvPr/>
        </p:nvSpPr>
        <p:spPr>
          <a:xfrm>
            <a:off x="2351314" y="4355198"/>
            <a:ext cx="2460172" cy="1749512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u="sng" dirty="0"/>
              <a:t>Normally</a:t>
            </a:r>
            <a:r>
              <a:rPr lang="en-GB" dirty="0"/>
              <a:t> a solid at room temperature (high melting point)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762ADD4-1258-46BE-9944-22CEE07DDEDD}"/>
              </a:ext>
            </a:extLst>
          </p:cNvPr>
          <p:cNvSpPr txBox="1">
            <a:spLocks/>
          </p:cNvSpPr>
          <p:nvPr/>
        </p:nvSpPr>
        <p:spPr>
          <a:xfrm>
            <a:off x="6604105" y="5095446"/>
            <a:ext cx="2354004" cy="1078931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u="sng" dirty="0"/>
              <a:t>Normally</a:t>
            </a:r>
            <a:r>
              <a:rPr lang="en-GB" dirty="0"/>
              <a:t> a gas or liquid at room temperature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A40AF8B-51A4-4569-8BC6-44ED53ED8EB0}"/>
              </a:ext>
            </a:extLst>
          </p:cNvPr>
          <p:cNvSpPr txBox="1">
            <a:spLocks/>
          </p:cNvSpPr>
          <p:nvPr/>
        </p:nvSpPr>
        <p:spPr>
          <a:xfrm>
            <a:off x="6884797" y="3789041"/>
            <a:ext cx="1989909" cy="1185710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Doesn’t </a:t>
            </a:r>
            <a:r>
              <a:rPr lang="en-GB" u="sng" dirty="0"/>
              <a:t>normally</a:t>
            </a:r>
            <a:r>
              <a:rPr lang="en-GB" dirty="0"/>
              <a:t> conduct heat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D89A4CD-14A4-45EA-9EAF-56A4439204A9}"/>
              </a:ext>
            </a:extLst>
          </p:cNvPr>
          <p:cNvSpPr txBox="1">
            <a:spLocks/>
          </p:cNvSpPr>
          <p:nvPr/>
        </p:nvSpPr>
        <p:spPr>
          <a:xfrm>
            <a:off x="6561497" y="2291607"/>
            <a:ext cx="1472707" cy="1179561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Doesn’t </a:t>
            </a:r>
            <a:r>
              <a:rPr lang="en-GB" u="sng" dirty="0"/>
              <a:t>normally</a:t>
            </a:r>
            <a:r>
              <a:rPr lang="en-GB" dirty="0"/>
              <a:t> conduct electricity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182E15B4-6836-44D8-B225-9C1B58BB01A3}"/>
              </a:ext>
            </a:extLst>
          </p:cNvPr>
          <p:cNvSpPr txBox="1">
            <a:spLocks/>
          </p:cNvSpPr>
          <p:nvPr/>
        </p:nvSpPr>
        <p:spPr>
          <a:xfrm>
            <a:off x="4040368" y="2369367"/>
            <a:ext cx="1302749" cy="514714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Examples: Li, Mg, Cu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B787DB08-B817-4172-8835-F928E9421616}"/>
              </a:ext>
            </a:extLst>
          </p:cNvPr>
          <p:cNvSpPr txBox="1">
            <a:spLocks/>
          </p:cNvSpPr>
          <p:nvPr/>
        </p:nvSpPr>
        <p:spPr>
          <a:xfrm>
            <a:off x="8958109" y="3985768"/>
            <a:ext cx="1450251" cy="667641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Examples: C, N, O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E050C558-CF3F-44D1-9729-EA7F15EC3BDA}"/>
              </a:ext>
            </a:extLst>
          </p:cNvPr>
          <p:cNvSpPr txBox="1">
            <a:spLocks/>
          </p:cNvSpPr>
          <p:nvPr/>
        </p:nvSpPr>
        <p:spPr>
          <a:xfrm>
            <a:off x="5111246" y="3494339"/>
            <a:ext cx="1450251" cy="1331685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Involved in ionic bonding</a:t>
            </a:r>
          </a:p>
        </p:txBody>
      </p:sp>
    </p:spTree>
    <p:extLst>
      <p:ext uri="{BB962C8B-B14F-4D97-AF65-F5344CB8AC3E}">
        <p14:creationId xmlns:p14="http://schemas.microsoft.com/office/powerpoint/2010/main" val="3623503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the following video on noble gases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https://www.tes.co.uk/teaching-resource/Video-resource-on-Group-8-18-The-Noble-G-6339973/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531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5916" y="283335"/>
            <a:ext cx="10387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Complete the Table!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" y="991223"/>
          <a:ext cx="7625635" cy="43165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5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6496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Element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Symbol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State at room temp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Reaction?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He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Gas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-269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 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Ne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-246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Argon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-186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None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Kr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-152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Xenon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-108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894750" y="1081826"/>
            <a:ext cx="4043967" cy="310854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What happens to the boiling points as you go down the group? Why?</a:t>
            </a:r>
          </a:p>
          <a:p>
            <a:endParaRPr lang="en-GB" sz="2800" dirty="0"/>
          </a:p>
          <a:p>
            <a:r>
              <a:rPr lang="en-GB" sz="2800" dirty="0"/>
              <a:t>Can you think of a reason why they are so unreactive?</a:t>
            </a:r>
          </a:p>
        </p:txBody>
      </p:sp>
    </p:spTree>
    <p:extLst>
      <p:ext uri="{BB962C8B-B14F-4D97-AF65-F5344CB8AC3E}">
        <p14:creationId xmlns:p14="http://schemas.microsoft.com/office/powerpoint/2010/main" val="2534289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5916" y="283335"/>
            <a:ext cx="10387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Complete the Table!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" y="991223"/>
          <a:ext cx="7625635" cy="43165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5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5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6496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Element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Symbol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State at room temp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Boiling point (</a:t>
                      </a:r>
                      <a:r>
                        <a:rPr lang="en-GB" sz="2800" dirty="0">
                          <a:effectLst/>
                        </a:rPr>
                        <a:t>°C</a:t>
                      </a: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Reaction?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Helium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He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Gas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-269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Neon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Ne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-246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Argon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-186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None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Krypton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Kr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-152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Xenon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-108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894750" y="1081826"/>
            <a:ext cx="4043967" cy="526297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What happens to the boiling points as you go down the group? Why?</a:t>
            </a:r>
          </a:p>
          <a:p>
            <a:r>
              <a:rPr lang="en-GB" sz="2800" dirty="0">
                <a:solidFill>
                  <a:srgbClr val="FF0000"/>
                </a:solidFill>
              </a:rPr>
              <a:t>They </a:t>
            </a:r>
            <a:r>
              <a:rPr lang="en-GB" sz="2800" b="1" dirty="0">
                <a:solidFill>
                  <a:srgbClr val="FF0000"/>
                </a:solidFill>
              </a:rPr>
              <a:t>increase</a:t>
            </a:r>
            <a:r>
              <a:rPr lang="en-GB" sz="2800" dirty="0">
                <a:solidFill>
                  <a:srgbClr val="FF0000"/>
                </a:solidFill>
              </a:rPr>
              <a:t> because the atomic mass increases so the intermolecular forces of attraction increase</a:t>
            </a:r>
          </a:p>
          <a:p>
            <a:r>
              <a:rPr lang="en-GB" sz="2800" dirty="0"/>
              <a:t>Can you think of a reason why they are so unreactive?</a:t>
            </a:r>
          </a:p>
          <a:p>
            <a:r>
              <a:rPr lang="en-GB" sz="2800" dirty="0">
                <a:solidFill>
                  <a:srgbClr val="FF0000"/>
                </a:solidFill>
              </a:rPr>
              <a:t>They have a full outer shell</a:t>
            </a:r>
          </a:p>
        </p:txBody>
      </p:sp>
    </p:spTree>
    <p:extLst>
      <p:ext uri="{BB962C8B-B14F-4D97-AF65-F5344CB8AC3E}">
        <p14:creationId xmlns:p14="http://schemas.microsoft.com/office/powerpoint/2010/main" val="2464066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BC938-141C-4814-A7D1-B674BF83CC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44434"/>
            <a:ext cx="10515600" cy="5532529"/>
          </a:xfrm>
        </p:spPr>
        <p:txBody>
          <a:bodyPr/>
          <a:lstStyle/>
          <a:p>
            <a:r>
              <a:rPr lang="en-GB" dirty="0"/>
              <a:t>Draw the atomic structures of Ne and He</a:t>
            </a:r>
          </a:p>
          <a:p>
            <a:r>
              <a:rPr lang="en-GB" dirty="0"/>
              <a:t>Draw the ionic structures of the following elements (look at the group to see how many electrons the element will lose/gain).</a:t>
            </a:r>
          </a:p>
          <a:p>
            <a:r>
              <a:rPr lang="en-GB" dirty="0"/>
              <a:t>Li, Be, B, N, O, F</a:t>
            </a:r>
          </a:p>
          <a:p>
            <a:r>
              <a:rPr lang="en-GB" dirty="0"/>
              <a:t>What do you notice about the ionic structures of these elements compared to the atomic structures of He and Ne?</a:t>
            </a:r>
          </a:p>
        </p:txBody>
      </p:sp>
    </p:spTree>
    <p:extLst>
      <p:ext uri="{BB962C8B-B14F-4D97-AF65-F5344CB8AC3E}">
        <p14:creationId xmlns:p14="http://schemas.microsoft.com/office/powerpoint/2010/main" val="3434662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BC938-141C-4814-A7D1-B674BF83CC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44434"/>
            <a:ext cx="10515600" cy="6143535"/>
          </a:xfrm>
        </p:spPr>
        <p:txBody>
          <a:bodyPr>
            <a:normAutofit/>
          </a:bodyPr>
          <a:lstStyle/>
          <a:p>
            <a:r>
              <a:rPr lang="en-GB" dirty="0"/>
              <a:t>Draw the atomic structures of Ne and He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Draw the ionic structures of the following elements (look at the group to see how many electrons the element will lose/gain).</a:t>
            </a:r>
          </a:p>
          <a:p>
            <a:r>
              <a:rPr lang="en-GB" dirty="0"/>
              <a:t>Li, Be, B, N, O, F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do you notice about the ionic structures of these elements compared to the atomic structures of He and Ne?</a:t>
            </a:r>
          </a:p>
          <a:p>
            <a:r>
              <a:rPr lang="en-GB" dirty="0">
                <a:solidFill>
                  <a:srgbClr val="FF0000"/>
                </a:solidFill>
              </a:rPr>
              <a:t>Li</a:t>
            </a:r>
            <a:r>
              <a:rPr lang="en-GB" baseline="30000" dirty="0">
                <a:solidFill>
                  <a:srgbClr val="FF0000"/>
                </a:solidFill>
              </a:rPr>
              <a:t>+</a:t>
            </a:r>
            <a:r>
              <a:rPr lang="en-GB" dirty="0">
                <a:solidFill>
                  <a:srgbClr val="FF0000"/>
                </a:solidFill>
              </a:rPr>
              <a:t>, Be</a:t>
            </a:r>
            <a:r>
              <a:rPr lang="en-GB" baseline="30000" dirty="0">
                <a:solidFill>
                  <a:srgbClr val="FF0000"/>
                </a:solidFill>
              </a:rPr>
              <a:t>2+</a:t>
            </a:r>
            <a:r>
              <a:rPr lang="en-GB" dirty="0">
                <a:solidFill>
                  <a:srgbClr val="FF0000"/>
                </a:solidFill>
              </a:rPr>
              <a:t> and B</a:t>
            </a:r>
            <a:r>
              <a:rPr lang="en-GB" baseline="30000" dirty="0">
                <a:solidFill>
                  <a:srgbClr val="FF0000"/>
                </a:solidFill>
              </a:rPr>
              <a:t>3+</a:t>
            </a:r>
            <a:r>
              <a:rPr lang="en-GB" dirty="0">
                <a:solidFill>
                  <a:srgbClr val="FF0000"/>
                </a:solidFill>
              </a:rPr>
              <a:t> look like He, N</a:t>
            </a:r>
            <a:r>
              <a:rPr lang="en-GB" baseline="30000" dirty="0">
                <a:solidFill>
                  <a:srgbClr val="FF0000"/>
                </a:solidFill>
              </a:rPr>
              <a:t>3-</a:t>
            </a:r>
            <a:r>
              <a:rPr lang="en-GB" dirty="0">
                <a:solidFill>
                  <a:srgbClr val="FF0000"/>
                </a:solidFill>
              </a:rPr>
              <a:t>, O</a:t>
            </a:r>
            <a:r>
              <a:rPr lang="en-GB" baseline="30000" dirty="0">
                <a:solidFill>
                  <a:srgbClr val="FF0000"/>
                </a:solidFill>
              </a:rPr>
              <a:t>2-</a:t>
            </a:r>
            <a:r>
              <a:rPr lang="en-GB" dirty="0">
                <a:solidFill>
                  <a:srgbClr val="FF0000"/>
                </a:solidFill>
              </a:rPr>
              <a:t> and F</a:t>
            </a:r>
            <a:r>
              <a:rPr lang="en-GB" baseline="30000" dirty="0">
                <a:solidFill>
                  <a:srgbClr val="FF0000"/>
                </a:solidFill>
              </a:rPr>
              <a:t>-</a:t>
            </a:r>
            <a:r>
              <a:rPr lang="en-GB" dirty="0">
                <a:solidFill>
                  <a:srgbClr val="FF0000"/>
                </a:solidFill>
              </a:rPr>
              <a:t> look like Ne</a:t>
            </a:r>
          </a:p>
          <a:p>
            <a:r>
              <a:rPr lang="en-GB" dirty="0">
                <a:solidFill>
                  <a:srgbClr val="FF0000"/>
                </a:solidFill>
              </a:rPr>
              <a:t>The ionic structures of metals look like the atomic structure of the </a:t>
            </a:r>
            <a:r>
              <a:rPr lang="en-GB" dirty="0" err="1">
                <a:solidFill>
                  <a:srgbClr val="FF0000"/>
                </a:solidFill>
              </a:rPr>
              <a:t>nobel</a:t>
            </a:r>
            <a:r>
              <a:rPr lang="en-GB" dirty="0">
                <a:solidFill>
                  <a:srgbClr val="FF0000"/>
                </a:solidFill>
              </a:rPr>
              <a:t> gas of the previous period. The ionic structures of non-metals look like the atomic structure of the </a:t>
            </a:r>
            <a:r>
              <a:rPr lang="en-GB" dirty="0" err="1">
                <a:solidFill>
                  <a:srgbClr val="FF0000"/>
                </a:solidFill>
              </a:rPr>
              <a:t>nobel</a:t>
            </a:r>
            <a:r>
              <a:rPr lang="en-GB" dirty="0">
                <a:solidFill>
                  <a:srgbClr val="FF0000"/>
                </a:solidFill>
              </a:rPr>
              <a:t> gas of the same period.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F7C1403-2F4E-4E8C-A6CF-9BC120B4C8D2}"/>
              </a:ext>
            </a:extLst>
          </p:cNvPr>
          <p:cNvGrpSpPr/>
          <p:nvPr/>
        </p:nvGrpSpPr>
        <p:grpSpPr>
          <a:xfrm>
            <a:off x="7184574" y="308647"/>
            <a:ext cx="1001485" cy="1157888"/>
            <a:chOff x="1968137" y="4415244"/>
            <a:chExt cx="1001485" cy="1157888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94A90C73-B88C-4572-AD58-618CFE73F91F}"/>
                </a:ext>
              </a:extLst>
            </p:cNvPr>
            <p:cNvSpPr/>
            <p:nvPr/>
          </p:nvSpPr>
          <p:spPr>
            <a:xfrm>
              <a:off x="1968137" y="4511039"/>
              <a:ext cx="1001485" cy="95794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1474037-A97D-47C2-AC0D-83900FD3044D}"/>
                </a:ext>
              </a:extLst>
            </p:cNvPr>
            <p:cNvSpPr txBox="1"/>
            <p:nvPr/>
          </p:nvSpPr>
          <p:spPr>
            <a:xfrm>
              <a:off x="2172786" y="4737462"/>
              <a:ext cx="7228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He</a:t>
              </a: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C60F2F8A-123A-4FAC-80ED-D44F5ADCFF8C}"/>
                </a:ext>
              </a:extLst>
            </p:cNvPr>
            <p:cNvSpPr/>
            <p:nvPr/>
          </p:nvSpPr>
          <p:spPr>
            <a:xfrm>
              <a:off x="2364376" y="441524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042C4CF-BE41-4D33-8EC2-4FB9CDE0A832}"/>
                </a:ext>
              </a:extLst>
            </p:cNvPr>
            <p:cNvSpPr/>
            <p:nvPr/>
          </p:nvSpPr>
          <p:spPr>
            <a:xfrm>
              <a:off x="2364376" y="534670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637186-0848-4F1C-A95A-E7D6674EBB72}"/>
              </a:ext>
            </a:extLst>
          </p:cNvPr>
          <p:cNvGrpSpPr/>
          <p:nvPr/>
        </p:nvGrpSpPr>
        <p:grpSpPr>
          <a:xfrm>
            <a:off x="1031963" y="2975089"/>
            <a:ext cx="1001485" cy="1157888"/>
            <a:chOff x="1968137" y="4415244"/>
            <a:chExt cx="1001485" cy="115788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9BF8B8C-D460-4A20-898E-ED035C843C6F}"/>
                </a:ext>
              </a:extLst>
            </p:cNvPr>
            <p:cNvSpPr/>
            <p:nvPr/>
          </p:nvSpPr>
          <p:spPr>
            <a:xfrm>
              <a:off x="1968137" y="4511039"/>
              <a:ext cx="1001485" cy="95794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0BD20A7-649F-4869-9B19-0155DBF0941F}"/>
                </a:ext>
              </a:extLst>
            </p:cNvPr>
            <p:cNvSpPr txBox="1"/>
            <p:nvPr/>
          </p:nvSpPr>
          <p:spPr>
            <a:xfrm>
              <a:off x="2259874" y="4737462"/>
              <a:ext cx="63572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Li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96CCE72-E2A3-46CD-B87F-5BDECC743AEE}"/>
                </a:ext>
              </a:extLst>
            </p:cNvPr>
            <p:cNvSpPr/>
            <p:nvPr/>
          </p:nvSpPr>
          <p:spPr>
            <a:xfrm>
              <a:off x="2364376" y="441524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5D0C532-7AA5-4C08-A12C-97524464A4CA}"/>
                </a:ext>
              </a:extLst>
            </p:cNvPr>
            <p:cNvSpPr/>
            <p:nvPr/>
          </p:nvSpPr>
          <p:spPr>
            <a:xfrm>
              <a:off x="2364376" y="534670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E7A1FC1-DA8F-4FDE-9742-6CD16A81FDBE}"/>
              </a:ext>
            </a:extLst>
          </p:cNvPr>
          <p:cNvGrpSpPr/>
          <p:nvPr/>
        </p:nvGrpSpPr>
        <p:grpSpPr>
          <a:xfrm>
            <a:off x="2303404" y="2970911"/>
            <a:ext cx="1001485" cy="1157888"/>
            <a:chOff x="1968137" y="4415244"/>
            <a:chExt cx="1001485" cy="1157888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7272276-0C45-4C81-AA7F-126A529E9F32}"/>
                </a:ext>
              </a:extLst>
            </p:cNvPr>
            <p:cNvSpPr/>
            <p:nvPr/>
          </p:nvSpPr>
          <p:spPr>
            <a:xfrm>
              <a:off x="1968137" y="4511039"/>
              <a:ext cx="1001485" cy="95794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E48E477-68FF-4FE9-A4CD-E593E352241B}"/>
                </a:ext>
              </a:extLst>
            </p:cNvPr>
            <p:cNvSpPr txBox="1"/>
            <p:nvPr/>
          </p:nvSpPr>
          <p:spPr>
            <a:xfrm>
              <a:off x="2188040" y="4737462"/>
              <a:ext cx="7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Be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630FA2E-8043-4EB7-BA6A-9FB17626AA47}"/>
                </a:ext>
              </a:extLst>
            </p:cNvPr>
            <p:cNvSpPr/>
            <p:nvPr/>
          </p:nvSpPr>
          <p:spPr>
            <a:xfrm>
              <a:off x="2364376" y="441524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C30800B-C565-4439-BBB3-861AEABE7D5F}"/>
                </a:ext>
              </a:extLst>
            </p:cNvPr>
            <p:cNvSpPr/>
            <p:nvPr/>
          </p:nvSpPr>
          <p:spPr>
            <a:xfrm>
              <a:off x="2364376" y="534670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E9FFC7D-456F-4DB8-B659-D500B7B7ABC8}"/>
              </a:ext>
            </a:extLst>
          </p:cNvPr>
          <p:cNvGrpSpPr/>
          <p:nvPr/>
        </p:nvGrpSpPr>
        <p:grpSpPr>
          <a:xfrm>
            <a:off x="3679349" y="2975795"/>
            <a:ext cx="1001485" cy="1157888"/>
            <a:chOff x="1968137" y="4415244"/>
            <a:chExt cx="1001485" cy="1157888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12173F7-920B-418E-8ADF-DC990865617C}"/>
                </a:ext>
              </a:extLst>
            </p:cNvPr>
            <p:cNvSpPr/>
            <p:nvPr/>
          </p:nvSpPr>
          <p:spPr>
            <a:xfrm>
              <a:off x="1968137" y="4511039"/>
              <a:ext cx="1001485" cy="95794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575776F-8436-4D7D-8B6A-03A527E92A70}"/>
                </a:ext>
              </a:extLst>
            </p:cNvPr>
            <p:cNvSpPr txBox="1"/>
            <p:nvPr/>
          </p:nvSpPr>
          <p:spPr>
            <a:xfrm>
              <a:off x="2290352" y="4737462"/>
              <a:ext cx="6052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B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7630D1C-1C68-480E-889F-B1000E85630C}"/>
                </a:ext>
              </a:extLst>
            </p:cNvPr>
            <p:cNvSpPr/>
            <p:nvPr/>
          </p:nvSpPr>
          <p:spPr>
            <a:xfrm>
              <a:off x="2364376" y="441524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2729D27-F950-4525-A44F-3CE37368D23E}"/>
                </a:ext>
              </a:extLst>
            </p:cNvPr>
            <p:cNvSpPr/>
            <p:nvPr/>
          </p:nvSpPr>
          <p:spPr>
            <a:xfrm>
              <a:off x="2364376" y="534670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4" name="Double Bracket 23">
            <a:extLst>
              <a:ext uri="{FF2B5EF4-FFF2-40B4-BE49-F238E27FC236}">
                <a16:creationId xmlns:a16="http://schemas.microsoft.com/office/drawing/2014/main" id="{1F1CCD97-D78A-4671-97B5-9E729E21997A}"/>
              </a:ext>
            </a:extLst>
          </p:cNvPr>
          <p:cNvSpPr/>
          <p:nvPr/>
        </p:nvSpPr>
        <p:spPr>
          <a:xfrm>
            <a:off x="1005835" y="2970911"/>
            <a:ext cx="1058077" cy="1179076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Double Bracket 25">
            <a:extLst>
              <a:ext uri="{FF2B5EF4-FFF2-40B4-BE49-F238E27FC236}">
                <a16:creationId xmlns:a16="http://schemas.microsoft.com/office/drawing/2014/main" id="{1BBFAA79-0149-44C5-965B-71841F38A2E6}"/>
              </a:ext>
            </a:extLst>
          </p:cNvPr>
          <p:cNvSpPr/>
          <p:nvPr/>
        </p:nvSpPr>
        <p:spPr>
          <a:xfrm>
            <a:off x="2275107" y="2970911"/>
            <a:ext cx="1058077" cy="1179076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Double Bracket 27">
            <a:extLst>
              <a:ext uri="{FF2B5EF4-FFF2-40B4-BE49-F238E27FC236}">
                <a16:creationId xmlns:a16="http://schemas.microsoft.com/office/drawing/2014/main" id="{E78C802E-04E5-4AB8-8DF4-C89A85820A29}"/>
              </a:ext>
            </a:extLst>
          </p:cNvPr>
          <p:cNvSpPr/>
          <p:nvPr/>
        </p:nvSpPr>
        <p:spPr>
          <a:xfrm>
            <a:off x="3651052" y="2970911"/>
            <a:ext cx="1058077" cy="1179076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542BE044-E6B6-4897-9F58-115D86DB794F}"/>
              </a:ext>
            </a:extLst>
          </p:cNvPr>
          <p:cNvGrpSpPr/>
          <p:nvPr/>
        </p:nvGrpSpPr>
        <p:grpSpPr>
          <a:xfrm>
            <a:off x="8256818" y="64115"/>
            <a:ext cx="1711231" cy="1656720"/>
            <a:chOff x="8854441" y="302708"/>
            <a:chExt cx="1711231" cy="165672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1E863BF-AEA7-47E4-9476-FBC2424C9E87}"/>
                </a:ext>
              </a:extLst>
            </p:cNvPr>
            <p:cNvGrpSpPr/>
            <p:nvPr/>
          </p:nvGrpSpPr>
          <p:grpSpPr>
            <a:xfrm>
              <a:off x="9224557" y="561877"/>
              <a:ext cx="1001485" cy="1157888"/>
              <a:chOff x="1968137" y="4415244"/>
              <a:chExt cx="1001485" cy="1157888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565C24A8-CD7E-42F5-9576-34DC1545041C}"/>
                  </a:ext>
                </a:extLst>
              </p:cNvPr>
              <p:cNvSpPr/>
              <p:nvPr/>
            </p:nvSpPr>
            <p:spPr>
              <a:xfrm>
                <a:off x="1968137" y="4511039"/>
                <a:ext cx="1001485" cy="957943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612F4B6-7AB4-4077-AB48-76924E2C5C6F}"/>
                  </a:ext>
                </a:extLst>
              </p:cNvPr>
              <p:cNvSpPr txBox="1"/>
              <p:nvPr/>
            </p:nvSpPr>
            <p:spPr>
              <a:xfrm>
                <a:off x="2172786" y="4737462"/>
                <a:ext cx="72281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Ne</a:t>
                </a: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E6EC8FDB-0FC9-4831-9FC5-A6E71600AFA3}"/>
                  </a:ext>
                </a:extLst>
              </p:cNvPr>
              <p:cNvSpPr/>
              <p:nvPr/>
            </p:nvSpPr>
            <p:spPr>
              <a:xfrm>
                <a:off x="2364376" y="4415244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F6C750CD-9F77-4AE4-AF03-B23899B5855E}"/>
                  </a:ext>
                </a:extLst>
              </p:cNvPr>
              <p:cNvSpPr/>
              <p:nvPr/>
            </p:nvSpPr>
            <p:spPr>
              <a:xfrm>
                <a:off x="2364376" y="5346709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58AC471-553C-4190-B8F6-A8277A6C8C6F}"/>
                </a:ext>
              </a:extLst>
            </p:cNvPr>
            <p:cNvSpPr/>
            <p:nvPr/>
          </p:nvSpPr>
          <p:spPr>
            <a:xfrm>
              <a:off x="8958944" y="422187"/>
              <a:ext cx="1528357" cy="145503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721D7C84-9FA0-4E04-B441-F968433BF015}"/>
                </a:ext>
              </a:extLst>
            </p:cNvPr>
            <p:cNvSpPr/>
            <p:nvPr/>
          </p:nvSpPr>
          <p:spPr>
            <a:xfrm>
              <a:off x="9494524" y="30862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7FDBBD63-B1CC-4932-BE08-768C51B7748D}"/>
                </a:ext>
              </a:extLst>
            </p:cNvPr>
            <p:cNvSpPr/>
            <p:nvPr/>
          </p:nvSpPr>
          <p:spPr>
            <a:xfrm>
              <a:off x="9764488" y="302708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26C30AA5-038B-4357-8331-342349F98E0C}"/>
                </a:ext>
              </a:extLst>
            </p:cNvPr>
            <p:cNvSpPr/>
            <p:nvPr/>
          </p:nvSpPr>
          <p:spPr>
            <a:xfrm>
              <a:off x="9494524" y="1733005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3F8074C-F1DB-4A1A-BF3F-7C3C17BA12E7}"/>
                </a:ext>
              </a:extLst>
            </p:cNvPr>
            <p:cNvSpPr/>
            <p:nvPr/>
          </p:nvSpPr>
          <p:spPr>
            <a:xfrm>
              <a:off x="9764488" y="172708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081519FF-6213-4231-9A6C-FDEE363F2912}"/>
                </a:ext>
              </a:extLst>
            </p:cNvPr>
            <p:cNvSpPr/>
            <p:nvPr/>
          </p:nvSpPr>
          <p:spPr>
            <a:xfrm>
              <a:off x="10356666" y="86320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FCB30EEB-6C34-4FA7-85CC-F92C3D49364E}"/>
                </a:ext>
              </a:extLst>
            </p:cNvPr>
            <p:cNvSpPr/>
            <p:nvPr/>
          </p:nvSpPr>
          <p:spPr>
            <a:xfrm>
              <a:off x="10356666" y="113664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85529A74-5EDF-4F9A-9589-9A010AF0A8D2}"/>
                </a:ext>
              </a:extLst>
            </p:cNvPr>
            <p:cNvSpPr/>
            <p:nvPr/>
          </p:nvSpPr>
          <p:spPr>
            <a:xfrm>
              <a:off x="8854441" y="86076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1CEABD46-2591-4C14-AFD9-FC4079618A9D}"/>
                </a:ext>
              </a:extLst>
            </p:cNvPr>
            <p:cNvSpPr/>
            <p:nvPr/>
          </p:nvSpPr>
          <p:spPr>
            <a:xfrm>
              <a:off x="8854441" y="113420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A781A9B4-C3A0-40F0-9A64-5BE95FD7E3B5}"/>
              </a:ext>
            </a:extLst>
          </p:cNvPr>
          <p:cNvGrpSpPr/>
          <p:nvPr/>
        </p:nvGrpSpPr>
        <p:grpSpPr>
          <a:xfrm>
            <a:off x="5053148" y="2464769"/>
            <a:ext cx="1711231" cy="1656720"/>
            <a:chOff x="8854441" y="302708"/>
            <a:chExt cx="1711231" cy="1656720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079FFDE4-D5C9-4B11-BDED-206CC5D9F387}"/>
                </a:ext>
              </a:extLst>
            </p:cNvPr>
            <p:cNvGrpSpPr/>
            <p:nvPr/>
          </p:nvGrpSpPr>
          <p:grpSpPr>
            <a:xfrm>
              <a:off x="9224557" y="561877"/>
              <a:ext cx="1001485" cy="1157888"/>
              <a:chOff x="1968137" y="4415244"/>
              <a:chExt cx="1001485" cy="1157888"/>
            </a:xfrm>
          </p:grpSpPr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05828F35-645F-4D1A-A8C0-E77C343868B9}"/>
                  </a:ext>
                </a:extLst>
              </p:cNvPr>
              <p:cNvSpPr/>
              <p:nvPr/>
            </p:nvSpPr>
            <p:spPr>
              <a:xfrm>
                <a:off x="1968137" y="4511039"/>
                <a:ext cx="1001485" cy="957943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8CA305EE-B3C3-4FF9-8B1B-92D04CD7F9B9}"/>
                  </a:ext>
                </a:extLst>
              </p:cNvPr>
              <p:cNvSpPr txBox="1"/>
              <p:nvPr/>
            </p:nvSpPr>
            <p:spPr>
              <a:xfrm>
                <a:off x="2272967" y="4737462"/>
                <a:ext cx="6487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N</a:t>
                </a:r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5468A59F-5129-4748-9BEC-C85CED4FF4A5}"/>
                  </a:ext>
                </a:extLst>
              </p:cNvPr>
              <p:cNvSpPr/>
              <p:nvPr/>
            </p:nvSpPr>
            <p:spPr>
              <a:xfrm>
                <a:off x="2364376" y="4415244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9B945318-A59A-4B5B-AA5F-001770C03CC0}"/>
                  </a:ext>
                </a:extLst>
              </p:cNvPr>
              <p:cNvSpPr/>
              <p:nvPr/>
            </p:nvSpPr>
            <p:spPr>
              <a:xfrm>
                <a:off x="2364376" y="5346709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31107C06-F249-492D-AAAD-C2836DB72587}"/>
                </a:ext>
              </a:extLst>
            </p:cNvPr>
            <p:cNvSpPr/>
            <p:nvPr/>
          </p:nvSpPr>
          <p:spPr>
            <a:xfrm>
              <a:off x="8958944" y="422187"/>
              <a:ext cx="1528357" cy="145503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E2766F7C-5E78-471D-8E29-78CA19EADF82}"/>
                </a:ext>
              </a:extLst>
            </p:cNvPr>
            <p:cNvSpPr/>
            <p:nvPr/>
          </p:nvSpPr>
          <p:spPr>
            <a:xfrm>
              <a:off x="9494524" y="30862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754B56E7-98EC-466E-8E9C-7D2BFDD2A24F}"/>
                </a:ext>
              </a:extLst>
            </p:cNvPr>
            <p:cNvSpPr/>
            <p:nvPr/>
          </p:nvSpPr>
          <p:spPr>
            <a:xfrm>
              <a:off x="9764488" y="302708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99FEBD5F-EC22-46D5-AA65-CDFEA36365A9}"/>
                </a:ext>
              </a:extLst>
            </p:cNvPr>
            <p:cNvSpPr/>
            <p:nvPr/>
          </p:nvSpPr>
          <p:spPr>
            <a:xfrm>
              <a:off x="9494524" y="1733005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6072D77A-11D6-43E6-9FF3-0CA49F4ACA59}"/>
                </a:ext>
              </a:extLst>
            </p:cNvPr>
            <p:cNvSpPr/>
            <p:nvPr/>
          </p:nvSpPr>
          <p:spPr>
            <a:xfrm>
              <a:off x="9764488" y="172708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C8FE1A1E-CCBA-48F5-8F29-089B3E2E5050}"/>
                </a:ext>
              </a:extLst>
            </p:cNvPr>
            <p:cNvSpPr/>
            <p:nvPr/>
          </p:nvSpPr>
          <p:spPr>
            <a:xfrm>
              <a:off x="10356666" y="86320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55D117E-5D21-4F82-8948-CD4395ADB17B}"/>
                </a:ext>
              </a:extLst>
            </p:cNvPr>
            <p:cNvSpPr/>
            <p:nvPr/>
          </p:nvSpPr>
          <p:spPr>
            <a:xfrm>
              <a:off x="10356666" y="113664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188076A5-7313-4B2C-9630-0466A31F722A}"/>
                </a:ext>
              </a:extLst>
            </p:cNvPr>
            <p:cNvSpPr/>
            <p:nvPr/>
          </p:nvSpPr>
          <p:spPr>
            <a:xfrm>
              <a:off x="8854441" y="86076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36864D5-FD1C-4532-B25F-B5AD6794CB9C}"/>
                </a:ext>
              </a:extLst>
            </p:cNvPr>
            <p:cNvSpPr/>
            <p:nvPr/>
          </p:nvSpPr>
          <p:spPr>
            <a:xfrm>
              <a:off x="8854441" y="113420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D1600B3-CD14-4DB9-B2A2-5817B14AD8BB}"/>
              </a:ext>
            </a:extLst>
          </p:cNvPr>
          <p:cNvGrpSpPr/>
          <p:nvPr/>
        </p:nvGrpSpPr>
        <p:grpSpPr>
          <a:xfrm>
            <a:off x="7217227" y="2458853"/>
            <a:ext cx="1711231" cy="1656720"/>
            <a:chOff x="8854441" y="302708"/>
            <a:chExt cx="1711231" cy="1656720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BFBAEC85-1659-483B-AB31-46C9B661ED35}"/>
                </a:ext>
              </a:extLst>
            </p:cNvPr>
            <p:cNvGrpSpPr/>
            <p:nvPr/>
          </p:nvGrpSpPr>
          <p:grpSpPr>
            <a:xfrm>
              <a:off x="9224557" y="561877"/>
              <a:ext cx="1001485" cy="1157888"/>
              <a:chOff x="1968137" y="4415244"/>
              <a:chExt cx="1001485" cy="1157888"/>
            </a:xfrm>
          </p:grpSpPr>
          <p:sp>
            <p:nvSpPr>
              <p:cNvPr id="78" name="Oval 77">
                <a:extLst>
                  <a:ext uri="{FF2B5EF4-FFF2-40B4-BE49-F238E27FC236}">
                    <a16:creationId xmlns:a16="http://schemas.microsoft.com/office/drawing/2014/main" id="{57820C57-32B4-48B3-AE6A-ED30D4278577}"/>
                  </a:ext>
                </a:extLst>
              </p:cNvPr>
              <p:cNvSpPr/>
              <p:nvPr/>
            </p:nvSpPr>
            <p:spPr>
              <a:xfrm>
                <a:off x="1968137" y="4511039"/>
                <a:ext cx="1001485" cy="957943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92B7686D-29A0-434D-976D-13A6E0E88D25}"/>
                  </a:ext>
                </a:extLst>
              </p:cNvPr>
              <p:cNvSpPr txBox="1"/>
              <p:nvPr/>
            </p:nvSpPr>
            <p:spPr>
              <a:xfrm>
                <a:off x="2264231" y="4737462"/>
                <a:ext cx="6574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O</a:t>
                </a:r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0AF3BE1C-151C-4D3B-AF8E-814A17BE3662}"/>
                  </a:ext>
                </a:extLst>
              </p:cNvPr>
              <p:cNvSpPr/>
              <p:nvPr/>
            </p:nvSpPr>
            <p:spPr>
              <a:xfrm>
                <a:off x="2364376" y="4415244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66B7B56D-376A-4269-8FE5-9B3DACE1AF13}"/>
                  </a:ext>
                </a:extLst>
              </p:cNvPr>
              <p:cNvSpPr/>
              <p:nvPr/>
            </p:nvSpPr>
            <p:spPr>
              <a:xfrm>
                <a:off x="2364376" y="5346709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3385F5F3-BF6A-4657-9989-5885969CB8C8}"/>
                </a:ext>
              </a:extLst>
            </p:cNvPr>
            <p:cNvSpPr/>
            <p:nvPr/>
          </p:nvSpPr>
          <p:spPr>
            <a:xfrm>
              <a:off x="8958944" y="422187"/>
              <a:ext cx="1528357" cy="145503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B207E92E-7FBA-48FE-B274-189A97895418}"/>
                </a:ext>
              </a:extLst>
            </p:cNvPr>
            <p:cNvSpPr/>
            <p:nvPr/>
          </p:nvSpPr>
          <p:spPr>
            <a:xfrm>
              <a:off x="9494524" y="30862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B5E52BCD-A78D-456F-9B30-0657ADE84199}"/>
                </a:ext>
              </a:extLst>
            </p:cNvPr>
            <p:cNvSpPr/>
            <p:nvPr/>
          </p:nvSpPr>
          <p:spPr>
            <a:xfrm>
              <a:off x="9764488" y="302708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A1711FF9-E835-446C-8A46-790549DA72F2}"/>
                </a:ext>
              </a:extLst>
            </p:cNvPr>
            <p:cNvSpPr/>
            <p:nvPr/>
          </p:nvSpPr>
          <p:spPr>
            <a:xfrm>
              <a:off x="9494524" y="1733005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78977785-4D96-4762-B5C1-F28B408203E3}"/>
                </a:ext>
              </a:extLst>
            </p:cNvPr>
            <p:cNvSpPr/>
            <p:nvPr/>
          </p:nvSpPr>
          <p:spPr>
            <a:xfrm>
              <a:off x="9764488" y="172708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D66C2672-FB68-487D-BFB1-A74DB4D31209}"/>
                </a:ext>
              </a:extLst>
            </p:cNvPr>
            <p:cNvSpPr/>
            <p:nvPr/>
          </p:nvSpPr>
          <p:spPr>
            <a:xfrm>
              <a:off x="10356666" y="86320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D748FD4D-56A5-4212-AE5A-5716ADA90DF5}"/>
                </a:ext>
              </a:extLst>
            </p:cNvPr>
            <p:cNvSpPr/>
            <p:nvPr/>
          </p:nvSpPr>
          <p:spPr>
            <a:xfrm>
              <a:off x="10356666" y="113664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7B94F11E-9F04-4CF3-B2EA-50715CF8CCF8}"/>
                </a:ext>
              </a:extLst>
            </p:cNvPr>
            <p:cNvSpPr/>
            <p:nvPr/>
          </p:nvSpPr>
          <p:spPr>
            <a:xfrm>
              <a:off x="8854441" y="86076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F4237957-9F8D-4611-98D4-822C7FCE3298}"/>
                </a:ext>
              </a:extLst>
            </p:cNvPr>
            <p:cNvSpPr/>
            <p:nvPr/>
          </p:nvSpPr>
          <p:spPr>
            <a:xfrm>
              <a:off x="8854441" y="113420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462DC8DF-8B4D-407B-B44C-3EC59B6459CD}"/>
              </a:ext>
            </a:extLst>
          </p:cNvPr>
          <p:cNvGrpSpPr/>
          <p:nvPr/>
        </p:nvGrpSpPr>
        <p:grpSpPr>
          <a:xfrm>
            <a:off x="9383486" y="2452937"/>
            <a:ext cx="1711231" cy="1656720"/>
            <a:chOff x="8854441" y="302708"/>
            <a:chExt cx="1711231" cy="1656720"/>
          </a:xfrm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B5D67A95-F2E3-4CC7-A131-949487EEAB37}"/>
                </a:ext>
              </a:extLst>
            </p:cNvPr>
            <p:cNvGrpSpPr/>
            <p:nvPr/>
          </p:nvGrpSpPr>
          <p:grpSpPr>
            <a:xfrm>
              <a:off x="9224557" y="561877"/>
              <a:ext cx="1001485" cy="1157888"/>
              <a:chOff x="1968137" y="4415244"/>
              <a:chExt cx="1001485" cy="1157888"/>
            </a:xfrm>
          </p:grpSpPr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AAE5F6A9-277B-458D-8AD3-D87EDC4F4944}"/>
                  </a:ext>
                </a:extLst>
              </p:cNvPr>
              <p:cNvSpPr/>
              <p:nvPr/>
            </p:nvSpPr>
            <p:spPr>
              <a:xfrm>
                <a:off x="1968137" y="4511039"/>
                <a:ext cx="1001485" cy="957943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BBAA1232-065C-4915-ACA3-3E63EA3BD75C}"/>
                  </a:ext>
                </a:extLst>
              </p:cNvPr>
              <p:cNvSpPr txBox="1"/>
              <p:nvPr/>
            </p:nvSpPr>
            <p:spPr>
              <a:xfrm>
                <a:off x="2294702" y="4737462"/>
                <a:ext cx="600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F</a:t>
                </a:r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A34DCAB3-5733-441C-BCF0-3288AAD81CC2}"/>
                  </a:ext>
                </a:extLst>
              </p:cNvPr>
              <p:cNvSpPr/>
              <p:nvPr/>
            </p:nvSpPr>
            <p:spPr>
              <a:xfrm>
                <a:off x="2364376" y="4415244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48D79C98-09B9-4091-98D8-66DC480910B4}"/>
                  </a:ext>
                </a:extLst>
              </p:cNvPr>
              <p:cNvSpPr/>
              <p:nvPr/>
            </p:nvSpPr>
            <p:spPr>
              <a:xfrm>
                <a:off x="2364376" y="5346709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07631743-BA03-4706-B604-F99E5F70CA1B}"/>
                </a:ext>
              </a:extLst>
            </p:cNvPr>
            <p:cNvSpPr/>
            <p:nvPr/>
          </p:nvSpPr>
          <p:spPr>
            <a:xfrm>
              <a:off x="8958944" y="422187"/>
              <a:ext cx="1528357" cy="145503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D3812154-D562-4ED3-9D57-0DA351C9942F}"/>
                </a:ext>
              </a:extLst>
            </p:cNvPr>
            <p:cNvSpPr/>
            <p:nvPr/>
          </p:nvSpPr>
          <p:spPr>
            <a:xfrm>
              <a:off x="9494524" y="308624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939B5E26-C33E-444C-8467-B036DEC5786E}"/>
                </a:ext>
              </a:extLst>
            </p:cNvPr>
            <p:cNvSpPr/>
            <p:nvPr/>
          </p:nvSpPr>
          <p:spPr>
            <a:xfrm>
              <a:off x="9764488" y="302708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25114D4B-A051-4667-9407-FBB57AD43B94}"/>
                </a:ext>
              </a:extLst>
            </p:cNvPr>
            <p:cNvSpPr/>
            <p:nvPr/>
          </p:nvSpPr>
          <p:spPr>
            <a:xfrm>
              <a:off x="9494524" y="1733005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A56F451B-40EF-4011-B3A6-697440A3666E}"/>
                </a:ext>
              </a:extLst>
            </p:cNvPr>
            <p:cNvSpPr/>
            <p:nvPr/>
          </p:nvSpPr>
          <p:spPr>
            <a:xfrm>
              <a:off x="9764488" y="1727089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01D62EE5-2CB8-4C88-BB8A-265AAE788426}"/>
                </a:ext>
              </a:extLst>
            </p:cNvPr>
            <p:cNvSpPr/>
            <p:nvPr/>
          </p:nvSpPr>
          <p:spPr>
            <a:xfrm>
              <a:off x="10356666" y="86320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AD7AA864-EF87-4AB7-9B82-6B08870F0B04}"/>
                </a:ext>
              </a:extLst>
            </p:cNvPr>
            <p:cNvSpPr/>
            <p:nvPr/>
          </p:nvSpPr>
          <p:spPr>
            <a:xfrm>
              <a:off x="10356666" y="1136643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E2D90C08-12AB-4F3C-BAC0-713E333FB562}"/>
                </a:ext>
              </a:extLst>
            </p:cNvPr>
            <p:cNvSpPr/>
            <p:nvPr/>
          </p:nvSpPr>
          <p:spPr>
            <a:xfrm>
              <a:off x="8854441" y="86076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B0B51CF1-25AB-4DC3-A2B8-E1F45B4EC87B}"/>
                </a:ext>
              </a:extLst>
            </p:cNvPr>
            <p:cNvSpPr/>
            <p:nvPr/>
          </p:nvSpPr>
          <p:spPr>
            <a:xfrm>
              <a:off x="8854441" y="1134200"/>
              <a:ext cx="209006" cy="22642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8" name="Double Bracket 97">
            <a:extLst>
              <a:ext uri="{FF2B5EF4-FFF2-40B4-BE49-F238E27FC236}">
                <a16:creationId xmlns:a16="http://schemas.microsoft.com/office/drawing/2014/main" id="{6CD94CDE-B14E-49F5-B185-2D354D4D76BC}"/>
              </a:ext>
            </a:extLst>
          </p:cNvPr>
          <p:cNvSpPr/>
          <p:nvPr/>
        </p:nvSpPr>
        <p:spPr>
          <a:xfrm>
            <a:off x="5016137" y="2443584"/>
            <a:ext cx="1798322" cy="1703702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Double Bracket 99">
            <a:extLst>
              <a:ext uri="{FF2B5EF4-FFF2-40B4-BE49-F238E27FC236}">
                <a16:creationId xmlns:a16="http://schemas.microsoft.com/office/drawing/2014/main" id="{8FA23C41-5215-4DA1-B270-4B462C25751F}"/>
              </a:ext>
            </a:extLst>
          </p:cNvPr>
          <p:cNvSpPr/>
          <p:nvPr/>
        </p:nvSpPr>
        <p:spPr>
          <a:xfrm>
            <a:off x="7169328" y="2470274"/>
            <a:ext cx="1798322" cy="1703702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Double Bracket 101">
            <a:extLst>
              <a:ext uri="{FF2B5EF4-FFF2-40B4-BE49-F238E27FC236}">
                <a16:creationId xmlns:a16="http://schemas.microsoft.com/office/drawing/2014/main" id="{60E71329-A146-4854-8083-11510C6C6B89}"/>
              </a:ext>
            </a:extLst>
          </p:cNvPr>
          <p:cNvSpPr/>
          <p:nvPr/>
        </p:nvSpPr>
        <p:spPr>
          <a:xfrm>
            <a:off x="9357374" y="2464769"/>
            <a:ext cx="1798322" cy="1703702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20605A46-B232-4C81-88EE-D4E0CF244D2D}"/>
              </a:ext>
            </a:extLst>
          </p:cNvPr>
          <p:cNvSpPr txBox="1"/>
          <p:nvPr/>
        </p:nvSpPr>
        <p:spPr>
          <a:xfrm>
            <a:off x="6788332" y="2407506"/>
            <a:ext cx="428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3-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B3604909-2E9D-489F-8BBC-6B4AC1B5B806}"/>
              </a:ext>
            </a:extLst>
          </p:cNvPr>
          <p:cNvSpPr txBox="1"/>
          <p:nvPr/>
        </p:nvSpPr>
        <p:spPr>
          <a:xfrm>
            <a:off x="8952415" y="2419623"/>
            <a:ext cx="428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2-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EFAB60C-2240-46D9-8099-862C0F41865C}"/>
              </a:ext>
            </a:extLst>
          </p:cNvPr>
          <p:cNvSpPr txBox="1"/>
          <p:nvPr/>
        </p:nvSpPr>
        <p:spPr>
          <a:xfrm>
            <a:off x="11146961" y="2377925"/>
            <a:ext cx="428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-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098F81E1-8DE6-47B7-8062-469FD9FA8F9A}"/>
              </a:ext>
            </a:extLst>
          </p:cNvPr>
          <p:cNvSpPr txBox="1"/>
          <p:nvPr/>
        </p:nvSpPr>
        <p:spPr>
          <a:xfrm>
            <a:off x="4647082" y="2867538"/>
            <a:ext cx="53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3+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F690DAA-CF41-4701-9B76-0D4297FD9FAD}"/>
              </a:ext>
            </a:extLst>
          </p:cNvPr>
          <p:cNvSpPr txBox="1"/>
          <p:nvPr/>
        </p:nvSpPr>
        <p:spPr>
          <a:xfrm>
            <a:off x="3275453" y="2890238"/>
            <a:ext cx="53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2+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A40A3472-31C3-4467-92F3-D4F82FDF4F08}"/>
              </a:ext>
            </a:extLst>
          </p:cNvPr>
          <p:cNvSpPr txBox="1"/>
          <p:nvPr/>
        </p:nvSpPr>
        <p:spPr>
          <a:xfrm>
            <a:off x="2009483" y="2858829"/>
            <a:ext cx="53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42829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940DFD-1CDE-469C-8FA0-2529C24DF786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f513355b-a9cf-41c1-ad84-cdbe52169224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b547754c-74b2-4d91-982e-55751234f08d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DFB7FBB3-FC26-48CA-94C2-46F1C1FBB4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3E8992-DA7F-495A-A479-71F530B5C674}"/>
</file>

<file path=docProps/app.xml><?xml version="1.0" encoding="utf-8"?>
<Properties xmlns="http://schemas.openxmlformats.org/officeDocument/2006/extended-properties" xmlns:vt="http://schemas.openxmlformats.org/officeDocument/2006/docPropsVTypes">
  <TotalTime>3276</TotalTime>
  <Words>749</Words>
  <Application>Microsoft Office PowerPoint</Application>
  <PresentationFormat>Widescreen</PresentationFormat>
  <Paragraphs>132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Metals, Non-Metals and the Periodic Table</vt:lpstr>
      <vt:lpstr>PowerPoint Presentation</vt:lpstr>
      <vt:lpstr>Sort the following statements into “metals”, “non-metals” and “both” on a Venn diagram</vt:lpstr>
      <vt:lpstr>Sort the following statements into “metals”, “non-metals” and “both” on a Venn diagram</vt:lpstr>
      <vt:lpstr>Sort the following statements into “metals”, “non-metals” and “both” on a Venn diagram</vt:lpstr>
      <vt:lpstr>Watch the following video on noble gases</vt:lpstr>
      <vt:lpstr>PowerPoint Presentation</vt:lpstr>
      <vt:lpstr>PowerPoint Presentation</vt:lpstr>
      <vt:lpstr>PowerPoint Presentation</vt:lpstr>
      <vt:lpstr>PowerPoint Presentation</vt:lpstr>
    </vt:vector>
  </TitlesOfParts>
  <Company>Highdown School and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do these elements belong on the Periodic Table?</dc:title>
  <dc:creator>J Claridge</dc:creator>
  <cp:lastModifiedBy>H Parrott</cp:lastModifiedBy>
  <cp:revision>14</cp:revision>
  <dcterms:created xsi:type="dcterms:W3CDTF">2017-03-31T13:52:23Z</dcterms:created>
  <dcterms:modified xsi:type="dcterms:W3CDTF">2020-10-18T21:43:42Z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486600</vt:r8>
  </property>
  <property fmtid="{D5CDD505-2E9C-101B-9397-08002B2CF9AE}" pid="4" name="_CopySource">
    <vt:lpwstr>https://highdown-my.sharepoint.com/personal/joclaridge_highdown_reading_sch_uk/Documents/KS4/Chemistry/New Chemistry/1. Atomic Structure/a11 metals non metals and the PT.pptx</vt:lpwstr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</Properties>
</file>