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fntdata" ContentType="application/x-fontdata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17"/>
  </p:notesMasterIdLst>
  <p:sldIdLst>
    <p:sldId id="256" r:id="rId2"/>
    <p:sldId id="272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embeddedFontLst>
    <p:embeddedFont>
      <p:font typeface="Comic Sans MS" panose="030F0702030302020204" pitchFamily="66" charset="0"/>
      <p:regular r:id="rId18"/>
      <p:bold r:id="rId19"/>
      <p:italic r:id="rId20"/>
      <p:boldItalic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9900"/>
    <a:srgbClr val="33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4C59A5C-30DA-488E-BB1A-9B92BBC8DF58}">
  <a:tblStyle styleId="{34C59A5C-30DA-488E-BB1A-9B92BBC8DF5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16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28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377276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" name="Google Shape;7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5a1f22389b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Google Shape;85;g5a1f22389b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5a1f22389b_0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g5a1f22389b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5a1f22389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g5a1f22389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9" name="Google Shape;23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" name="Google Shape;272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g5a1f22389b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" name="Google Shape;280;g5a1f22389b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311700" y="2867800"/>
            <a:ext cx="85206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2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>
            <a:spLocks noGrp="1"/>
          </p:cNvSpPr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body" idx="1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>
            <a:spLocks noGrp="1"/>
          </p:cNvSpPr>
          <p:nvPr>
            <p:ph type="body" idx="1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0" name="Google Shape;50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1" name="Google Shape;51;p1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>
            <a:spLocks noGrp="1"/>
          </p:cNvSpPr>
          <p:nvPr>
            <p:ph type="title"/>
          </p:nvPr>
        </p:nvSpPr>
        <p:spPr>
          <a:xfrm>
            <a:off x="0" y="0"/>
            <a:ext cx="9144000" cy="69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dt" idx="10"/>
          </p:nvPr>
        </p:nvSpPr>
        <p:spPr>
          <a:xfrm>
            <a:off x="7010400" y="0"/>
            <a:ext cx="2133600" cy="47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2"/>
                </a:solidFill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hyperlink" Target="https://www.youtube.com/watch?v=VxcbppCX6Rk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Relationship Id="rId5" Type="http://schemas.openxmlformats.org/officeDocument/2006/relationships/hyperlink" Target="http://www.physics-chemistry-interactive-flash-animation.com/electricity_electromagnetism_interactive/oscilloscope_description_tutorial_sounds_frequency.htm" TargetMode="Externa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-25" y="549175"/>
            <a:ext cx="9144000" cy="15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omic Sans MS"/>
              <a:buNone/>
            </a:pPr>
            <a:r>
              <a:rPr lang="en-US" sz="4000" u="sng" dirty="0">
                <a:solidFill>
                  <a:schemeClr val="dk1"/>
                </a:solidFill>
              </a:rPr>
              <a:t>P1 L10 Wave Motion</a:t>
            </a:r>
            <a:endParaRPr sz="4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US" sz="2400" u="sng" dirty="0">
                <a:solidFill>
                  <a:schemeClr val="dk1"/>
                </a:solidFill>
              </a:rPr>
              <a:t>Starter</a:t>
            </a:r>
            <a:endParaRPr sz="2400" u="sng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endParaRPr sz="2400" u="sng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US" sz="2400" dirty="0">
                <a:solidFill>
                  <a:schemeClr val="dk1"/>
                </a:solidFill>
              </a:rPr>
              <a:t>Match the words to their definition</a:t>
            </a:r>
            <a:endParaRPr sz="24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endParaRPr sz="6000" u="sng" dirty="0">
              <a:solidFill>
                <a:schemeClr val="dk1"/>
              </a:solidFill>
            </a:endParaRPr>
          </a:p>
        </p:txBody>
      </p:sp>
      <p:graphicFrame>
        <p:nvGraphicFramePr>
          <p:cNvPr id="63" name="Google Shape;63;p14"/>
          <p:cNvGraphicFramePr/>
          <p:nvPr/>
        </p:nvGraphicFramePr>
        <p:xfrm>
          <a:off x="503237" y="2060575"/>
          <a:ext cx="8137500" cy="3913519"/>
        </p:xfrm>
        <a:graphic>
          <a:graphicData uri="http://schemas.openxmlformats.org/drawingml/2006/table">
            <a:tbl>
              <a:tblPr>
                <a:noFill/>
                <a:tableStyleId>{34C59A5C-30DA-488E-BB1A-9B92BBC8DF58}</a:tableStyleId>
              </a:tblPr>
              <a:tblGrid>
                <a:gridCol w="154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89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79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Comic Sans MS"/>
                        <a:buNone/>
                      </a:pPr>
                      <a:r>
                        <a:rPr lang="en-US" sz="2000" b="1" i="0" u="none" strike="noStrike" cap="none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Key Term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Comic Sans MS"/>
                        <a:buNone/>
                      </a:pPr>
                      <a:r>
                        <a:rPr lang="en-US" sz="2000" b="1" i="0" u="none" strike="noStrike" cap="none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Definition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omic Sans MS"/>
                        <a:buNone/>
                      </a:pPr>
                      <a:r>
                        <a:rPr lang="en-US" sz="1600" b="0" i="0" u="none" strike="noStrike" cap="none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Transverse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omic Sans MS"/>
                        <a:buNone/>
                      </a:pPr>
                      <a:r>
                        <a:rPr lang="en-US" sz="1400" b="0" i="0" u="none" strike="noStrike" cap="none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number of waves passing a certain point every second.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60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omic Sans MS"/>
                        <a:buNone/>
                      </a:pPr>
                      <a:r>
                        <a:rPr lang="en-US" sz="1600" b="0" i="0" u="none" strike="noStrike" cap="none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Longitudinal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omic Sans MS"/>
                        <a:buNone/>
                      </a:pPr>
                      <a:r>
                        <a:rPr lang="en-US" sz="1400" b="0" i="0" u="none" strike="noStrike" cap="none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height of the wave from origin to peak/crest.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45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omic Sans MS"/>
                        <a:buNone/>
                      </a:pPr>
                      <a:r>
                        <a:rPr lang="en-US" sz="1600" b="0" i="0" u="none" strike="noStrike" cap="none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Wavelength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omic Sans MS"/>
                        <a:buNone/>
                      </a:pPr>
                      <a:r>
                        <a:rPr lang="en-US" sz="1400" b="0" i="0" u="none" strike="noStrike" cap="none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unit we use to measure frequency. 1 Hz = 1 wave a second. Human hearing is limited to 20,000Hz. Dogs can apparently hear sounds at 30,000Hz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5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omic Sans MS"/>
                        <a:buNone/>
                      </a:pPr>
                      <a:r>
                        <a:rPr lang="en-US" sz="1600" b="0" i="0" u="none" strike="noStrike" cap="none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Amplitude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omic Sans MS"/>
                        <a:buNone/>
                      </a:pPr>
                      <a:r>
                        <a:rPr lang="en-US" sz="1400" b="0" i="0" u="none" strike="noStrike" cap="none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speed at which each wave crest moves measured in metres per second (m/s).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2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omic Sans MS"/>
                        <a:buNone/>
                      </a:pPr>
                      <a:r>
                        <a:rPr lang="en-US" sz="1600" b="0" i="0" u="none" strike="noStrike" cap="none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Frequency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omic Sans MS"/>
                        <a:buNone/>
                      </a:pPr>
                      <a:r>
                        <a:rPr lang="en-US" sz="1400" b="0" i="0" u="none" strike="noStrike" cap="none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 wave that is produced by vibrations at right angles to the direction of the wave (dropping a stone in water)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45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omic Sans MS"/>
                        <a:buNone/>
                      </a:pPr>
                      <a:r>
                        <a:rPr lang="en-US" sz="1600" b="0" i="0" u="none" strike="noStrike" cap="none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Hertz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omic Sans MS"/>
                        <a:buNone/>
                      </a:pPr>
                      <a:r>
                        <a:rPr lang="en-US" sz="1400" b="0" i="0" u="none" strike="noStrike" cap="none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 wave that is produced by vibrations in the same direction as the wave travels (sound waves from a speaker)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45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omic Sans MS"/>
                        <a:buNone/>
                      </a:pPr>
                      <a:r>
                        <a:rPr lang="en-US" sz="1600" b="0" i="0" u="none" strike="noStrike" cap="none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Period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omic Sans MS"/>
                        <a:buNone/>
                      </a:pPr>
                      <a:r>
                        <a:rPr lang="en-US" sz="1400" b="0" i="0" u="none" strike="noStrike" cap="none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This affects the wave speed of a wave, it can slow it down and speed it up. It is the material the wave is travelling through (water, glass, air etc).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45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omic Sans MS"/>
                        <a:buNone/>
                      </a:pPr>
                      <a:r>
                        <a:rPr lang="en-US" sz="1600" b="0" i="0" u="none" strike="noStrike" cap="none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Wave speed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omic Sans MS"/>
                        <a:buNone/>
                      </a:pPr>
                      <a:r>
                        <a:rPr lang="en-US" sz="1400" b="0" i="0" u="none" strike="noStrike" cap="none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distance from one crest to the next. EM waves have different wavelengths.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60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omic Sans MS"/>
                        <a:buNone/>
                      </a:pPr>
                      <a:r>
                        <a:rPr lang="en-US" sz="1600" b="0" i="0" u="none" strike="noStrike" cap="none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Medium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omic Sans MS"/>
                        <a:buNone/>
                      </a:pPr>
                      <a: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time taken for one vibration to take place (measured in seconds)</a:t>
                      </a:r>
                      <a:endParaRPr dirty="0"/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-25" y="549175"/>
            <a:ext cx="9144000" cy="15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omic Sans MS"/>
              <a:buNone/>
            </a:pPr>
            <a:r>
              <a:rPr lang="en-US" sz="4000" u="sng" dirty="0">
                <a:solidFill>
                  <a:schemeClr val="dk1"/>
                </a:solidFill>
              </a:rPr>
              <a:t>P1 L10 Wave Motion</a:t>
            </a:r>
            <a:endParaRPr sz="4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US" sz="2400" u="sng" dirty="0">
                <a:solidFill>
                  <a:schemeClr val="dk1"/>
                </a:solidFill>
              </a:rPr>
              <a:t>Starter</a:t>
            </a:r>
            <a:endParaRPr sz="2400" u="sng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US" sz="2400" dirty="0">
                <a:solidFill>
                  <a:schemeClr val="dk1"/>
                </a:solidFill>
              </a:rPr>
              <a:t>Match the words to their definition</a:t>
            </a:r>
            <a:endParaRPr sz="24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endParaRPr sz="6000" u="sng" dirty="0">
              <a:solidFill>
                <a:schemeClr val="dk1"/>
              </a:solidFill>
            </a:endParaRPr>
          </a:p>
        </p:txBody>
      </p:sp>
      <p:graphicFrame>
        <p:nvGraphicFramePr>
          <p:cNvPr id="63" name="Google Shape;63;p14"/>
          <p:cNvGraphicFramePr/>
          <p:nvPr>
            <p:extLst>
              <p:ext uri="{D42A27DB-BD31-4B8C-83A1-F6EECF244321}">
                <p14:modId xmlns:p14="http://schemas.microsoft.com/office/powerpoint/2010/main" val="4208698683"/>
              </p:ext>
            </p:extLst>
          </p:nvPr>
        </p:nvGraphicFramePr>
        <p:xfrm>
          <a:off x="503225" y="1639469"/>
          <a:ext cx="8137500" cy="4870186"/>
        </p:xfrm>
        <a:graphic>
          <a:graphicData uri="http://schemas.openxmlformats.org/drawingml/2006/table">
            <a:tbl>
              <a:tblPr>
                <a:noFill/>
                <a:tableStyleId>{34C59A5C-30DA-488E-BB1A-9B92BBC8DF58}</a:tableStyleId>
              </a:tblPr>
              <a:tblGrid>
                <a:gridCol w="154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89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79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Comic Sans MS"/>
                        <a:buNone/>
                      </a:pPr>
                      <a:r>
                        <a:rPr lang="en-US" sz="2000" b="1" i="0" u="none" strike="noStrike" cap="none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Key Term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Comic Sans MS"/>
                        <a:buNone/>
                      </a:pPr>
                      <a:r>
                        <a:rPr lang="en-US" sz="2000" b="1" i="0" u="none" strike="noStrike" cap="none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Definition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omic Sans MS"/>
                        <a:buNone/>
                      </a:pPr>
                      <a:r>
                        <a:rPr lang="en-US" sz="1600" b="0" i="0" u="none" strike="noStrike" cap="none" dirty="0">
                          <a:solidFill>
                            <a:srgbClr val="92D05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Transverse</a:t>
                      </a:r>
                      <a:endParaRPr sz="1600" dirty="0">
                        <a:solidFill>
                          <a:srgbClr val="92D050"/>
                        </a:solidFill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omic Sans MS"/>
                        <a:buNone/>
                      </a:pPr>
                      <a:r>
                        <a:rPr lang="en-US" sz="1600" b="0" i="0" u="none" strike="noStrike" cap="none" dirty="0">
                          <a:solidFill>
                            <a:srgbClr val="00B05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number of waves passing a certain point every second.</a:t>
                      </a:r>
                      <a:endParaRPr sz="1600" dirty="0">
                        <a:solidFill>
                          <a:srgbClr val="00B050"/>
                        </a:solidFill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60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omic Sans MS"/>
                        <a:buNone/>
                      </a:pPr>
                      <a:r>
                        <a:rPr lang="en-US" sz="1600" b="0" i="0" u="none" strike="noStrike" cap="none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Longitudinal</a:t>
                      </a:r>
                      <a:endParaRPr sz="1600"/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omic Sans MS"/>
                        <a:buNone/>
                      </a:pPr>
                      <a:r>
                        <a:rPr lang="en-US" sz="1600" b="0" i="0" u="none" strike="noStrike" cap="none" dirty="0">
                          <a:solidFill>
                            <a:srgbClr val="7030A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height of the wave from origin to peak/crest.</a:t>
                      </a:r>
                      <a:endParaRPr sz="1600" dirty="0">
                        <a:solidFill>
                          <a:srgbClr val="7030A0"/>
                        </a:solidFill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45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omic Sans MS"/>
                        <a:buNone/>
                      </a:pPr>
                      <a:r>
                        <a:rPr lang="en-US" sz="1600" b="0" i="0" u="none" strike="noStrike" cap="none" dirty="0">
                          <a:solidFill>
                            <a:srgbClr val="C000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Wavelength</a:t>
                      </a:r>
                      <a:endParaRPr sz="1600" dirty="0">
                        <a:solidFill>
                          <a:srgbClr val="C00000"/>
                        </a:solidFill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omic Sans MS"/>
                        <a:buNone/>
                      </a:pPr>
                      <a:r>
                        <a:rPr lang="en-US" sz="1600" b="0" i="0" u="none" strike="noStrike" cap="none" dirty="0">
                          <a:solidFill>
                            <a:srgbClr val="00206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unit we use to measure frequency. 1 Hz = 1 wave a second. Human hearing is limited to 20,000Hz. Dogs can apparently hear sounds at 30,000Hz</a:t>
                      </a:r>
                      <a:endParaRPr sz="1600" dirty="0">
                        <a:solidFill>
                          <a:srgbClr val="002060"/>
                        </a:solidFill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5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omic Sans MS"/>
                        <a:buNone/>
                      </a:pPr>
                      <a:r>
                        <a:rPr lang="en-US" sz="1600" b="0" i="0" u="none" strike="noStrike" cap="none" dirty="0">
                          <a:solidFill>
                            <a:srgbClr val="7030A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Amplitude</a:t>
                      </a:r>
                      <a:endParaRPr sz="1600" dirty="0">
                        <a:solidFill>
                          <a:srgbClr val="7030A0"/>
                        </a:solidFill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omic Sans MS"/>
                        <a:buNone/>
                      </a:pPr>
                      <a:r>
                        <a:rPr lang="en-US" sz="1600" b="0" i="0" u="none" strike="noStrike" cap="none" dirty="0">
                          <a:solidFill>
                            <a:srgbClr val="FF00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speed at which each wave crest moves measured in </a:t>
                      </a:r>
                      <a:r>
                        <a:rPr lang="en-US" sz="1600" b="0" i="0" u="none" strike="noStrike" cap="none" dirty="0" err="1">
                          <a:solidFill>
                            <a:srgbClr val="FF00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metres</a:t>
                      </a:r>
                      <a:r>
                        <a:rPr lang="en-US" sz="1600" b="0" i="0" u="none" strike="noStrike" cap="none" dirty="0">
                          <a:solidFill>
                            <a:srgbClr val="FF00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per second (m/s).</a:t>
                      </a:r>
                      <a:endParaRPr sz="1600" dirty="0">
                        <a:solidFill>
                          <a:srgbClr val="FF0000"/>
                        </a:solidFill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2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omic Sans MS"/>
                        <a:buNone/>
                      </a:pPr>
                      <a:r>
                        <a:rPr lang="en-US" sz="1600" b="0" i="0" u="none" strike="noStrike" cap="none" dirty="0">
                          <a:solidFill>
                            <a:srgbClr val="00B05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Frequency</a:t>
                      </a:r>
                      <a:endParaRPr sz="1600" dirty="0">
                        <a:solidFill>
                          <a:srgbClr val="00B050"/>
                        </a:solidFill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omic Sans MS"/>
                        <a:buNone/>
                      </a:pPr>
                      <a:r>
                        <a:rPr lang="en-US" sz="1600" b="0" i="0" u="none" strike="noStrike" cap="none" dirty="0">
                          <a:solidFill>
                            <a:srgbClr val="92D05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 wave that is produced by vibrations at right angles to the direction of the wave (dropping a stone in water)</a:t>
                      </a:r>
                      <a:endParaRPr sz="1600" dirty="0">
                        <a:solidFill>
                          <a:srgbClr val="92D050"/>
                        </a:solidFill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45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omic Sans MS"/>
                        <a:buNone/>
                      </a:pPr>
                      <a:r>
                        <a:rPr lang="en-US" sz="1600" b="0" i="0" u="none" strike="noStrike" cap="none" dirty="0">
                          <a:solidFill>
                            <a:srgbClr val="00206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Hertz</a:t>
                      </a:r>
                      <a:endParaRPr sz="1600" dirty="0">
                        <a:solidFill>
                          <a:srgbClr val="002060"/>
                        </a:solidFill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omic Sans MS"/>
                        <a:buNone/>
                      </a:pPr>
                      <a:r>
                        <a:rPr lang="en-US" sz="1600" b="0" i="0" u="none" strike="noStrike" cap="none" dirty="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 wave that is produced by vibrations in the same direction as the wave travels (sound waves from a speaker)</a:t>
                      </a:r>
                      <a:endParaRPr sz="1600" dirty="0"/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45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omic Sans MS"/>
                        <a:buNone/>
                      </a:pPr>
                      <a:r>
                        <a:rPr lang="en-US" sz="1600" b="0" i="0" u="none" strike="noStrike" cap="none" dirty="0">
                          <a:solidFill>
                            <a:srgbClr val="00B0F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Period</a:t>
                      </a:r>
                      <a:endParaRPr sz="1600" dirty="0">
                        <a:solidFill>
                          <a:srgbClr val="00B0F0"/>
                        </a:solidFill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omic Sans MS"/>
                        <a:buNone/>
                      </a:pPr>
                      <a:r>
                        <a:rPr lang="en-US" sz="1600" b="0" i="0" u="none" strike="noStrike" cap="none" dirty="0">
                          <a:solidFill>
                            <a:srgbClr val="FF99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This affects the wave speed of a wave, it can slow it down and speed it up. It is the material the wave is travelling through (water, glass, air </a:t>
                      </a:r>
                      <a:r>
                        <a:rPr lang="en-US" sz="1600" b="0" i="0" u="none" strike="noStrike" cap="none" dirty="0" err="1">
                          <a:solidFill>
                            <a:srgbClr val="FF99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etc</a:t>
                      </a:r>
                      <a:r>
                        <a:rPr lang="en-US" sz="1600" b="0" i="0" u="none" strike="noStrike" cap="none" dirty="0">
                          <a:solidFill>
                            <a:srgbClr val="FF99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).</a:t>
                      </a:r>
                      <a:endParaRPr sz="1600" dirty="0">
                        <a:solidFill>
                          <a:srgbClr val="FF9900"/>
                        </a:solidFill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45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omic Sans MS"/>
                        <a:buNone/>
                      </a:pPr>
                      <a:r>
                        <a:rPr lang="en-US" sz="1600" b="0" i="0" u="none" strike="noStrike" cap="none" dirty="0">
                          <a:solidFill>
                            <a:srgbClr val="FF00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Wave speed</a:t>
                      </a:r>
                      <a:endParaRPr sz="1600" dirty="0">
                        <a:solidFill>
                          <a:srgbClr val="FF0000"/>
                        </a:solidFill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omic Sans MS"/>
                        <a:buNone/>
                      </a:pPr>
                      <a:r>
                        <a:rPr lang="en-US" sz="1600" b="0" i="0" u="none" strike="noStrike" cap="none" dirty="0">
                          <a:solidFill>
                            <a:srgbClr val="C000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distance from one crest to the next. EM waves have different wavelengths.</a:t>
                      </a:r>
                      <a:endParaRPr sz="1600" dirty="0">
                        <a:solidFill>
                          <a:srgbClr val="C00000"/>
                        </a:solidFill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60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omic Sans MS"/>
                        <a:buNone/>
                      </a:pPr>
                      <a:r>
                        <a:rPr lang="en-US" sz="1600" b="0" i="0" u="none" strike="noStrike" cap="none" dirty="0">
                          <a:solidFill>
                            <a:srgbClr val="FF99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Medium</a:t>
                      </a:r>
                      <a:endParaRPr sz="1600" dirty="0">
                        <a:solidFill>
                          <a:srgbClr val="FF9900"/>
                        </a:solidFill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omic Sans MS"/>
                        <a:buNone/>
                      </a:pPr>
                      <a:r>
                        <a:rPr lang="en-US" sz="1600" b="0" i="0" u="none" strike="noStrike" cap="none" dirty="0">
                          <a:solidFill>
                            <a:srgbClr val="00B0F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time taken for one vibration to take place (measured in seconds)</a:t>
                      </a:r>
                      <a:endParaRPr sz="1600" dirty="0">
                        <a:solidFill>
                          <a:srgbClr val="00B0F0"/>
                        </a:solidFill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6387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/>
          <p:nvPr/>
        </p:nvSpPr>
        <p:spPr>
          <a:xfrm>
            <a:off x="22225" y="765175"/>
            <a:ext cx="8518525" cy="830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Comic Sans MS"/>
              <a:buNone/>
            </a:pPr>
            <a:r>
              <a:rPr lang="en-US" sz="4800" b="1" i="0" u="sng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Learning Outcomes</a:t>
            </a:r>
            <a:endParaRPr/>
          </a:p>
        </p:txBody>
      </p:sp>
      <p:sp>
        <p:nvSpPr>
          <p:cNvPr id="81" name="Google Shape;81;p16"/>
          <p:cNvSpPr txBox="1"/>
          <p:nvPr/>
        </p:nvSpPr>
        <p:spPr>
          <a:xfrm>
            <a:off x="611187" y="2305050"/>
            <a:ext cx="4824412" cy="37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Describe the difference between transverse and longitudinal waves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mic Sans MS"/>
              <a:buNone/>
            </a:pPr>
            <a:endParaRPr sz="24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Define wavelength and frequency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mic Sans MS"/>
              <a:buNone/>
            </a:pPr>
            <a:endParaRPr sz="24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Recall and apply the relationship between speed, frequency and wavelength to waves</a:t>
            </a:r>
            <a:endParaRPr/>
          </a:p>
        </p:txBody>
      </p:sp>
      <p:pic>
        <p:nvPicPr>
          <p:cNvPr id="82" name="Google Shape;82;p16" descr="Image result for wave gif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19700" y="2305050"/>
            <a:ext cx="3548062" cy="35480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0" y="188912"/>
            <a:ext cx="9144000" cy="692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omic Sans MS"/>
              <a:buNone/>
            </a:pPr>
            <a:r>
              <a:rPr lang="en-US" sz="4400" b="1" i="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P1 L10 Wave Motion</a:t>
            </a:r>
            <a:endParaRPr/>
          </a:p>
        </p:txBody>
      </p:sp>
      <p:pic>
        <p:nvPicPr>
          <p:cNvPr id="69" name="Google Shape;69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87850" y="3779837"/>
            <a:ext cx="4529137" cy="2695575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15"/>
          <p:cNvSpPr txBox="1"/>
          <p:nvPr/>
        </p:nvSpPr>
        <p:spPr>
          <a:xfrm>
            <a:off x="323850" y="5776912"/>
            <a:ext cx="3743325" cy="6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omic Sans MS"/>
              <a:buNone/>
            </a:pPr>
            <a:r>
              <a:rPr lang="en-US" sz="1800" b="0" i="0" u="sng" strike="noStrike" cap="none" dirty="0">
                <a:solidFill>
                  <a:schemeClr val="hlink"/>
                </a:solidFill>
                <a:latin typeface="Comic Sans MS"/>
                <a:ea typeface="Comic Sans MS"/>
                <a:cs typeface="Comic Sans MS"/>
                <a:sym typeface="Comic Sans MS"/>
                <a:hlinkClick r:id="rId4"/>
              </a:rPr>
              <a:t>https://www.youtube.com/watch?v=VxcbppCX6Rk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dirty="0"/>
          </a:p>
        </p:txBody>
      </p:sp>
      <p:sp>
        <p:nvSpPr>
          <p:cNvPr id="71" name="Google Shape;71;p15"/>
          <p:cNvSpPr txBox="1"/>
          <p:nvPr/>
        </p:nvSpPr>
        <p:spPr>
          <a:xfrm>
            <a:off x="323850" y="1268412"/>
            <a:ext cx="5688012" cy="461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endParaRPr/>
          </a:p>
        </p:txBody>
      </p:sp>
      <p:pic>
        <p:nvPicPr>
          <p:cNvPr id="72" name="Google Shape;72;p15" descr="cat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62212" y="3681412"/>
            <a:ext cx="1908175" cy="1908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5" descr="bat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545262" y="1825625"/>
            <a:ext cx="2235200" cy="2211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5" descr="do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27012" y="2935287"/>
            <a:ext cx="1738312" cy="260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5"/>
          <p:cNvSpPr txBox="1"/>
          <p:nvPr/>
        </p:nvSpPr>
        <p:spPr>
          <a:xfrm>
            <a:off x="323850" y="1989137"/>
            <a:ext cx="5688012" cy="5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None/>
            </a:pPr>
            <a:r>
              <a:rPr lang="en-US" sz="32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old are your ears?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7"/>
          <p:cNvSpPr txBox="1">
            <a:spLocks noGrp="1"/>
          </p:cNvSpPr>
          <p:nvPr>
            <p:ph type="title"/>
          </p:nvPr>
        </p:nvSpPr>
        <p:spPr>
          <a:xfrm>
            <a:off x="0" y="222250"/>
            <a:ext cx="9144000" cy="69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omic Sans MS"/>
              <a:buNone/>
            </a:pPr>
            <a:r>
              <a:rPr lang="en-US" sz="4400" b="1" i="0" u="sng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Wave Anatomy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88" name="Google Shape;88;p17" descr="P06-02a"/>
          <p:cNvPicPr preferRelativeResize="0"/>
          <p:nvPr/>
        </p:nvPicPr>
        <p:blipFill rotWithShape="1">
          <a:blip r:embed="rId3">
            <a:alphaModFix/>
          </a:blip>
          <a:srcRect l="40206" t="3480" r="1429" b="58228"/>
          <a:stretch/>
        </p:blipFill>
        <p:spPr>
          <a:xfrm>
            <a:off x="495300" y="1022350"/>
            <a:ext cx="7669209" cy="33242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9" name="Google Shape;89;p17"/>
          <p:cNvCxnSpPr/>
          <p:nvPr/>
        </p:nvCxnSpPr>
        <p:spPr>
          <a:xfrm rot="10800000">
            <a:off x="3779837" y="1341362"/>
            <a:ext cx="0" cy="1343100"/>
          </a:xfrm>
          <a:prstGeom prst="straightConnector1">
            <a:avLst/>
          </a:prstGeom>
          <a:noFill/>
          <a:ln w="57150" cap="flat" cmpd="sng">
            <a:solidFill>
              <a:srgbClr val="FF0000"/>
            </a:solidFill>
            <a:prstDash val="solid"/>
            <a:miter lim="800000"/>
            <a:headEnd type="none" w="med" len="med"/>
            <a:tailEnd type="triangle" w="med" len="med"/>
          </a:ln>
        </p:spPr>
      </p:cxnSp>
      <p:cxnSp>
        <p:nvCxnSpPr>
          <p:cNvPr id="90" name="Google Shape;90;p17"/>
          <p:cNvCxnSpPr/>
          <p:nvPr/>
        </p:nvCxnSpPr>
        <p:spPr>
          <a:xfrm rot="10800000">
            <a:off x="684312" y="2684599"/>
            <a:ext cx="431700" cy="960300"/>
          </a:xfrm>
          <a:prstGeom prst="straightConnector1">
            <a:avLst/>
          </a:prstGeom>
          <a:noFill/>
          <a:ln w="57150" cap="flat" cmpd="sng">
            <a:solidFill>
              <a:srgbClr val="0070C0"/>
            </a:solidFill>
            <a:prstDash val="solid"/>
            <a:miter lim="800000"/>
            <a:headEnd type="none" w="med" len="med"/>
            <a:tailEnd type="triangle" w="med" len="med"/>
          </a:ln>
        </p:spPr>
      </p:cxnSp>
      <p:cxnSp>
        <p:nvCxnSpPr>
          <p:cNvPr id="91" name="Google Shape;91;p17"/>
          <p:cNvCxnSpPr/>
          <p:nvPr/>
        </p:nvCxnSpPr>
        <p:spPr>
          <a:xfrm>
            <a:off x="3779837" y="1268412"/>
            <a:ext cx="2043000" cy="0"/>
          </a:xfrm>
          <a:prstGeom prst="straightConnector1">
            <a:avLst/>
          </a:prstGeom>
          <a:noFill/>
          <a:ln w="57150" cap="flat" cmpd="sng">
            <a:solidFill>
              <a:srgbClr val="00B050"/>
            </a:solidFill>
            <a:prstDash val="solid"/>
            <a:miter lim="800000"/>
            <a:headEnd type="triangle" w="med" len="med"/>
            <a:tailEnd type="triangle" w="med" len="med"/>
          </a:ln>
        </p:spPr>
      </p:cxnSp>
      <p:sp>
        <p:nvSpPr>
          <p:cNvPr id="92" name="Google Shape;92;p17"/>
          <p:cNvSpPr txBox="1"/>
          <p:nvPr/>
        </p:nvSpPr>
        <p:spPr>
          <a:xfrm>
            <a:off x="133350" y="4484687"/>
            <a:ext cx="41640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omic Sans MS"/>
              <a:buNone/>
            </a:pPr>
            <a:r>
              <a:rPr lang="en-US" sz="1800" b="1" i="0" dirty="0">
                <a:latin typeface="Comic Sans MS"/>
                <a:ea typeface="Comic Sans MS"/>
                <a:cs typeface="Comic Sans MS"/>
                <a:sym typeface="Comic Sans MS"/>
              </a:rPr>
              <a:t>Task</a:t>
            </a:r>
            <a:r>
              <a:rPr lang="en-US" sz="1800" b="0" i="0" u="none" dirty="0">
                <a:latin typeface="Comic Sans MS"/>
                <a:ea typeface="Comic Sans MS"/>
                <a:cs typeface="Comic Sans MS"/>
                <a:sym typeface="Comic Sans MS"/>
              </a:rPr>
              <a:t>: Label your diagram with the following:</a:t>
            </a:r>
            <a:endParaRPr dirty="0"/>
          </a:p>
        </p:txBody>
      </p:sp>
      <p:sp>
        <p:nvSpPr>
          <p:cNvPr id="93" name="Google Shape;93;p17"/>
          <p:cNvSpPr txBox="1"/>
          <p:nvPr/>
        </p:nvSpPr>
        <p:spPr>
          <a:xfrm>
            <a:off x="120650" y="5207000"/>
            <a:ext cx="89502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omic Sans MS"/>
              <a:buNone/>
            </a:pPr>
            <a:r>
              <a:rPr lang="en-US" sz="1800" b="1" i="0" dirty="0">
                <a:latin typeface="Comic Sans MS"/>
                <a:ea typeface="Comic Sans MS"/>
                <a:cs typeface="Comic Sans MS"/>
                <a:sym typeface="Comic Sans MS"/>
              </a:rPr>
              <a:t>Task</a:t>
            </a:r>
            <a:r>
              <a:rPr lang="en-US" sz="1800" b="0" i="0" u="none" dirty="0">
                <a:latin typeface="Comic Sans MS"/>
                <a:ea typeface="Comic Sans MS"/>
                <a:cs typeface="Comic Sans MS"/>
                <a:sym typeface="Comic Sans MS"/>
              </a:rPr>
              <a:t>: If this diagram represents one second of time, </a:t>
            </a:r>
            <a:r>
              <a:rPr lang="en-US" sz="1800" b="0" i="0" u="sng" dirty="0">
                <a:latin typeface="Comic Sans MS"/>
                <a:ea typeface="Comic Sans MS"/>
                <a:cs typeface="Comic Sans MS"/>
                <a:sym typeface="Comic Sans MS"/>
              </a:rPr>
              <a:t>predict</a:t>
            </a:r>
            <a:r>
              <a:rPr lang="en-US" sz="1800" b="0" i="0" u="none" dirty="0">
                <a:latin typeface="Comic Sans MS"/>
                <a:ea typeface="Comic Sans MS"/>
                <a:cs typeface="Comic Sans MS"/>
                <a:sym typeface="Comic Sans MS"/>
              </a:rPr>
              <a:t> what the frequency of the wave is in Hz.</a:t>
            </a:r>
            <a:endParaRPr dirty="0"/>
          </a:p>
        </p:txBody>
      </p:sp>
      <p:cxnSp>
        <p:nvCxnSpPr>
          <p:cNvPr id="94" name="Google Shape;94;p17"/>
          <p:cNvCxnSpPr/>
          <p:nvPr/>
        </p:nvCxnSpPr>
        <p:spPr>
          <a:xfrm rot="10800000">
            <a:off x="7637449" y="2852762"/>
            <a:ext cx="103200" cy="936600"/>
          </a:xfrm>
          <a:prstGeom prst="straightConnector1">
            <a:avLst/>
          </a:prstGeom>
          <a:noFill/>
          <a:ln w="57150" cap="flat" cmpd="sng">
            <a:solidFill>
              <a:srgbClr val="FFFF00"/>
            </a:solidFill>
            <a:prstDash val="solid"/>
            <a:miter lim="800000"/>
            <a:headEnd type="none" w="med" len="med"/>
            <a:tailEnd type="triangle" w="med" len="med"/>
          </a:ln>
        </p:spPr>
      </p:cxnSp>
      <p:cxnSp>
        <p:nvCxnSpPr>
          <p:cNvPr id="95" name="Google Shape;95;p17"/>
          <p:cNvCxnSpPr/>
          <p:nvPr/>
        </p:nvCxnSpPr>
        <p:spPr>
          <a:xfrm rot="10800000">
            <a:off x="5470450" y="2612937"/>
            <a:ext cx="352500" cy="1103400"/>
          </a:xfrm>
          <a:prstGeom prst="straightConnector1">
            <a:avLst/>
          </a:prstGeom>
          <a:noFill/>
          <a:ln w="57150" cap="flat" cmpd="sng">
            <a:solidFill>
              <a:srgbClr val="993366"/>
            </a:solidFill>
            <a:prstDash val="solid"/>
            <a:miter lim="800000"/>
            <a:headEnd type="none" w="med" len="med"/>
            <a:tailEnd type="triangle" w="med" len="med"/>
          </a:ln>
        </p:spPr>
      </p:cxnSp>
      <p:sp>
        <p:nvSpPr>
          <p:cNvPr id="96" name="Google Shape;96;p17"/>
          <p:cNvSpPr/>
          <p:nvPr/>
        </p:nvSpPr>
        <p:spPr>
          <a:xfrm>
            <a:off x="103187" y="5929312"/>
            <a:ext cx="8937600" cy="746100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None/>
            </a:pPr>
            <a:r>
              <a:rPr lang="en-US" sz="2000" b="1" i="0" u="sng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Stretch</a:t>
            </a:r>
            <a:r>
              <a:rPr lang="en-US" sz="2000" b="0" i="0" u="non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</a:t>
            </a:r>
            <a:r>
              <a:rPr lang="en-US" sz="1800" b="0" i="0" u="non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Using your answer from the “should” task, the period is the number of seconds taken for once full cycle. Do </a:t>
            </a:r>
            <a:r>
              <a:rPr lang="en-US" sz="1800" b="0" i="1" u="non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1/frequency</a:t>
            </a:r>
            <a:r>
              <a:rPr lang="en-US" sz="1800" b="0" i="0" u="non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to calculate.</a:t>
            </a:r>
            <a:endParaRPr sz="5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5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7" name="Google Shape;97;p17"/>
          <p:cNvSpPr/>
          <p:nvPr/>
        </p:nvSpPr>
        <p:spPr>
          <a:xfrm>
            <a:off x="4191000" y="4487862"/>
            <a:ext cx="4670400" cy="5730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mic Sans MS"/>
              <a:buNone/>
            </a:pPr>
            <a:r>
              <a:rPr lang="en-US" sz="1600" b="1" i="0" u="sng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Label bank</a:t>
            </a:r>
            <a:r>
              <a:rPr lang="en-US" sz="1600" b="0" i="0" u="non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-</a:t>
            </a:r>
            <a:r>
              <a:rPr lang="en-US" sz="1400" b="0" i="0" u="non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rest position, wavelength, amplitude, source, direction of travel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8"/>
          <p:cNvSpPr txBox="1">
            <a:spLocks noGrp="1"/>
          </p:cNvSpPr>
          <p:nvPr>
            <p:ph type="title"/>
          </p:nvPr>
        </p:nvSpPr>
        <p:spPr>
          <a:xfrm>
            <a:off x="0" y="222250"/>
            <a:ext cx="9144000" cy="69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omic Sans MS"/>
              <a:buNone/>
            </a:pPr>
            <a:r>
              <a:rPr lang="en-US" sz="4400" b="1" i="0" u="sng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Wave Anatomy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103" name="Google Shape;103;p18" descr="P06-02a"/>
          <p:cNvPicPr preferRelativeResize="0"/>
          <p:nvPr/>
        </p:nvPicPr>
        <p:blipFill rotWithShape="1">
          <a:blip r:embed="rId3">
            <a:alphaModFix/>
          </a:blip>
          <a:srcRect l="40206" t="3480" r="1429" b="58228"/>
          <a:stretch/>
        </p:blipFill>
        <p:spPr>
          <a:xfrm>
            <a:off x="495300" y="1022350"/>
            <a:ext cx="7669209" cy="33242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4" name="Google Shape;104;p18"/>
          <p:cNvCxnSpPr/>
          <p:nvPr/>
        </p:nvCxnSpPr>
        <p:spPr>
          <a:xfrm rot="10800000">
            <a:off x="3779837" y="1341362"/>
            <a:ext cx="0" cy="1343100"/>
          </a:xfrm>
          <a:prstGeom prst="straightConnector1">
            <a:avLst/>
          </a:prstGeom>
          <a:noFill/>
          <a:ln w="57150" cap="flat" cmpd="sng">
            <a:solidFill>
              <a:srgbClr val="FF0000"/>
            </a:solidFill>
            <a:prstDash val="solid"/>
            <a:miter lim="800000"/>
            <a:headEnd type="none" w="med" len="med"/>
            <a:tailEnd type="triangle" w="med" len="med"/>
          </a:ln>
        </p:spPr>
      </p:cxnSp>
      <p:cxnSp>
        <p:nvCxnSpPr>
          <p:cNvPr id="105" name="Google Shape;105;p18"/>
          <p:cNvCxnSpPr/>
          <p:nvPr/>
        </p:nvCxnSpPr>
        <p:spPr>
          <a:xfrm rot="10800000">
            <a:off x="684312" y="2684599"/>
            <a:ext cx="431700" cy="960300"/>
          </a:xfrm>
          <a:prstGeom prst="straightConnector1">
            <a:avLst/>
          </a:prstGeom>
          <a:noFill/>
          <a:ln w="57150" cap="flat" cmpd="sng">
            <a:solidFill>
              <a:srgbClr val="0070C0"/>
            </a:solidFill>
            <a:prstDash val="solid"/>
            <a:miter lim="800000"/>
            <a:headEnd type="none" w="med" len="med"/>
            <a:tailEnd type="triangle" w="med" len="med"/>
          </a:ln>
        </p:spPr>
      </p:cxnSp>
      <p:cxnSp>
        <p:nvCxnSpPr>
          <p:cNvPr id="106" name="Google Shape;106;p18"/>
          <p:cNvCxnSpPr/>
          <p:nvPr/>
        </p:nvCxnSpPr>
        <p:spPr>
          <a:xfrm>
            <a:off x="3779837" y="1268412"/>
            <a:ext cx="2043000" cy="0"/>
          </a:xfrm>
          <a:prstGeom prst="straightConnector1">
            <a:avLst/>
          </a:prstGeom>
          <a:noFill/>
          <a:ln w="57150" cap="flat" cmpd="sng">
            <a:solidFill>
              <a:srgbClr val="00B050"/>
            </a:solidFill>
            <a:prstDash val="solid"/>
            <a:miter lim="800000"/>
            <a:headEnd type="triangle" w="med" len="med"/>
            <a:tailEnd type="triangle" w="med" len="med"/>
          </a:ln>
        </p:spPr>
      </p:cxnSp>
      <p:sp>
        <p:nvSpPr>
          <p:cNvPr id="107" name="Google Shape;107;p18"/>
          <p:cNvSpPr txBox="1"/>
          <p:nvPr/>
        </p:nvSpPr>
        <p:spPr>
          <a:xfrm>
            <a:off x="193700" y="4554762"/>
            <a:ext cx="87567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omic Sans MS"/>
              <a:buNone/>
            </a:pPr>
            <a:r>
              <a:rPr lang="en-US" sz="1800" b="1" i="0" u="none" dirty="0">
                <a:latin typeface="Comic Sans MS"/>
                <a:ea typeface="Comic Sans MS"/>
                <a:cs typeface="Comic Sans MS"/>
                <a:sym typeface="Comic Sans MS"/>
              </a:rPr>
              <a:t>Task</a:t>
            </a:r>
            <a:r>
              <a:rPr lang="en-US" sz="1800" b="0" i="0" u="none" dirty="0">
                <a:latin typeface="Comic Sans MS"/>
                <a:ea typeface="Comic Sans MS"/>
                <a:cs typeface="Comic Sans MS"/>
                <a:sym typeface="Comic Sans MS"/>
              </a:rPr>
              <a:t>: If this diagram represents one second of time, </a:t>
            </a:r>
            <a:r>
              <a:rPr lang="en-US" sz="1800" b="0" i="0" u="sng" dirty="0">
                <a:latin typeface="Comic Sans MS"/>
                <a:ea typeface="Comic Sans MS"/>
                <a:cs typeface="Comic Sans MS"/>
                <a:sym typeface="Comic Sans MS"/>
              </a:rPr>
              <a:t>predict</a:t>
            </a:r>
            <a:r>
              <a:rPr lang="en-US" sz="1800" b="0" i="0" u="none" dirty="0">
                <a:latin typeface="Comic Sans MS"/>
                <a:ea typeface="Comic Sans MS"/>
                <a:cs typeface="Comic Sans MS"/>
                <a:sym typeface="Comic Sans MS"/>
              </a:rPr>
              <a:t> what the frequency of the wave is in Hz.</a:t>
            </a:r>
            <a:endParaRPr dirty="0"/>
          </a:p>
        </p:txBody>
      </p:sp>
      <p:cxnSp>
        <p:nvCxnSpPr>
          <p:cNvPr id="108" name="Google Shape;108;p18"/>
          <p:cNvCxnSpPr/>
          <p:nvPr/>
        </p:nvCxnSpPr>
        <p:spPr>
          <a:xfrm rot="10800000">
            <a:off x="7637449" y="2852762"/>
            <a:ext cx="103200" cy="936600"/>
          </a:xfrm>
          <a:prstGeom prst="straightConnector1">
            <a:avLst/>
          </a:prstGeom>
          <a:noFill/>
          <a:ln w="57150" cap="flat" cmpd="sng">
            <a:solidFill>
              <a:srgbClr val="FFFF00"/>
            </a:solidFill>
            <a:prstDash val="solid"/>
            <a:miter lim="800000"/>
            <a:headEnd type="none" w="med" len="med"/>
            <a:tailEnd type="triangle" w="med" len="med"/>
          </a:ln>
        </p:spPr>
      </p:cxnSp>
      <p:cxnSp>
        <p:nvCxnSpPr>
          <p:cNvPr id="109" name="Google Shape;109;p18"/>
          <p:cNvCxnSpPr/>
          <p:nvPr/>
        </p:nvCxnSpPr>
        <p:spPr>
          <a:xfrm rot="10800000">
            <a:off x="5470450" y="2612937"/>
            <a:ext cx="352500" cy="1103400"/>
          </a:xfrm>
          <a:prstGeom prst="straightConnector1">
            <a:avLst/>
          </a:prstGeom>
          <a:noFill/>
          <a:ln w="57150" cap="flat" cmpd="sng">
            <a:solidFill>
              <a:srgbClr val="993366"/>
            </a:solidFill>
            <a:prstDash val="solid"/>
            <a:miter lim="800000"/>
            <a:headEnd type="none" w="med" len="med"/>
            <a:tailEnd type="triangle" w="med" len="med"/>
          </a:ln>
        </p:spPr>
      </p:cxnSp>
      <p:sp>
        <p:nvSpPr>
          <p:cNvPr id="110" name="Google Shape;110;p18"/>
          <p:cNvSpPr txBox="1"/>
          <p:nvPr/>
        </p:nvSpPr>
        <p:spPr>
          <a:xfrm>
            <a:off x="5919787" y="1012825"/>
            <a:ext cx="1770000" cy="4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US" sz="2400" b="0" i="1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wavelength</a:t>
            </a:r>
            <a:endParaRPr/>
          </a:p>
        </p:txBody>
      </p:sp>
      <p:sp>
        <p:nvSpPr>
          <p:cNvPr id="111" name="Google Shape;111;p18"/>
          <p:cNvSpPr txBox="1"/>
          <p:nvPr/>
        </p:nvSpPr>
        <p:spPr>
          <a:xfrm>
            <a:off x="4730750" y="3795712"/>
            <a:ext cx="2047800" cy="4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US" sz="2400" b="0" i="1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rest position</a:t>
            </a:r>
            <a:endParaRPr/>
          </a:p>
        </p:txBody>
      </p:sp>
      <p:sp>
        <p:nvSpPr>
          <p:cNvPr id="112" name="Google Shape;112;p18"/>
          <p:cNvSpPr txBox="1"/>
          <p:nvPr/>
        </p:nvSpPr>
        <p:spPr>
          <a:xfrm>
            <a:off x="3201987" y="2752725"/>
            <a:ext cx="1108200" cy="33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</a:pPr>
            <a:r>
              <a:rPr lang="en-US" sz="1600" b="0" i="1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amplitude</a:t>
            </a:r>
            <a:endParaRPr/>
          </a:p>
        </p:txBody>
      </p:sp>
      <p:sp>
        <p:nvSpPr>
          <p:cNvPr id="113" name="Google Shape;113;p18"/>
          <p:cNvSpPr txBox="1"/>
          <p:nvPr/>
        </p:nvSpPr>
        <p:spPr>
          <a:xfrm>
            <a:off x="7083425" y="3789362"/>
            <a:ext cx="1049400" cy="33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</a:pPr>
            <a:r>
              <a:rPr lang="en-US" sz="1600" b="0" i="1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direction</a:t>
            </a:r>
            <a:endParaRPr/>
          </a:p>
        </p:txBody>
      </p:sp>
      <p:sp>
        <p:nvSpPr>
          <p:cNvPr id="114" name="Google Shape;114;p18"/>
          <p:cNvSpPr txBox="1"/>
          <p:nvPr/>
        </p:nvSpPr>
        <p:spPr>
          <a:xfrm>
            <a:off x="671512" y="3644900"/>
            <a:ext cx="858900" cy="33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</a:pPr>
            <a:r>
              <a:rPr lang="en-US" sz="16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Source</a:t>
            </a:r>
            <a:endParaRPr/>
          </a:p>
        </p:txBody>
      </p:sp>
      <p:sp>
        <p:nvSpPr>
          <p:cNvPr id="115" name="Google Shape;115;p18"/>
          <p:cNvSpPr txBox="1"/>
          <p:nvPr/>
        </p:nvSpPr>
        <p:spPr>
          <a:xfrm>
            <a:off x="330200" y="5628250"/>
            <a:ext cx="8483700" cy="960300"/>
          </a:xfrm>
          <a:prstGeom prst="rect">
            <a:avLst/>
          </a:prstGeom>
          <a:solidFill>
            <a:srgbClr val="6AA84F"/>
          </a:solidFill>
          <a:ln w="9525" cap="flat" cmpd="sng">
            <a:solidFill>
              <a:srgbClr val="00B05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omic Sans MS"/>
              <a:buNone/>
            </a:pPr>
            <a:r>
              <a:rPr lang="en-US" sz="2400" b="0" i="0" u="none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the diagram is 1 second, there are 3 crests/waves in the diagram. So the frequency is 3Hz</a:t>
            </a:r>
            <a:endParaRPr sz="2400">
              <a:solidFill>
                <a:srgbClr val="FFFFFF"/>
              </a:solidFill>
            </a:endParaRPr>
          </a:p>
        </p:txBody>
      </p:sp>
      <p:grpSp>
        <p:nvGrpSpPr>
          <p:cNvPr id="116" name="Google Shape;116;p18"/>
          <p:cNvGrpSpPr/>
          <p:nvPr/>
        </p:nvGrpSpPr>
        <p:grpSpPr>
          <a:xfrm>
            <a:off x="7689521" y="1054106"/>
            <a:ext cx="363521" cy="357189"/>
            <a:chOff x="7690042" y="1053703"/>
            <a:chExt cx="364104" cy="357189"/>
          </a:xfrm>
        </p:grpSpPr>
        <p:sp>
          <p:nvSpPr>
            <p:cNvPr id="117" name="Google Shape;117;p18"/>
            <p:cNvSpPr/>
            <p:nvPr/>
          </p:nvSpPr>
          <p:spPr>
            <a:xfrm>
              <a:off x="8001000" y="1080492"/>
              <a:ext cx="53146" cy="330400"/>
            </a:xfrm>
            <a:custGeom>
              <a:avLst/>
              <a:gdLst/>
              <a:ahLst/>
              <a:cxnLst/>
              <a:rect l="l" t="t" r="r" b="b"/>
              <a:pathLst>
                <a:path w="53146" h="330400" extrusionOk="0">
                  <a:moveTo>
                    <a:pt x="8930" y="0"/>
                  </a:moveTo>
                  <a:lnTo>
                    <a:pt x="33787" y="49716"/>
                  </a:lnTo>
                  <a:lnTo>
                    <a:pt x="46170" y="79223"/>
                  </a:lnTo>
                  <a:lnTo>
                    <a:pt x="51383" y="125779"/>
                  </a:lnTo>
                  <a:lnTo>
                    <a:pt x="53145" y="175217"/>
                  </a:lnTo>
                  <a:lnTo>
                    <a:pt x="50847" y="211000"/>
                  </a:lnTo>
                  <a:lnTo>
                    <a:pt x="36392" y="256433"/>
                  </a:lnTo>
                  <a:lnTo>
                    <a:pt x="0" y="330399"/>
                  </a:lnTo>
                </a:path>
              </a:pathLst>
            </a:custGeom>
            <a:solidFill>
              <a:schemeClr val="accent1"/>
            </a:solidFill>
            <a:ln w="19050" cap="flat" cmpd="sng">
              <a:solidFill>
                <a:srgbClr val="0093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18" name="Google Shape;118;p18"/>
            <p:cNvSpPr/>
            <p:nvPr/>
          </p:nvSpPr>
          <p:spPr>
            <a:xfrm>
              <a:off x="7806156" y="1181694"/>
              <a:ext cx="132337" cy="123396"/>
            </a:xfrm>
            <a:custGeom>
              <a:avLst/>
              <a:gdLst/>
              <a:ahLst/>
              <a:cxnLst/>
              <a:rect l="l" t="t" r="r" b="b"/>
              <a:pathLst>
                <a:path w="132337" h="123396" extrusionOk="0">
                  <a:moveTo>
                    <a:pt x="16250" y="23814"/>
                  </a:moveTo>
                  <a:lnTo>
                    <a:pt x="2011" y="55268"/>
                  </a:lnTo>
                  <a:lnTo>
                    <a:pt x="0" y="70536"/>
                  </a:lnTo>
                  <a:lnTo>
                    <a:pt x="1753" y="81952"/>
                  </a:lnTo>
                  <a:lnTo>
                    <a:pt x="4846" y="92317"/>
                  </a:lnTo>
                  <a:lnTo>
                    <a:pt x="7224" y="120707"/>
                  </a:lnTo>
                  <a:lnTo>
                    <a:pt x="9965" y="69138"/>
                  </a:lnTo>
                  <a:lnTo>
                    <a:pt x="22551" y="18133"/>
                  </a:lnTo>
                  <a:lnTo>
                    <a:pt x="32392" y="0"/>
                  </a:lnTo>
                  <a:lnTo>
                    <a:pt x="33956" y="993"/>
                  </a:lnTo>
                  <a:lnTo>
                    <a:pt x="46388" y="22144"/>
                  </a:lnTo>
                  <a:lnTo>
                    <a:pt x="57003" y="69455"/>
                  </a:lnTo>
                  <a:lnTo>
                    <a:pt x="58752" y="94002"/>
                  </a:lnTo>
                  <a:lnTo>
                    <a:pt x="55411" y="108992"/>
                  </a:lnTo>
                  <a:lnTo>
                    <a:pt x="58832" y="122584"/>
                  </a:lnTo>
                  <a:lnTo>
                    <a:pt x="59520" y="123395"/>
                  </a:lnTo>
                  <a:lnTo>
                    <a:pt x="59979" y="122943"/>
                  </a:lnTo>
                  <a:lnTo>
                    <a:pt x="89554" y="69446"/>
                  </a:lnTo>
                  <a:lnTo>
                    <a:pt x="93893" y="67134"/>
                  </a:lnTo>
                  <a:lnTo>
                    <a:pt x="98770" y="66584"/>
                  </a:lnTo>
                  <a:lnTo>
                    <a:pt x="104005" y="67210"/>
                  </a:lnTo>
                  <a:lnTo>
                    <a:pt x="107496" y="68620"/>
                  </a:lnTo>
                  <a:lnTo>
                    <a:pt x="109823" y="70552"/>
                  </a:lnTo>
                  <a:lnTo>
                    <a:pt x="115743" y="83303"/>
                  </a:lnTo>
                  <a:lnTo>
                    <a:pt x="132336" y="122040"/>
                  </a:lnTo>
                </a:path>
              </a:pathLst>
            </a:custGeom>
            <a:solidFill>
              <a:schemeClr val="accent1"/>
            </a:solidFill>
            <a:ln w="19050" cap="flat" cmpd="sng">
              <a:solidFill>
                <a:srgbClr val="0093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19" name="Google Shape;119;p18"/>
            <p:cNvSpPr/>
            <p:nvPr/>
          </p:nvSpPr>
          <p:spPr>
            <a:xfrm>
              <a:off x="7690042" y="1053703"/>
              <a:ext cx="96647" cy="348259"/>
            </a:xfrm>
            <a:custGeom>
              <a:avLst/>
              <a:gdLst/>
              <a:ahLst/>
              <a:cxnLst/>
              <a:rect l="l" t="t" r="r" b="b"/>
              <a:pathLst>
                <a:path w="96647" h="348259" extrusionOk="0">
                  <a:moveTo>
                    <a:pt x="96646" y="0"/>
                  </a:moveTo>
                  <a:lnTo>
                    <a:pt x="76528" y="12429"/>
                  </a:lnTo>
                  <a:lnTo>
                    <a:pt x="72822" y="18092"/>
                  </a:lnTo>
                  <a:lnTo>
                    <a:pt x="48044" y="70172"/>
                  </a:lnTo>
                  <a:lnTo>
                    <a:pt x="26682" y="121003"/>
                  </a:lnTo>
                  <a:lnTo>
                    <a:pt x="10431" y="172113"/>
                  </a:lnTo>
                  <a:lnTo>
                    <a:pt x="1978" y="222976"/>
                  </a:lnTo>
                  <a:lnTo>
                    <a:pt x="0" y="262811"/>
                  </a:lnTo>
                  <a:lnTo>
                    <a:pt x="16278" y="348258"/>
                  </a:lnTo>
                </a:path>
              </a:pathLst>
            </a:custGeom>
            <a:solidFill>
              <a:schemeClr val="accent1"/>
            </a:solidFill>
            <a:ln w="19050" cap="flat" cmpd="sng">
              <a:solidFill>
                <a:srgbClr val="0093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9"/>
          <p:cNvSpPr txBox="1">
            <a:spLocks noGrp="1"/>
          </p:cNvSpPr>
          <p:nvPr>
            <p:ph type="title"/>
          </p:nvPr>
        </p:nvSpPr>
        <p:spPr>
          <a:xfrm>
            <a:off x="-20637" y="188912"/>
            <a:ext cx="9144000" cy="692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omic Sans MS"/>
              <a:buNone/>
            </a:pPr>
            <a:r>
              <a:rPr lang="en-US" sz="4400" b="1" i="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Transverse Wave</a:t>
            </a:r>
            <a:endParaRPr/>
          </a:p>
        </p:txBody>
      </p:sp>
      <p:sp>
        <p:nvSpPr>
          <p:cNvPr id="125" name="Google Shape;125;p19"/>
          <p:cNvSpPr/>
          <p:nvPr/>
        </p:nvSpPr>
        <p:spPr>
          <a:xfrm>
            <a:off x="446087" y="1163637"/>
            <a:ext cx="8177212" cy="1508125"/>
          </a:xfrm>
          <a:prstGeom prst="roundRect">
            <a:avLst>
              <a:gd name="adj" fmla="val 16667"/>
            </a:avLst>
          </a:prstGeom>
          <a:solidFill>
            <a:srgbClr val="FF0000">
              <a:alpha val="29803"/>
            </a:srgbClr>
          </a:solidFill>
          <a:ln w="254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cxnSp>
        <p:nvCxnSpPr>
          <p:cNvPr id="126" name="Google Shape;126;p19"/>
          <p:cNvCxnSpPr/>
          <p:nvPr/>
        </p:nvCxnSpPr>
        <p:spPr>
          <a:xfrm>
            <a:off x="693737" y="1885950"/>
            <a:ext cx="7731125" cy="0"/>
          </a:xfrm>
          <a:prstGeom prst="straightConnector1">
            <a:avLst/>
          </a:prstGeom>
          <a:noFill/>
          <a:ln w="9525" cap="flat" cmpd="sng">
            <a:solidFill>
              <a:srgbClr val="B6DCDF"/>
            </a:solidFill>
            <a:prstDash val="solid"/>
            <a:miter lim="800000"/>
            <a:headEnd type="none" w="med" len="med"/>
            <a:tailEnd type="none" w="med" len="med"/>
          </a:ln>
        </p:spPr>
      </p:cxnSp>
      <p:sp>
        <p:nvSpPr>
          <p:cNvPr id="127" name="Google Shape;127;p19"/>
          <p:cNvSpPr/>
          <p:nvPr/>
        </p:nvSpPr>
        <p:spPr>
          <a:xfrm>
            <a:off x="1122362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8" name="Google Shape;128;p19"/>
          <p:cNvSpPr/>
          <p:nvPr/>
        </p:nvSpPr>
        <p:spPr>
          <a:xfrm>
            <a:off x="1303337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9" name="Google Shape;129;p19"/>
          <p:cNvSpPr/>
          <p:nvPr/>
        </p:nvSpPr>
        <p:spPr>
          <a:xfrm>
            <a:off x="1482725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0" name="Google Shape;130;p19"/>
          <p:cNvSpPr/>
          <p:nvPr/>
        </p:nvSpPr>
        <p:spPr>
          <a:xfrm>
            <a:off x="1663700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1" name="Google Shape;131;p19"/>
          <p:cNvSpPr/>
          <p:nvPr/>
        </p:nvSpPr>
        <p:spPr>
          <a:xfrm>
            <a:off x="1844675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2" name="Google Shape;132;p19"/>
          <p:cNvSpPr/>
          <p:nvPr/>
        </p:nvSpPr>
        <p:spPr>
          <a:xfrm>
            <a:off x="2024062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3" name="Google Shape;133;p19"/>
          <p:cNvSpPr/>
          <p:nvPr/>
        </p:nvSpPr>
        <p:spPr>
          <a:xfrm>
            <a:off x="2205037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4" name="Google Shape;134;p19"/>
          <p:cNvSpPr/>
          <p:nvPr/>
        </p:nvSpPr>
        <p:spPr>
          <a:xfrm>
            <a:off x="2384425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5" name="Google Shape;135;p19"/>
          <p:cNvSpPr/>
          <p:nvPr/>
        </p:nvSpPr>
        <p:spPr>
          <a:xfrm>
            <a:off x="2565400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6" name="Google Shape;136;p19"/>
          <p:cNvSpPr/>
          <p:nvPr/>
        </p:nvSpPr>
        <p:spPr>
          <a:xfrm>
            <a:off x="2746375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7" name="Google Shape;137;p19"/>
          <p:cNvSpPr/>
          <p:nvPr/>
        </p:nvSpPr>
        <p:spPr>
          <a:xfrm>
            <a:off x="2925762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8" name="Google Shape;138;p19"/>
          <p:cNvSpPr/>
          <p:nvPr/>
        </p:nvSpPr>
        <p:spPr>
          <a:xfrm>
            <a:off x="3106737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9" name="Google Shape;139;p19"/>
          <p:cNvSpPr/>
          <p:nvPr/>
        </p:nvSpPr>
        <p:spPr>
          <a:xfrm>
            <a:off x="3287712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0" name="Google Shape;140;p19"/>
          <p:cNvSpPr/>
          <p:nvPr/>
        </p:nvSpPr>
        <p:spPr>
          <a:xfrm>
            <a:off x="3467100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1" name="Google Shape;141;p19"/>
          <p:cNvSpPr/>
          <p:nvPr/>
        </p:nvSpPr>
        <p:spPr>
          <a:xfrm>
            <a:off x="3648075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2" name="Google Shape;142;p19"/>
          <p:cNvSpPr/>
          <p:nvPr/>
        </p:nvSpPr>
        <p:spPr>
          <a:xfrm>
            <a:off x="3827462" y="1814512"/>
            <a:ext cx="147637" cy="142875"/>
          </a:xfrm>
          <a:prstGeom prst="ellipse">
            <a:avLst/>
          </a:prstGeom>
          <a:solidFill>
            <a:schemeClr val="lt1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3" name="Google Shape;143;p19"/>
          <p:cNvSpPr/>
          <p:nvPr/>
        </p:nvSpPr>
        <p:spPr>
          <a:xfrm>
            <a:off x="4008437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4" name="Google Shape;144;p19"/>
          <p:cNvSpPr/>
          <p:nvPr/>
        </p:nvSpPr>
        <p:spPr>
          <a:xfrm>
            <a:off x="4189412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4368800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6" name="Google Shape;146;p19"/>
          <p:cNvSpPr/>
          <p:nvPr/>
        </p:nvSpPr>
        <p:spPr>
          <a:xfrm>
            <a:off x="4549775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7" name="Google Shape;147;p19"/>
          <p:cNvSpPr/>
          <p:nvPr/>
        </p:nvSpPr>
        <p:spPr>
          <a:xfrm>
            <a:off x="4730750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8" name="Google Shape;148;p19"/>
          <p:cNvSpPr/>
          <p:nvPr/>
        </p:nvSpPr>
        <p:spPr>
          <a:xfrm>
            <a:off x="4910137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9" name="Google Shape;149;p19"/>
          <p:cNvSpPr/>
          <p:nvPr/>
        </p:nvSpPr>
        <p:spPr>
          <a:xfrm>
            <a:off x="5091112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0" name="Google Shape;150;p19"/>
          <p:cNvSpPr/>
          <p:nvPr/>
        </p:nvSpPr>
        <p:spPr>
          <a:xfrm>
            <a:off x="5270500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1" name="Google Shape;151;p19"/>
          <p:cNvSpPr/>
          <p:nvPr/>
        </p:nvSpPr>
        <p:spPr>
          <a:xfrm>
            <a:off x="5451475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2" name="Google Shape;152;p19"/>
          <p:cNvSpPr/>
          <p:nvPr/>
        </p:nvSpPr>
        <p:spPr>
          <a:xfrm>
            <a:off x="5632450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3" name="Google Shape;153;p19"/>
          <p:cNvSpPr/>
          <p:nvPr/>
        </p:nvSpPr>
        <p:spPr>
          <a:xfrm>
            <a:off x="5811837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4" name="Google Shape;154;p19"/>
          <p:cNvSpPr/>
          <p:nvPr/>
        </p:nvSpPr>
        <p:spPr>
          <a:xfrm>
            <a:off x="5992812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5" name="Google Shape;155;p19"/>
          <p:cNvSpPr/>
          <p:nvPr/>
        </p:nvSpPr>
        <p:spPr>
          <a:xfrm>
            <a:off x="6173787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6" name="Google Shape;156;p19"/>
          <p:cNvSpPr/>
          <p:nvPr/>
        </p:nvSpPr>
        <p:spPr>
          <a:xfrm>
            <a:off x="6353175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7" name="Google Shape;157;p19"/>
          <p:cNvSpPr/>
          <p:nvPr/>
        </p:nvSpPr>
        <p:spPr>
          <a:xfrm>
            <a:off x="6534150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8" name="Google Shape;158;p19"/>
          <p:cNvSpPr/>
          <p:nvPr/>
        </p:nvSpPr>
        <p:spPr>
          <a:xfrm>
            <a:off x="6713537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9" name="Google Shape;159;p19"/>
          <p:cNvSpPr/>
          <p:nvPr/>
        </p:nvSpPr>
        <p:spPr>
          <a:xfrm>
            <a:off x="6894512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0" name="Google Shape;160;p19"/>
          <p:cNvSpPr/>
          <p:nvPr/>
        </p:nvSpPr>
        <p:spPr>
          <a:xfrm>
            <a:off x="7075487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1" name="Google Shape;161;p19"/>
          <p:cNvSpPr/>
          <p:nvPr/>
        </p:nvSpPr>
        <p:spPr>
          <a:xfrm>
            <a:off x="7254875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2" name="Google Shape;162;p19"/>
          <p:cNvSpPr/>
          <p:nvPr/>
        </p:nvSpPr>
        <p:spPr>
          <a:xfrm>
            <a:off x="7435850" y="1814512"/>
            <a:ext cx="147637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3" name="Google Shape;163;p19"/>
          <p:cNvSpPr txBox="1"/>
          <p:nvPr/>
        </p:nvSpPr>
        <p:spPr>
          <a:xfrm>
            <a:off x="7337022" y="2133219"/>
            <a:ext cx="892101" cy="461665"/>
          </a:xfrm>
          <a:prstGeom prst="rect">
            <a:avLst/>
          </a:prstGeom>
          <a:gradFill>
            <a:gsLst>
              <a:gs pos="0">
                <a:srgbClr val="19197B"/>
              </a:gs>
              <a:gs pos="80000">
                <a:srgbClr val="2222A2"/>
              </a:gs>
              <a:gs pos="100000">
                <a:srgbClr val="1F1FA5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US" sz="2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Start</a:t>
            </a:r>
            <a:endParaRPr dirty="0"/>
          </a:p>
        </p:txBody>
      </p:sp>
      <p:sp>
        <p:nvSpPr>
          <p:cNvPr id="164" name="Google Shape;164;p19"/>
          <p:cNvSpPr/>
          <p:nvPr/>
        </p:nvSpPr>
        <p:spPr>
          <a:xfrm>
            <a:off x="407987" y="1776412"/>
            <a:ext cx="698500" cy="382587"/>
          </a:xfrm>
          <a:custGeom>
            <a:avLst/>
            <a:gdLst/>
            <a:ahLst/>
            <a:cxnLst/>
            <a:rect l="l" t="t" r="r" b="b"/>
            <a:pathLst>
              <a:path w="3069771" h="1753998" extrusionOk="0">
                <a:moveTo>
                  <a:pt x="142504" y="283029"/>
                </a:moveTo>
                <a:lnTo>
                  <a:pt x="1116281" y="318655"/>
                </a:lnTo>
                <a:cubicBezTo>
                  <a:pt x="1409206" y="277091"/>
                  <a:pt x="1626920" y="0"/>
                  <a:pt x="1900052" y="33647"/>
                </a:cubicBezTo>
                <a:cubicBezTo>
                  <a:pt x="2173184" y="67294"/>
                  <a:pt x="2844926" y="446945"/>
                  <a:pt x="2755075" y="520536"/>
                </a:cubicBezTo>
                <a:cubicBezTo>
                  <a:pt x="2643005" y="536997"/>
                  <a:pt x="2386941" y="558141"/>
                  <a:pt x="2256312" y="532411"/>
                </a:cubicBezTo>
                <a:lnTo>
                  <a:pt x="1971304" y="366156"/>
                </a:lnTo>
                <a:lnTo>
                  <a:pt x="2280062" y="544286"/>
                </a:lnTo>
                <a:lnTo>
                  <a:pt x="2838203" y="532411"/>
                </a:lnTo>
                <a:cubicBezTo>
                  <a:pt x="2952998" y="552203"/>
                  <a:pt x="3016909" y="654412"/>
                  <a:pt x="3028394" y="718146"/>
                </a:cubicBezTo>
                <a:cubicBezTo>
                  <a:pt x="3030226" y="774115"/>
                  <a:pt x="3069771" y="839190"/>
                  <a:pt x="2897579" y="876795"/>
                </a:cubicBezTo>
                <a:lnTo>
                  <a:pt x="1935678" y="888671"/>
                </a:lnTo>
                <a:lnTo>
                  <a:pt x="2528329" y="882454"/>
                </a:lnTo>
                <a:cubicBezTo>
                  <a:pt x="2722293" y="910163"/>
                  <a:pt x="2802174" y="947938"/>
                  <a:pt x="2814080" y="1003898"/>
                </a:cubicBezTo>
                <a:cubicBezTo>
                  <a:pt x="2825986" y="1059858"/>
                  <a:pt x="2789771" y="1192482"/>
                  <a:pt x="2599766" y="1218212"/>
                </a:cubicBezTo>
                <a:lnTo>
                  <a:pt x="1959429" y="1209305"/>
                </a:lnTo>
                <a:lnTo>
                  <a:pt x="2528328" y="1218212"/>
                </a:lnTo>
                <a:cubicBezTo>
                  <a:pt x="2694582" y="1255415"/>
                  <a:pt x="2676497" y="1384898"/>
                  <a:pt x="2644218" y="1435698"/>
                </a:cubicBezTo>
                <a:cubicBezTo>
                  <a:pt x="2611939" y="1486498"/>
                  <a:pt x="2506848" y="1512714"/>
                  <a:pt x="2334656" y="1523012"/>
                </a:cubicBezTo>
                <a:lnTo>
                  <a:pt x="1923803" y="1494312"/>
                </a:lnTo>
                <a:lnTo>
                  <a:pt x="2347356" y="1523012"/>
                </a:lnTo>
                <a:cubicBezTo>
                  <a:pt x="2458192" y="1564576"/>
                  <a:pt x="2271948" y="1695257"/>
                  <a:pt x="2242577" y="1718279"/>
                </a:cubicBezTo>
                <a:cubicBezTo>
                  <a:pt x="2206858" y="1753998"/>
                  <a:pt x="2077372" y="1728174"/>
                  <a:pt x="1885387" y="1718278"/>
                </a:cubicBezTo>
                <a:lnTo>
                  <a:pt x="1436914" y="1684317"/>
                </a:lnTo>
                <a:lnTo>
                  <a:pt x="997527" y="1482437"/>
                </a:lnTo>
                <a:lnTo>
                  <a:pt x="0" y="1458686"/>
                </a:lnTo>
                <a:lnTo>
                  <a:pt x="142504" y="283029"/>
                </a:lnTo>
                <a:close/>
              </a:path>
            </a:pathLst>
          </a:custGeom>
          <a:solidFill>
            <a:srgbClr val="CECEEF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38100">
              <a:srgbClr val="000000">
                <a:alpha val="3960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5" name="Google Shape;165;p19"/>
          <p:cNvSpPr txBox="1"/>
          <p:nvPr/>
        </p:nvSpPr>
        <p:spPr>
          <a:xfrm>
            <a:off x="2873375" y="6057900"/>
            <a:ext cx="4494212" cy="611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None/>
            </a:pPr>
            <a:r>
              <a:rPr lang="en-US" sz="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Direction of wave travel</a:t>
            </a:r>
            <a:endParaRPr/>
          </a:p>
        </p:txBody>
      </p:sp>
      <p:sp>
        <p:nvSpPr>
          <p:cNvPr id="166" name="Google Shape;166;p19"/>
          <p:cNvSpPr/>
          <p:nvPr/>
        </p:nvSpPr>
        <p:spPr>
          <a:xfrm>
            <a:off x="2170112" y="4232275"/>
            <a:ext cx="5715000" cy="1552575"/>
          </a:xfrm>
          <a:custGeom>
            <a:avLst/>
            <a:gdLst/>
            <a:ahLst/>
            <a:cxnLst/>
            <a:rect l="l" t="t" r="r" b="b"/>
            <a:pathLst>
              <a:path w="7710" h="1035" extrusionOk="0">
                <a:moveTo>
                  <a:pt x="0" y="1035"/>
                </a:moveTo>
                <a:cubicBezTo>
                  <a:pt x="520" y="517"/>
                  <a:pt x="1040" y="0"/>
                  <a:pt x="1560" y="0"/>
                </a:cubicBezTo>
                <a:cubicBezTo>
                  <a:pt x="2080" y="0"/>
                  <a:pt x="2600" y="1035"/>
                  <a:pt x="3120" y="1035"/>
                </a:cubicBezTo>
                <a:cubicBezTo>
                  <a:pt x="3640" y="1035"/>
                  <a:pt x="4160" y="0"/>
                  <a:pt x="4680" y="0"/>
                </a:cubicBezTo>
                <a:cubicBezTo>
                  <a:pt x="5200" y="0"/>
                  <a:pt x="5735" y="1035"/>
                  <a:pt x="6240" y="1035"/>
                </a:cubicBezTo>
                <a:cubicBezTo>
                  <a:pt x="6745" y="1035"/>
                  <a:pt x="7465" y="173"/>
                  <a:pt x="7710" y="0"/>
                </a:cubicBezTo>
              </a:path>
            </a:pathLst>
          </a:cu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cxnSp>
        <p:nvCxnSpPr>
          <p:cNvPr id="167" name="Google Shape;167;p19"/>
          <p:cNvCxnSpPr/>
          <p:nvPr/>
        </p:nvCxnSpPr>
        <p:spPr>
          <a:xfrm>
            <a:off x="1839912" y="4241800"/>
            <a:ext cx="0" cy="1552575"/>
          </a:xfrm>
          <a:prstGeom prst="straightConnector1">
            <a:avLst/>
          </a:prstGeom>
          <a:noFill/>
          <a:ln w="57150" cap="flat" cmpd="sng">
            <a:solidFill>
              <a:schemeClr val="dk1"/>
            </a:solidFill>
            <a:prstDash val="solid"/>
            <a:miter lim="800000"/>
            <a:headEnd type="triangle" w="med" len="med"/>
            <a:tailEnd type="triangle" w="med" len="med"/>
          </a:ln>
        </p:spPr>
      </p:cxnSp>
      <p:sp>
        <p:nvSpPr>
          <p:cNvPr id="168" name="Google Shape;168;p19"/>
          <p:cNvSpPr txBox="1"/>
          <p:nvPr/>
        </p:nvSpPr>
        <p:spPr>
          <a:xfrm>
            <a:off x="193675" y="4799012"/>
            <a:ext cx="1997075" cy="612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None/>
            </a:pPr>
            <a:r>
              <a:rPr lang="en-US" sz="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Oscillations</a:t>
            </a:r>
            <a:endParaRPr/>
          </a:p>
        </p:txBody>
      </p:sp>
      <p:cxnSp>
        <p:nvCxnSpPr>
          <p:cNvPr id="169" name="Google Shape;169;p19"/>
          <p:cNvCxnSpPr/>
          <p:nvPr/>
        </p:nvCxnSpPr>
        <p:spPr>
          <a:xfrm rot="10800000" flipH="1">
            <a:off x="2035175" y="5940425"/>
            <a:ext cx="6149975" cy="14287"/>
          </a:xfrm>
          <a:prstGeom prst="straightConnector1">
            <a:avLst/>
          </a:prstGeom>
          <a:noFill/>
          <a:ln w="57150" cap="flat" cmpd="sng">
            <a:solidFill>
              <a:schemeClr val="dk1"/>
            </a:solidFill>
            <a:prstDash val="solid"/>
            <a:miter lim="800000"/>
            <a:headEnd type="none" w="med" len="med"/>
            <a:tailEnd type="triangle" w="med" len="med"/>
          </a:ln>
        </p:spPr>
      </p:cxnSp>
      <p:sp>
        <p:nvSpPr>
          <p:cNvPr id="170" name="Google Shape;170;p19"/>
          <p:cNvSpPr txBox="1"/>
          <p:nvPr/>
        </p:nvSpPr>
        <p:spPr>
          <a:xfrm>
            <a:off x="3516312" y="3997325"/>
            <a:ext cx="954087" cy="361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6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Peak</a:t>
            </a:r>
            <a:endParaRPr/>
          </a:p>
        </p:txBody>
      </p:sp>
      <p:sp>
        <p:nvSpPr>
          <p:cNvPr id="171" name="Google Shape;171;p19"/>
          <p:cNvSpPr txBox="1"/>
          <p:nvPr/>
        </p:nvSpPr>
        <p:spPr>
          <a:xfrm>
            <a:off x="4906962" y="5411787"/>
            <a:ext cx="1812925" cy="319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6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Trough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0"/>
          <p:cNvSpPr txBox="1">
            <a:spLocks noGrp="1"/>
          </p:cNvSpPr>
          <p:nvPr>
            <p:ph type="title"/>
          </p:nvPr>
        </p:nvSpPr>
        <p:spPr>
          <a:xfrm>
            <a:off x="-20637" y="188912"/>
            <a:ext cx="9144000" cy="692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omic Sans MS"/>
              <a:buNone/>
            </a:pPr>
            <a:r>
              <a:rPr lang="en-US" sz="4400" b="1" i="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Longitudinal Wave</a:t>
            </a:r>
            <a:endParaRPr/>
          </a:p>
        </p:txBody>
      </p:sp>
      <p:sp>
        <p:nvSpPr>
          <p:cNvPr id="177" name="Google Shape;177;p20"/>
          <p:cNvSpPr/>
          <p:nvPr/>
        </p:nvSpPr>
        <p:spPr>
          <a:xfrm>
            <a:off x="566737" y="1247775"/>
            <a:ext cx="7858125" cy="1285875"/>
          </a:xfrm>
          <a:prstGeom prst="roundRect">
            <a:avLst>
              <a:gd name="adj" fmla="val 16667"/>
            </a:avLst>
          </a:prstGeom>
          <a:solidFill>
            <a:srgbClr val="FF0000">
              <a:alpha val="29803"/>
            </a:srgbClr>
          </a:solidFill>
          <a:ln w="254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cxnSp>
        <p:nvCxnSpPr>
          <p:cNvPr id="178" name="Google Shape;178;p20"/>
          <p:cNvCxnSpPr/>
          <p:nvPr/>
        </p:nvCxnSpPr>
        <p:spPr>
          <a:xfrm>
            <a:off x="785812" y="1398587"/>
            <a:ext cx="7643812" cy="14287"/>
          </a:xfrm>
          <a:prstGeom prst="straightConnector1">
            <a:avLst/>
          </a:prstGeom>
          <a:noFill/>
          <a:ln w="9525" cap="flat" cmpd="sng">
            <a:solidFill>
              <a:srgbClr val="B6DCDF"/>
            </a:solidFill>
            <a:prstDash val="solid"/>
            <a:miter lim="800000"/>
            <a:headEnd type="none" w="med" len="med"/>
            <a:tailEnd type="none" w="med" len="med"/>
          </a:ln>
        </p:spPr>
      </p:cxnSp>
      <p:sp>
        <p:nvSpPr>
          <p:cNvPr id="179" name="Google Shape;179;p20"/>
          <p:cNvSpPr/>
          <p:nvPr/>
        </p:nvSpPr>
        <p:spPr>
          <a:xfrm>
            <a:off x="1238250" y="1341437"/>
            <a:ext cx="142875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0" name="Google Shape;180;p20"/>
          <p:cNvSpPr/>
          <p:nvPr/>
        </p:nvSpPr>
        <p:spPr>
          <a:xfrm>
            <a:off x="1524000" y="1341437"/>
            <a:ext cx="142875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1" name="Google Shape;181;p20"/>
          <p:cNvSpPr/>
          <p:nvPr/>
        </p:nvSpPr>
        <p:spPr>
          <a:xfrm>
            <a:off x="1809750" y="1341437"/>
            <a:ext cx="142875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2" name="Google Shape;182;p20"/>
          <p:cNvSpPr/>
          <p:nvPr/>
        </p:nvSpPr>
        <p:spPr>
          <a:xfrm>
            <a:off x="2095500" y="1341437"/>
            <a:ext cx="142875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3" name="Google Shape;183;p20"/>
          <p:cNvSpPr/>
          <p:nvPr/>
        </p:nvSpPr>
        <p:spPr>
          <a:xfrm>
            <a:off x="2381250" y="1341437"/>
            <a:ext cx="142875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4" name="Google Shape;184;p20"/>
          <p:cNvSpPr/>
          <p:nvPr/>
        </p:nvSpPr>
        <p:spPr>
          <a:xfrm>
            <a:off x="2667000" y="1341437"/>
            <a:ext cx="142875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5" name="Google Shape;185;p20"/>
          <p:cNvSpPr/>
          <p:nvPr/>
        </p:nvSpPr>
        <p:spPr>
          <a:xfrm>
            <a:off x="2952750" y="1341437"/>
            <a:ext cx="142875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6" name="Google Shape;186;p20"/>
          <p:cNvSpPr/>
          <p:nvPr/>
        </p:nvSpPr>
        <p:spPr>
          <a:xfrm>
            <a:off x="3238500" y="1341437"/>
            <a:ext cx="142875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7" name="Google Shape;187;p20"/>
          <p:cNvSpPr/>
          <p:nvPr/>
        </p:nvSpPr>
        <p:spPr>
          <a:xfrm>
            <a:off x="3524250" y="1341437"/>
            <a:ext cx="142875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8" name="Google Shape;188;p20"/>
          <p:cNvSpPr/>
          <p:nvPr/>
        </p:nvSpPr>
        <p:spPr>
          <a:xfrm>
            <a:off x="3810000" y="1341437"/>
            <a:ext cx="142875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9" name="Google Shape;189;p20"/>
          <p:cNvSpPr/>
          <p:nvPr/>
        </p:nvSpPr>
        <p:spPr>
          <a:xfrm>
            <a:off x="4095750" y="1341437"/>
            <a:ext cx="142875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0" name="Google Shape;190;p20"/>
          <p:cNvSpPr/>
          <p:nvPr/>
        </p:nvSpPr>
        <p:spPr>
          <a:xfrm>
            <a:off x="4381500" y="1341437"/>
            <a:ext cx="142875" cy="142875"/>
          </a:xfrm>
          <a:prstGeom prst="ellipse">
            <a:avLst/>
          </a:prstGeom>
          <a:solidFill>
            <a:schemeClr val="lt1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1" name="Google Shape;191;p20"/>
          <p:cNvSpPr/>
          <p:nvPr/>
        </p:nvSpPr>
        <p:spPr>
          <a:xfrm>
            <a:off x="4667250" y="1341437"/>
            <a:ext cx="142875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2" name="Google Shape;192;p20"/>
          <p:cNvSpPr/>
          <p:nvPr/>
        </p:nvSpPr>
        <p:spPr>
          <a:xfrm>
            <a:off x="4953000" y="1341437"/>
            <a:ext cx="142875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3" name="Google Shape;193;p20"/>
          <p:cNvSpPr/>
          <p:nvPr/>
        </p:nvSpPr>
        <p:spPr>
          <a:xfrm>
            <a:off x="5238750" y="1341437"/>
            <a:ext cx="142875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4" name="Google Shape;194;p20"/>
          <p:cNvSpPr/>
          <p:nvPr/>
        </p:nvSpPr>
        <p:spPr>
          <a:xfrm>
            <a:off x="5524500" y="1341437"/>
            <a:ext cx="142875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5" name="Google Shape;195;p20"/>
          <p:cNvSpPr/>
          <p:nvPr/>
        </p:nvSpPr>
        <p:spPr>
          <a:xfrm>
            <a:off x="5810250" y="1341437"/>
            <a:ext cx="142875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6" name="Google Shape;196;p20"/>
          <p:cNvSpPr/>
          <p:nvPr/>
        </p:nvSpPr>
        <p:spPr>
          <a:xfrm>
            <a:off x="6096000" y="1341437"/>
            <a:ext cx="142875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7" name="Google Shape;197;p20"/>
          <p:cNvSpPr/>
          <p:nvPr/>
        </p:nvSpPr>
        <p:spPr>
          <a:xfrm>
            <a:off x="6381750" y="1341437"/>
            <a:ext cx="142875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8" name="Google Shape;198;p20"/>
          <p:cNvSpPr/>
          <p:nvPr/>
        </p:nvSpPr>
        <p:spPr>
          <a:xfrm>
            <a:off x="6667500" y="1341437"/>
            <a:ext cx="142875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9" name="Google Shape;199;p20"/>
          <p:cNvSpPr txBox="1"/>
          <p:nvPr/>
        </p:nvSpPr>
        <p:spPr>
          <a:xfrm>
            <a:off x="7429101" y="1625495"/>
            <a:ext cx="857256" cy="369332"/>
          </a:xfrm>
          <a:prstGeom prst="rect">
            <a:avLst/>
          </a:prstGeom>
          <a:gradFill>
            <a:gsLst>
              <a:gs pos="0">
                <a:srgbClr val="19197B"/>
              </a:gs>
              <a:gs pos="80000">
                <a:srgbClr val="2222A2"/>
              </a:gs>
              <a:gs pos="100000">
                <a:srgbClr val="1F1FA5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Start</a:t>
            </a:r>
            <a:endParaRPr/>
          </a:p>
        </p:txBody>
      </p:sp>
      <p:sp>
        <p:nvSpPr>
          <p:cNvPr id="200" name="Google Shape;200;p20"/>
          <p:cNvSpPr/>
          <p:nvPr/>
        </p:nvSpPr>
        <p:spPr>
          <a:xfrm>
            <a:off x="523875" y="1255712"/>
            <a:ext cx="671512" cy="382587"/>
          </a:xfrm>
          <a:custGeom>
            <a:avLst/>
            <a:gdLst/>
            <a:ahLst/>
            <a:cxnLst/>
            <a:rect l="l" t="t" r="r" b="b"/>
            <a:pathLst>
              <a:path w="3069771" h="1753998" extrusionOk="0">
                <a:moveTo>
                  <a:pt x="142504" y="283029"/>
                </a:moveTo>
                <a:lnTo>
                  <a:pt x="1116281" y="318655"/>
                </a:lnTo>
                <a:cubicBezTo>
                  <a:pt x="1409206" y="277091"/>
                  <a:pt x="1626920" y="0"/>
                  <a:pt x="1900052" y="33647"/>
                </a:cubicBezTo>
                <a:cubicBezTo>
                  <a:pt x="2173184" y="67294"/>
                  <a:pt x="2844926" y="446945"/>
                  <a:pt x="2755075" y="520536"/>
                </a:cubicBezTo>
                <a:cubicBezTo>
                  <a:pt x="2643005" y="536997"/>
                  <a:pt x="2386941" y="558141"/>
                  <a:pt x="2256312" y="532411"/>
                </a:cubicBezTo>
                <a:lnTo>
                  <a:pt x="1971304" y="366156"/>
                </a:lnTo>
                <a:lnTo>
                  <a:pt x="2280062" y="544286"/>
                </a:lnTo>
                <a:lnTo>
                  <a:pt x="2838203" y="532411"/>
                </a:lnTo>
                <a:cubicBezTo>
                  <a:pt x="2952998" y="552203"/>
                  <a:pt x="3016909" y="654412"/>
                  <a:pt x="3028394" y="718146"/>
                </a:cubicBezTo>
                <a:cubicBezTo>
                  <a:pt x="3030226" y="774115"/>
                  <a:pt x="3069771" y="839190"/>
                  <a:pt x="2897579" y="876795"/>
                </a:cubicBezTo>
                <a:lnTo>
                  <a:pt x="1935678" y="888671"/>
                </a:lnTo>
                <a:lnTo>
                  <a:pt x="2528329" y="882454"/>
                </a:lnTo>
                <a:cubicBezTo>
                  <a:pt x="2722293" y="910163"/>
                  <a:pt x="2802174" y="947938"/>
                  <a:pt x="2814080" y="1003898"/>
                </a:cubicBezTo>
                <a:cubicBezTo>
                  <a:pt x="2825986" y="1059858"/>
                  <a:pt x="2789771" y="1192482"/>
                  <a:pt x="2599766" y="1218212"/>
                </a:cubicBezTo>
                <a:lnTo>
                  <a:pt x="1959429" y="1209305"/>
                </a:lnTo>
                <a:lnTo>
                  <a:pt x="2528328" y="1218212"/>
                </a:lnTo>
                <a:cubicBezTo>
                  <a:pt x="2694582" y="1255415"/>
                  <a:pt x="2676497" y="1384898"/>
                  <a:pt x="2644218" y="1435698"/>
                </a:cubicBezTo>
                <a:cubicBezTo>
                  <a:pt x="2611939" y="1486498"/>
                  <a:pt x="2506848" y="1512714"/>
                  <a:pt x="2334656" y="1523012"/>
                </a:cubicBezTo>
                <a:lnTo>
                  <a:pt x="1923803" y="1494312"/>
                </a:lnTo>
                <a:lnTo>
                  <a:pt x="2347356" y="1523012"/>
                </a:lnTo>
                <a:cubicBezTo>
                  <a:pt x="2458192" y="1564576"/>
                  <a:pt x="2271948" y="1695257"/>
                  <a:pt x="2242577" y="1718279"/>
                </a:cubicBezTo>
                <a:cubicBezTo>
                  <a:pt x="2206858" y="1753998"/>
                  <a:pt x="2077372" y="1728174"/>
                  <a:pt x="1885387" y="1718278"/>
                </a:cubicBezTo>
                <a:lnTo>
                  <a:pt x="1436914" y="1684317"/>
                </a:lnTo>
                <a:lnTo>
                  <a:pt x="997527" y="1482437"/>
                </a:lnTo>
                <a:lnTo>
                  <a:pt x="0" y="1458686"/>
                </a:lnTo>
                <a:lnTo>
                  <a:pt x="142504" y="283029"/>
                </a:lnTo>
                <a:close/>
              </a:path>
            </a:pathLst>
          </a:custGeom>
          <a:solidFill>
            <a:srgbClr val="CECEEF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38100">
              <a:srgbClr val="000000">
                <a:alpha val="3960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1" name="Google Shape;201;p20"/>
          <p:cNvSpPr/>
          <p:nvPr/>
        </p:nvSpPr>
        <p:spPr>
          <a:xfrm>
            <a:off x="6953250" y="1341437"/>
            <a:ext cx="142875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2" name="Google Shape;202;p20"/>
          <p:cNvSpPr/>
          <p:nvPr/>
        </p:nvSpPr>
        <p:spPr>
          <a:xfrm>
            <a:off x="7239000" y="1341437"/>
            <a:ext cx="142875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3" name="Google Shape;203;p20"/>
          <p:cNvSpPr/>
          <p:nvPr/>
        </p:nvSpPr>
        <p:spPr>
          <a:xfrm>
            <a:off x="7524750" y="1341437"/>
            <a:ext cx="142875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4" name="Google Shape;204;p20"/>
          <p:cNvSpPr/>
          <p:nvPr/>
        </p:nvSpPr>
        <p:spPr>
          <a:xfrm>
            <a:off x="7810500" y="1341437"/>
            <a:ext cx="142875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5" name="Google Shape;205;p20"/>
          <p:cNvSpPr/>
          <p:nvPr/>
        </p:nvSpPr>
        <p:spPr>
          <a:xfrm>
            <a:off x="8096250" y="1341437"/>
            <a:ext cx="142875" cy="1428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06" name="Google Shape;206;p20"/>
          <p:cNvPicPr preferRelativeResize="0"/>
          <p:nvPr/>
        </p:nvPicPr>
        <p:blipFill rotWithShape="1">
          <a:blip r:embed="rId3">
            <a:alphaModFix/>
          </a:blip>
          <a:srcRect t="28218" b="15831"/>
          <a:stretch/>
        </p:blipFill>
        <p:spPr>
          <a:xfrm>
            <a:off x="2817812" y="3744912"/>
            <a:ext cx="5697537" cy="1181100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20"/>
          <p:cNvSpPr txBox="1"/>
          <p:nvPr/>
        </p:nvSpPr>
        <p:spPr>
          <a:xfrm>
            <a:off x="4465637" y="3094037"/>
            <a:ext cx="1773237" cy="395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None/>
            </a:pPr>
            <a:r>
              <a:rPr lang="en-US" sz="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Rarefaction</a:t>
            </a:r>
            <a:endParaRPr/>
          </a:p>
        </p:txBody>
      </p:sp>
      <p:cxnSp>
        <p:nvCxnSpPr>
          <p:cNvPr id="208" name="Google Shape;208;p20"/>
          <p:cNvCxnSpPr/>
          <p:nvPr/>
        </p:nvCxnSpPr>
        <p:spPr>
          <a:xfrm>
            <a:off x="4222750" y="3649662"/>
            <a:ext cx="2017712" cy="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miter lim="800000"/>
            <a:headEnd type="triangle" w="med" len="med"/>
            <a:tailEnd type="triangle" w="med" len="med"/>
          </a:ln>
        </p:spPr>
      </p:cxnSp>
      <p:cxnSp>
        <p:nvCxnSpPr>
          <p:cNvPr id="209" name="Google Shape;209;p20"/>
          <p:cNvCxnSpPr/>
          <p:nvPr/>
        </p:nvCxnSpPr>
        <p:spPr>
          <a:xfrm>
            <a:off x="3790950" y="5068887"/>
            <a:ext cx="390525" cy="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miter lim="800000"/>
            <a:headEnd type="triangle" w="med" len="med"/>
            <a:tailEnd type="triangle" w="med" len="med"/>
          </a:ln>
        </p:spPr>
      </p:cxnSp>
      <p:sp>
        <p:nvSpPr>
          <p:cNvPr id="210" name="Google Shape;210;p20"/>
          <p:cNvSpPr txBox="1"/>
          <p:nvPr/>
        </p:nvSpPr>
        <p:spPr>
          <a:xfrm>
            <a:off x="3238500" y="5132387"/>
            <a:ext cx="1806575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None/>
            </a:pPr>
            <a:r>
              <a:rPr lang="en-US" sz="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Compression</a:t>
            </a:r>
            <a:endParaRPr/>
          </a:p>
        </p:txBody>
      </p:sp>
      <p:cxnSp>
        <p:nvCxnSpPr>
          <p:cNvPr id="211" name="Google Shape;211;p20"/>
          <p:cNvCxnSpPr/>
          <p:nvPr/>
        </p:nvCxnSpPr>
        <p:spPr>
          <a:xfrm rot="10800000">
            <a:off x="566737" y="4538662"/>
            <a:ext cx="2095500" cy="0"/>
          </a:xfrm>
          <a:prstGeom prst="straightConnector1">
            <a:avLst/>
          </a:prstGeom>
          <a:noFill/>
          <a:ln w="57150" cap="flat" cmpd="sng">
            <a:solidFill>
              <a:schemeClr val="dk1"/>
            </a:solidFill>
            <a:prstDash val="solid"/>
            <a:miter lim="800000"/>
            <a:headEnd type="triangle" w="med" len="med"/>
            <a:tailEnd type="triangle" w="med" len="med"/>
          </a:ln>
        </p:spPr>
      </p:cxnSp>
      <p:sp>
        <p:nvSpPr>
          <p:cNvPr id="212" name="Google Shape;212;p20"/>
          <p:cNvSpPr txBox="1"/>
          <p:nvPr/>
        </p:nvSpPr>
        <p:spPr>
          <a:xfrm>
            <a:off x="909637" y="3797300"/>
            <a:ext cx="1993900" cy="461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US" sz="24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Oscillations</a:t>
            </a:r>
            <a:endParaRPr/>
          </a:p>
        </p:txBody>
      </p:sp>
      <p:cxnSp>
        <p:nvCxnSpPr>
          <p:cNvPr id="213" name="Google Shape;213;p20"/>
          <p:cNvCxnSpPr/>
          <p:nvPr/>
        </p:nvCxnSpPr>
        <p:spPr>
          <a:xfrm rot="10800000" flipH="1">
            <a:off x="2686050" y="5613400"/>
            <a:ext cx="6134100" cy="15875"/>
          </a:xfrm>
          <a:prstGeom prst="straightConnector1">
            <a:avLst/>
          </a:prstGeom>
          <a:noFill/>
          <a:ln w="57150" cap="flat" cmpd="sng">
            <a:solidFill>
              <a:schemeClr val="dk1"/>
            </a:solidFill>
            <a:prstDash val="solid"/>
            <a:miter lim="800000"/>
            <a:headEnd type="none" w="med" len="med"/>
            <a:tailEnd type="triangle" w="med" len="med"/>
          </a:ln>
        </p:spPr>
      </p:cxnSp>
      <p:sp>
        <p:nvSpPr>
          <p:cNvPr id="214" name="Google Shape;214;p20"/>
          <p:cNvSpPr txBox="1"/>
          <p:nvPr/>
        </p:nvSpPr>
        <p:spPr>
          <a:xfrm>
            <a:off x="3870325" y="5826125"/>
            <a:ext cx="4484687" cy="461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US" sz="24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Direction of wave travel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1"/>
          <p:cNvSpPr txBox="1">
            <a:spLocks noGrp="1"/>
          </p:cNvSpPr>
          <p:nvPr>
            <p:ph type="title"/>
          </p:nvPr>
        </p:nvSpPr>
        <p:spPr>
          <a:xfrm>
            <a:off x="-20637" y="188912"/>
            <a:ext cx="9144000" cy="692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omic Sans MS"/>
              <a:buNone/>
            </a:pPr>
            <a:r>
              <a:rPr lang="en-US" sz="4400" b="1" i="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Types of Wave</a:t>
            </a:r>
            <a:endParaRPr/>
          </a:p>
        </p:txBody>
      </p:sp>
      <p:sp>
        <p:nvSpPr>
          <p:cNvPr id="220" name="Google Shape;220;p21"/>
          <p:cNvSpPr/>
          <p:nvPr/>
        </p:nvSpPr>
        <p:spPr>
          <a:xfrm>
            <a:off x="5618162" y="3736975"/>
            <a:ext cx="3313112" cy="1449387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None/>
            </a:pPr>
            <a:r>
              <a:rPr lang="en-US" sz="2000" b="1" i="0" u="sng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Word bank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"/>
              <a:buFont typeface="Comic Sans MS"/>
              <a:buNone/>
            </a:pPr>
            <a:endParaRPr sz="500" b="1" i="0" u="sng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omic Sans MS"/>
              <a:buNone/>
            </a:pPr>
            <a:r>
              <a:rPr lang="en-US" sz="1800" b="0" i="0" u="non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parallel, oscillations, light, energy, longitudinal, sound,  perpendicular, source</a:t>
            </a:r>
            <a:endParaRPr/>
          </a:p>
        </p:txBody>
      </p:sp>
      <p:sp>
        <p:nvSpPr>
          <p:cNvPr id="221" name="Google Shape;221;p21"/>
          <p:cNvSpPr/>
          <p:nvPr/>
        </p:nvSpPr>
        <p:spPr>
          <a:xfrm>
            <a:off x="4348162" y="5526087"/>
            <a:ext cx="4625975" cy="1085850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omic Sans MS"/>
              <a:buNone/>
            </a:pPr>
            <a:r>
              <a:rPr lang="en-US" sz="1400" b="1" i="0" u="sng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Stretch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"/>
              <a:buFont typeface="Comic Sans MS"/>
              <a:buNone/>
            </a:pPr>
            <a:endParaRPr sz="300" b="1" i="0" u="sng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omic Sans MS"/>
              <a:buNone/>
            </a:pPr>
            <a:r>
              <a:rPr lang="en-US" sz="1400" b="0" i="0" u="non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On the left is a picture of a Mexican Wave at a football game. What type of wave does this model and explain your decision.</a:t>
            </a:r>
            <a:endParaRPr/>
          </a:p>
        </p:txBody>
      </p:sp>
      <p:pic>
        <p:nvPicPr>
          <p:cNvPr id="222" name="Google Shape;222;p21" descr="Image result for transverse wave trac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53075" y="1331912"/>
            <a:ext cx="3257550" cy="955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21" descr="Image result for transverse wave trac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80062" y="2511425"/>
            <a:ext cx="3387725" cy="1128712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21"/>
          <p:cNvSpPr txBox="1"/>
          <p:nvPr/>
        </p:nvSpPr>
        <p:spPr>
          <a:xfrm>
            <a:off x="303212" y="1235075"/>
            <a:ext cx="5224462" cy="3694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r>
              <a:rPr lang="en-US" sz="1800" b="1" i="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Task</a:t>
            </a:r>
            <a:r>
              <a:rPr lang="en-US" sz="18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: Copy and complete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omic Sans MS"/>
              <a:buNone/>
            </a:pPr>
            <a:endParaRPr sz="1800" b="0" i="0" u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Waves transfer _______, and are caused by oscillations in a ________.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omic Sans MS"/>
              <a:buNone/>
            </a:pPr>
            <a:endParaRPr sz="1800" b="0" i="0" u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Transverse waves are caused by ________ in a medium ______________ (90</a:t>
            </a:r>
            <a:r>
              <a:rPr lang="en-US" sz="1800" b="0" i="0" u="none" baseline="300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</a:t>
            </a:r>
            <a:r>
              <a:rPr lang="en-US" sz="18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) to the direction the wave travels. _____ and other electromagnetic waves are transverse.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omic Sans MS"/>
              <a:buNone/>
            </a:pPr>
            <a:endParaRPr sz="1800" b="0" i="0" u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___________ waves are caused by oscillations ________ to the direction of the wave.  ______ waves are longitudinal.</a:t>
            </a:r>
            <a:endParaRPr dirty="0"/>
          </a:p>
        </p:txBody>
      </p:sp>
      <p:pic>
        <p:nvPicPr>
          <p:cNvPr id="225" name="Google Shape;225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12725" y="5186362"/>
            <a:ext cx="3970337" cy="14493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22"/>
          <p:cNvSpPr txBox="1">
            <a:spLocks noGrp="1"/>
          </p:cNvSpPr>
          <p:nvPr>
            <p:ph type="title"/>
          </p:nvPr>
        </p:nvSpPr>
        <p:spPr>
          <a:xfrm>
            <a:off x="-20637" y="188912"/>
            <a:ext cx="9144000" cy="69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omic Sans MS"/>
              <a:buNone/>
            </a:pPr>
            <a:r>
              <a:rPr lang="en-US" sz="4400" b="1" i="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Types of Wave</a:t>
            </a:r>
            <a:endParaRPr/>
          </a:p>
        </p:txBody>
      </p:sp>
      <p:sp>
        <p:nvSpPr>
          <p:cNvPr id="231" name="Google Shape;231;p22"/>
          <p:cNvSpPr/>
          <p:nvPr/>
        </p:nvSpPr>
        <p:spPr>
          <a:xfrm>
            <a:off x="5618162" y="3736975"/>
            <a:ext cx="3313200" cy="14493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None/>
            </a:pPr>
            <a:r>
              <a:rPr lang="en-US" sz="2000" b="1" i="0" u="sng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Word bank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"/>
              <a:buFont typeface="Comic Sans MS"/>
              <a:buNone/>
            </a:pPr>
            <a:endParaRPr sz="500" b="1" i="0" u="sng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omic Sans MS"/>
              <a:buNone/>
            </a:pPr>
            <a:r>
              <a:rPr lang="en-US" sz="1800" b="0" i="0" u="non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parallel, oscillations, light, energy, longitudinal, sound,  perpendicular, source</a:t>
            </a:r>
            <a:endParaRPr/>
          </a:p>
        </p:txBody>
      </p:sp>
      <p:sp>
        <p:nvSpPr>
          <p:cNvPr id="232" name="Google Shape;232;p22"/>
          <p:cNvSpPr/>
          <p:nvPr/>
        </p:nvSpPr>
        <p:spPr>
          <a:xfrm>
            <a:off x="4348162" y="5526087"/>
            <a:ext cx="4626000" cy="1086000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omic Sans MS"/>
              <a:buNone/>
            </a:pPr>
            <a:r>
              <a:rPr lang="en-US" sz="1400" b="1" i="0" u="sng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Stretch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"/>
              <a:buFont typeface="Comic Sans MS"/>
              <a:buNone/>
            </a:pPr>
            <a:endParaRPr sz="300" b="1" i="0" u="sng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omic Sans MS"/>
              <a:buNone/>
            </a:pPr>
            <a:r>
              <a:rPr lang="en-US" sz="1400" b="0" i="0" u="non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On the left is a picture of a Mexican Wave at a football game. What type of wave does this model and explain your decision.</a:t>
            </a:r>
            <a:endParaRPr/>
          </a:p>
        </p:txBody>
      </p:sp>
      <p:pic>
        <p:nvPicPr>
          <p:cNvPr id="233" name="Google Shape;233;p22" descr="Image result for transverse wave trac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53075" y="1331912"/>
            <a:ext cx="3257550" cy="955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22" descr="Image result for transverse wave trac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80062" y="2511425"/>
            <a:ext cx="3387726" cy="1128712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22"/>
          <p:cNvSpPr txBox="1"/>
          <p:nvPr/>
        </p:nvSpPr>
        <p:spPr>
          <a:xfrm>
            <a:off x="303212" y="1235075"/>
            <a:ext cx="5224500" cy="36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r>
              <a:rPr lang="en-US" sz="1800" b="1" i="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MUST</a:t>
            </a:r>
            <a:r>
              <a:rPr lang="en-US"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: Copy and complete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omic Sans MS"/>
              <a:buNone/>
            </a:pPr>
            <a:endParaRPr sz="1800" b="0" i="0" u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r>
              <a:rPr lang="en-US"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Waves transfer Energy, and are caused by oscillations in a </a:t>
            </a:r>
            <a:r>
              <a:rPr lang="en-US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Source</a:t>
            </a:r>
            <a:r>
              <a:rPr lang="en-US"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omic Sans MS"/>
              <a:buNone/>
            </a:pPr>
            <a:endParaRPr sz="1800" b="0" i="0" u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r>
              <a:rPr lang="en-US"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Transverse waves are caused by </a:t>
            </a:r>
            <a:r>
              <a:rPr lang="en-US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Oscillations</a:t>
            </a:r>
            <a:r>
              <a:rPr lang="en-US"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in a medium</a:t>
            </a:r>
            <a:r>
              <a:rPr lang="en-US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Perpendicular </a:t>
            </a:r>
            <a:r>
              <a:rPr lang="en-US"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(90</a:t>
            </a:r>
            <a:r>
              <a:rPr lang="en-US" sz="1800" b="0" i="0" u="none" baseline="30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</a:t>
            </a:r>
            <a:r>
              <a:rPr lang="en-US"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) to the direction the wave travels. </a:t>
            </a:r>
            <a:r>
              <a:rPr lang="en-US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Light </a:t>
            </a:r>
            <a:r>
              <a:rPr lang="en-US"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and other electromagnetic waves are transverse.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omic Sans MS"/>
              <a:buNone/>
            </a:pPr>
            <a:endParaRPr sz="1800" b="0" i="0" u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r>
              <a:rPr lang="en-US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Longitudinal </a:t>
            </a:r>
            <a:r>
              <a:rPr lang="en-US"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waves are caused by oscillations </a:t>
            </a:r>
            <a:r>
              <a:rPr lang="en-US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Parallel </a:t>
            </a:r>
            <a:r>
              <a:rPr lang="en-US"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the direction of the wave.  </a:t>
            </a:r>
            <a:r>
              <a:rPr lang="en-US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Sound </a:t>
            </a:r>
            <a:r>
              <a:rPr lang="en-US"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waves are longitudinal.</a:t>
            </a:r>
            <a:endParaRPr/>
          </a:p>
        </p:txBody>
      </p:sp>
      <p:pic>
        <p:nvPicPr>
          <p:cNvPr id="236" name="Google Shape;236;p2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12725" y="5186362"/>
            <a:ext cx="3970337" cy="14493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23"/>
          <p:cNvSpPr txBox="1">
            <a:spLocks noGrp="1"/>
          </p:cNvSpPr>
          <p:nvPr>
            <p:ph type="title"/>
          </p:nvPr>
        </p:nvSpPr>
        <p:spPr>
          <a:xfrm>
            <a:off x="0" y="222250"/>
            <a:ext cx="9144000" cy="692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omic Sans MS"/>
              <a:buNone/>
            </a:pPr>
            <a:r>
              <a:rPr lang="en-US" sz="4400" b="1" i="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Wavelength and Frequency</a:t>
            </a:r>
            <a:endParaRPr/>
          </a:p>
        </p:txBody>
      </p:sp>
      <p:sp>
        <p:nvSpPr>
          <p:cNvPr id="242" name="Google Shape;242;p23"/>
          <p:cNvSpPr/>
          <p:nvPr/>
        </p:nvSpPr>
        <p:spPr>
          <a:xfrm>
            <a:off x="395287" y="5500687"/>
            <a:ext cx="8280400" cy="1098550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omic Sans MS"/>
              <a:buNone/>
            </a:pPr>
            <a:r>
              <a:rPr lang="en-US" sz="1400" b="1" i="0" u="sng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Stretch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"/>
              <a:buFont typeface="Comic Sans MS"/>
              <a:buNone/>
            </a:pPr>
            <a:endParaRPr sz="300" b="1" i="0" u="sng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omic Sans MS"/>
              <a:buNone/>
            </a:pPr>
            <a:r>
              <a:rPr lang="en-US" sz="1400" b="0" i="0" u="non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Paul’s ball has kicked his ball into the middle of a pond. He is trying to make waves to get the ball back. He thinks the waves will carry the ball to the other side. Evaluate his statement.</a:t>
            </a:r>
            <a:endParaRPr/>
          </a:p>
        </p:txBody>
      </p:sp>
      <p:pic>
        <p:nvPicPr>
          <p:cNvPr id="243" name="Google Shape;243;p23"/>
          <p:cNvPicPr preferRelativeResize="0"/>
          <p:nvPr/>
        </p:nvPicPr>
        <p:blipFill rotWithShape="1">
          <a:blip r:embed="rId3">
            <a:alphaModFix/>
          </a:blip>
          <a:srcRect l="30258" t="1966" r="30517" b="54175"/>
          <a:stretch/>
        </p:blipFill>
        <p:spPr>
          <a:xfrm>
            <a:off x="1116012" y="885825"/>
            <a:ext cx="7272337" cy="4573587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23"/>
          <p:cNvSpPr txBox="1"/>
          <p:nvPr/>
        </p:nvSpPr>
        <p:spPr>
          <a:xfrm>
            <a:off x="5867400" y="2516187"/>
            <a:ext cx="304800" cy="460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US" sz="24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1</a:t>
            </a:r>
            <a:endParaRPr/>
          </a:p>
        </p:txBody>
      </p:sp>
      <p:sp>
        <p:nvSpPr>
          <p:cNvPr id="245" name="Google Shape;245;p23"/>
          <p:cNvSpPr txBox="1"/>
          <p:nvPr/>
        </p:nvSpPr>
        <p:spPr>
          <a:xfrm>
            <a:off x="4327525" y="3230562"/>
            <a:ext cx="849312" cy="461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US" sz="24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10</a:t>
            </a:r>
            <a:endParaRPr/>
          </a:p>
        </p:txBody>
      </p:sp>
      <p:sp>
        <p:nvSpPr>
          <p:cNvPr id="246" name="Google Shape;246;p23"/>
          <p:cNvSpPr txBox="1"/>
          <p:nvPr/>
        </p:nvSpPr>
        <p:spPr>
          <a:xfrm>
            <a:off x="7096125" y="3933825"/>
            <a:ext cx="1112837" cy="460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US" sz="24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0.5</a:t>
            </a:r>
            <a:endParaRPr/>
          </a:p>
        </p:txBody>
      </p:sp>
      <p:sp>
        <p:nvSpPr>
          <p:cNvPr id="247" name="Google Shape;247;p23"/>
          <p:cNvSpPr txBox="1"/>
          <p:nvPr/>
        </p:nvSpPr>
        <p:spPr>
          <a:xfrm>
            <a:off x="5867400" y="4695825"/>
            <a:ext cx="304800" cy="461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US" sz="24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4"/>
          <p:cNvSpPr txBox="1">
            <a:spLocks noGrp="1"/>
          </p:cNvSpPr>
          <p:nvPr>
            <p:ph type="title" idx="4294967295"/>
          </p:nvPr>
        </p:nvSpPr>
        <p:spPr>
          <a:xfrm>
            <a:off x="484187" y="-147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omic Sans MS"/>
              <a:buNone/>
            </a:pPr>
            <a:r>
              <a:rPr lang="en-US" sz="4400" b="1" i="0" u="sng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Loudness and Pitch</a:t>
            </a:r>
            <a:endParaRPr/>
          </a:p>
        </p:txBody>
      </p:sp>
      <p:sp>
        <p:nvSpPr>
          <p:cNvPr id="253" name="Google Shape;253;p24"/>
          <p:cNvSpPr txBox="1"/>
          <p:nvPr/>
        </p:nvSpPr>
        <p:spPr>
          <a:xfrm>
            <a:off x="298450" y="1111250"/>
            <a:ext cx="8558212" cy="461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US" sz="24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 sound can be high or low – this is the pitch of the sound.</a:t>
            </a:r>
            <a:endParaRPr/>
          </a:p>
        </p:txBody>
      </p:sp>
      <p:grpSp>
        <p:nvGrpSpPr>
          <p:cNvPr id="254" name="Google Shape;254;p24"/>
          <p:cNvGrpSpPr/>
          <p:nvPr/>
        </p:nvGrpSpPr>
        <p:grpSpPr>
          <a:xfrm>
            <a:off x="0" y="3349624"/>
            <a:ext cx="3322637" cy="3336925"/>
            <a:chOff x="947" y="816"/>
            <a:chExt cx="1630" cy="1769"/>
          </a:xfrm>
        </p:grpSpPr>
        <p:pic>
          <p:nvPicPr>
            <p:cNvPr id="255" name="Google Shape;255;p24" descr="3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947" y="816"/>
              <a:ext cx="1630" cy="176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6" name="Google Shape;256;p24"/>
            <p:cNvSpPr txBox="1"/>
            <p:nvPr/>
          </p:nvSpPr>
          <p:spPr>
            <a:xfrm>
              <a:off x="1396" y="856"/>
              <a:ext cx="741" cy="2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800"/>
                <a:buFont typeface="Comic Sans MS"/>
                <a:buNone/>
              </a:pPr>
              <a:r>
                <a:rPr lang="en-US" sz="1800" b="1" i="0" u="none">
                  <a:solidFill>
                    <a:srgbClr val="FFFFFF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low pitch</a:t>
              </a:r>
              <a:endParaRPr/>
            </a:p>
          </p:txBody>
        </p:sp>
      </p:grpSp>
      <p:grpSp>
        <p:nvGrpSpPr>
          <p:cNvPr id="257" name="Google Shape;257;p24"/>
          <p:cNvGrpSpPr/>
          <p:nvPr/>
        </p:nvGrpSpPr>
        <p:grpSpPr>
          <a:xfrm>
            <a:off x="5821365" y="3349624"/>
            <a:ext cx="3322637" cy="3336925"/>
            <a:chOff x="3182" y="816"/>
            <a:chExt cx="1630" cy="1769"/>
          </a:xfrm>
        </p:grpSpPr>
        <p:pic>
          <p:nvPicPr>
            <p:cNvPr id="258" name="Google Shape;258;p24" descr="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3182" y="816"/>
              <a:ext cx="1630" cy="176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9" name="Google Shape;259;p24"/>
            <p:cNvSpPr txBox="1"/>
            <p:nvPr/>
          </p:nvSpPr>
          <p:spPr>
            <a:xfrm>
              <a:off x="3598" y="856"/>
              <a:ext cx="809" cy="2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800"/>
                <a:buFont typeface="Comic Sans MS"/>
                <a:buNone/>
              </a:pPr>
              <a:r>
                <a:rPr lang="en-US" sz="1800" b="1" i="0" u="none">
                  <a:solidFill>
                    <a:srgbClr val="FFFFFF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high pitch</a:t>
              </a:r>
              <a:endParaRPr/>
            </a:p>
          </p:txBody>
        </p:sp>
      </p:grpSp>
      <p:sp>
        <p:nvSpPr>
          <p:cNvPr id="260" name="Google Shape;260;p24"/>
          <p:cNvSpPr txBox="1"/>
          <p:nvPr/>
        </p:nvSpPr>
        <p:spPr>
          <a:xfrm>
            <a:off x="296862" y="2273300"/>
            <a:ext cx="8489950" cy="830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mic Sans MS"/>
              <a:buNone/>
            </a:pPr>
            <a:r>
              <a:rPr lang="en-US" sz="2400" b="0" i="0" u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On an oscilloscope trace, the pitch of a sound is shown by how many waves there</a:t>
            </a:r>
            <a:r>
              <a:rPr lang="en-US" sz="2400" b="0" i="0" u="none">
                <a:solidFill>
                  <a:srgbClr val="010066"/>
                </a:solidFill>
                <a:latin typeface="Comic Sans MS"/>
                <a:ea typeface="Comic Sans MS"/>
                <a:cs typeface="Comic Sans MS"/>
                <a:sym typeface="Comic Sans MS"/>
              </a:rPr>
              <a:t> are. This is called the </a:t>
            </a:r>
            <a:r>
              <a:rPr lang="en-US" sz="2400" b="1" i="0" u="none">
                <a:solidFill>
                  <a:srgbClr val="CC00CC"/>
                </a:solidFill>
                <a:latin typeface="Comic Sans MS"/>
                <a:ea typeface="Comic Sans MS"/>
                <a:cs typeface="Comic Sans MS"/>
                <a:sym typeface="Comic Sans MS"/>
              </a:rPr>
              <a:t>frequency</a:t>
            </a:r>
            <a:r>
              <a:rPr lang="en-US" sz="2400" b="0" i="0" u="none">
                <a:solidFill>
                  <a:srgbClr val="010066"/>
                </a:solidFill>
                <a:latin typeface="Comic Sans MS"/>
                <a:ea typeface="Comic Sans MS"/>
                <a:cs typeface="Comic Sans MS"/>
                <a:sym typeface="Comic Sans MS"/>
              </a:rPr>
              <a:t>. </a:t>
            </a:r>
            <a:endParaRPr/>
          </a:p>
        </p:txBody>
      </p:sp>
      <p:sp>
        <p:nvSpPr>
          <p:cNvPr id="261" name="Google Shape;261;p24"/>
          <p:cNvSpPr txBox="1"/>
          <p:nvPr/>
        </p:nvSpPr>
        <p:spPr>
          <a:xfrm>
            <a:off x="415925" y="1708150"/>
            <a:ext cx="8297862" cy="430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Comic Sans MS"/>
              <a:buNone/>
            </a:pPr>
            <a:r>
              <a:rPr lang="en-US" sz="1100" b="0" i="0" u="sng">
                <a:solidFill>
                  <a:schemeClr val="hlink"/>
                </a:solidFill>
                <a:latin typeface="Comic Sans MS"/>
                <a:ea typeface="Comic Sans MS"/>
                <a:cs typeface="Comic Sans MS"/>
                <a:sym typeface="Comic Sans MS"/>
                <a:hlinkClick r:id="rId5"/>
              </a:rPr>
              <a:t>http://www.physics-chemistry-interactive-flash-animation.com/electricity_electromagnetism_interactive/oscilloscope_description_tutorial_sounds_frequency.htm</a:t>
            </a:r>
            <a:r>
              <a:rPr lang="en-US" sz="1100" b="0" i="0" u="non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8BD7A95-0E04-4C25-99DE-CDE742AB5CC2}"/>
              </a:ext>
            </a:extLst>
          </p:cNvPr>
          <p:cNvSpPr txBox="1"/>
          <p:nvPr/>
        </p:nvSpPr>
        <p:spPr>
          <a:xfrm>
            <a:off x="3493829" y="3425077"/>
            <a:ext cx="2156344" cy="2585323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GB" sz="1800" dirty="0"/>
              <a:t>4 Graphs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Low volume, low frequency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Low volume, high frequency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High volume, low frequency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High volume, high frequency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" name="Google Shape;266;p25" descr="Image result for wave speed triangl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43400" y="1660525"/>
            <a:ext cx="4800600" cy="3990975"/>
          </a:xfrm>
          <a:prstGeom prst="rect">
            <a:avLst/>
          </a:prstGeom>
          <a:noFill/>
          <a:ln>
            <a:noFill/>
          </a:ln>
        </p:spPr>
      </p:pic>
      <p:sp>
        <p:nvSpPr>
          <p:cNvPr id="267" name="Google Shape;267;p25"/>
          <p:cNvSpPr txBox="1">
            <a:spLocks noGrp="1"/>
          </p:cNvSpPr>
          <p:nvPr>
            <p:ph type="title"/>
          </p:nvPr>
        </p:nvSpPr>
        <p:spPr>
          <a:xfrm>
            <a:off x="6858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omic Sans MS"/>
              <a:buNone/>
            </a:pPr>
            <a:r>
              <a:rPr lang="en-US" sz="4400" b="1" i="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Wave Speed</a:t>
            </a:r>
            <a:endParaRPr/>
          </a:p>
        </p:txBody>
      </p:sp>
      <p:sp>
        <p:nvSpPr>
          <p:cNvPr id="268" name="Google Shape;268;p25"/>
          <p:cNvSpPr txBox="1"/>
          <p:nvPr/>
        </p:nvSpPr>
        <p:spPr>
          <a:xfrm>
            <a:off x="165100" y="1030287"/>
            <a:ext cx="8864600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mic Sans MS"/>
              <a:buNone/>
            </a:pPr>
            <a:r>
              <a:rPr lang="en-US" sz="2400" b="0" i="0" u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can calculate the speed of other waves by using the following equations (copy into your books).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9" name="Google Shape;269;p25"/>
          <p:cNvSpPr txBox="1"/>
          <p:nvPr/>
        </p:nvSpPr>
        <p:spPr>
          <a:xfrm>
            <a:off x="0" y="6019800"/>
            <a:ext cx="9144000" cy="522287"/>
          </a:xfrm>
          <a:prstGeom prst="rect">
            <a:avLst/>
          </a:prstGeom>
          <a:noFill/>
          <a:ln w="9525" cap="flat" cmpd="sng">
            <a:solidFill>
              <a:srgbClr val="00B05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omic Sans MS"/>
              <a:buNone/>
            </a:pPr>
            <a:r>
              <a:rPr lang="en-US" sz="2800" b="0" i="0" u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Wave speed (m/s) = frequency (Hz) x wavelength (m)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6"/>
          <p:cNvSpPr txBox="1">
            <a:spLocks noGrp="1"/>
          </p:cNvSpPr>
          <p:nvPr>
            <p:ph type="title"/>
          </p:nvPr>
        </p:nvSpPr>
        <p:spPr>
          <a:xfrm>
            <a:off x="703262" y="36512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omic Sans MS"/>
              <a:buNone/>
            </a:pPr>
            <a:r>
              <a:rPr lang="en-US" sz="4400" b="1" i="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Wave Speed</a:t>
            </a:r>
            <a:endParaRPr/>
          </a:p>
        </p:txBody>
      </p:sp>
      <p:sp>
        <p:nvSpPr>
          <p:cNvPr id="275" name="Google Shape;275;p26"/>
          <p:cNvSpPr txBox="1"/>
          <p:nvPr/>
        </p:nvSpPr>
        <p:spPr>
          <a:xfrm>
            <a:off x="485775" y="1860550"/>
            <a:ext cx="8207375" cy="461962"/>
          </a:xfrm>
          <a:prstGeom prst="rect">
            <a:avLst/>
          </a:prstGeom>
          <a:noFill/>
          <a:ln w="9525" cap="flat" cmpd="sng">
            <a:solidFill>
              <a:srgbClr val="00B05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US" sz="2400" b="1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Wave speed (m/s) = frequency (Hz) x wavelength (m)</a:t>
            </a:r>
            <a:endParaRPr/>
          </a:p>
        </p:txBody>
      </p:sp>
      <p:sp>
        <p:nvSpPr>
          <p:cNvPr id="276" name="Google Shape;276;p26"/>
          <p:cNvSpPr txBox="1"/>
          <p:nvPr/>
        </p:nvSpPr>
        <p:spPr>
          <a:xfrm>
            <a:off x="485775" y="2781300"/>
            <a:ext cx="8351837" cy="37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</a:pPr>
            <a:r>
              <a:rPr lang="en-US" sz="1600" b="1" i="0" u="sng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Task 1</a:t>
            </a:r>
            <a:r>
              <a:rPr lang="en-US" sz="16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: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mic Sans MS"/>
              <a:buNone/>
            </a:pPr>
            <a:endParaRPr sz="1600" b="0" i="0" u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</a:pPr>
            <a:r>
              <a:rPr lang="en-US" sz="16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1. Calculate the speed of a wave with a frequency of 100Hz and a wavelength of 2m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mic Sans MS"/>
              <a:buNone/>
            </a:pPr>
            <a:endParaRPr sz="1600" b="0" i="0" u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</a:pPr>
            <a:r>
              <a:rPr lang="en-US" sz="16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2. Calculate the speed of a wave with a wavelength of 0.5m and a frequency of 4000Hz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mic Sans MS"/>
              <a:buNone/>
            </a:pPr>
            <a:endParaRPr sz="1600" b="0" i="0" u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</a:pPr>
            <a:r>
              <a:rPr lang="en-US" sz="1600" b="1" i="0" u="sng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Task 2</a:t>
            </a:r>
            <a:r>
              <a:rPr lang="en-US" sz="16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: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mic Sans MS"/>
              <a:buNone/>
            </a:pPr>
            <a:endParaRPr sz="1600" b="0" i="0" u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</a:pPr>
            <a:r>
              <a:rPr lang="en-US" sz="16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Calculate the frequency of a wave travelling at 500m/s with a wavelength of 25m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mic Sans MS"/>
              <a:buNone/>
            </a:pPr>
            <a:endParaRPr sz="1600" b="0" i="0" u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</a:pPr>
            <a:r>
              <a:rPr lang="en-US" sz="1600" b="1" i="0" u="sng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Task 3</a:t>
            </a:r>
            <a:r>
              <a:rPr lang="en-US" sz="16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: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mic Sans MS"/>
              <a:buNone/>
            </a:pPr>
            <a:endParaRPr sz="1600" b="0" i="0" u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</a:pPr>
            <a:r>
              <a:rPr lang="en-US" sz="16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Calculate the wavelength of a wave travelling at 1100m/s with a frequency of 55000Hz</a:t>
            </a:r>
            <a:endParaRPr dirty="0"/>
          </a:p>
        </p:txBody>
      </p:sp>
      <p:pic>
        <p:nvPicPr>
          <p:cNvPr id="277" name="Google Shape;277;p26" descr="Image result for wave speed triangl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35762" y="60325"/>
            <a:ext cx="1979612" cy="1646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27"/>
          <p:cNvSpPr txBox="1">
            <a:spLocks noGrp="1"/>
          </p:cNvSpPr>
          <p:nvPr>
            <p:ph type="title"/>
          </p:nvPr>
        </p:nvSpPr>
        <p:spPr>
          <a:xfrm>
            <a:off x="703262" y="36512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omic Sans MS"/>
              <a:buNone/>
            </a:pPr>
            <a:r>
              <a:rPr lang="en-US" sz="4400" b="1" i="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Wave Speed</a:t>
            </a:r>
            <a:endParaRPr/>
          </a:p>
        </p:txBody>
      </p:sp>
      <p:sp>
        <p:nvSpPr>
          <p:cNvPr id="283" name="Google Shape;283;p27"/>
          <p:cNvSpPr txBox="1"/>
          <p:nvPr/>
        </p:nvSpPr>
        <p:spPr>
          <a:xfrm>
            <a:off x="485750" y="1706550"/>
            <a:ext cx="8207400" cy="462000"/>
          </a:xfrm>
          <a:prstGeom prst="rect">
            <a:avLst/>
          </a:prstGeom>
          <a:noFill/>
          <a:ln w="9525" cap="flat" cmpd="sng">
            <a:solidFill>
              <a:srgbClr val="00B05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US" sz="2400" b="1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Wave speed (m/s) = frequency (Hz) x wavelength (m)</a:t>
            </a:r>
            <a:endParaRPr/>
          </a:p>
        </p:txBody>
      </p:sp>
      <p:sp>
        <p:nvSpPr>
          <p:cNvPr id="284" name="Google Shape;284;p27"/>
          <p:cNvSpPr txBox="1"/>
          <p:nvPr/>
        </p:nvSpPr>
        <p:spPr>
          <a:xfrm>
            <a:off x="485750" y="2311300"/>
            <a:ext cx="8351700" cy="37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</a:pPr>
            <a:r>
              <a:rPr lang="en-US" sz="1600" b="1" i="0" u="sng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Task 1</a:t>
            </a:r>
            <a:r>
              <a:rPr lang="en-US" sz="16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: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mic Sans MS"/>
              <a:buNone/>
            </a:pPr>
            <a:endParaRPr sz="1600" b="0" i="0" u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</a:pPr>
            <a:r>
              <a:rPr lang="en-US" sz="16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1. Calculate the speed of a wave with a frequency of 100Hz and a wavelength of 2m= 200m/s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mic Sans MS"/>
              <a:buNone/>
            </a:pPr>
            <a:endParaRPr sz="1600" b="0" i="0" u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</a:pPr>
            <a:r>
              <a:rPr lang="en-US" sz="16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2. Calculate the speed of a wave with a wavelength of 0.5m and a frequency of 4000Hz= 2000m/s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mic Sans MS"/>
              <a:buNone/>
            </a:pPr>
            <a:endParaRPr sz="1600" b="0" i="0" u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</a:pPr>
            <a:r>
              <a:rPr lang="en-US" sz="1600" b="1" i="0" u="sng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Task 2</a:t>
            </a:r>
            <a:r>
              <a:rPr lang="en-US" sz="16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: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mic Sans MS"/>
              <a:buNone/>
            </a:pPr>
            <a:endParaRPr sz="1600" b="0" i="0" u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</a:pPr>
            <a:r>
              <a:rPr lang="en-US" sz="16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Calculate the frequency of a wave travelling at 500m/s with a wavelength of 25m= 20</a:t>
            </a:r>
            <a:r>
              <a:rPr lang="en-US" sz="16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Hz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mic Sans MS"/>
              <a:buNone/>
            </a:pPr>
            <a:endParaRPr sz="1600" b="0" i="0" u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</a:pPr>
            <a:r>
              <a:rPr lang="en-US" sz="1600" b="1" i="0" u="sng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Task 3</a:t>
            </a:r>
            <a:r>
              <a:rPr lang="en-US" sz="16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: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mic Sans MS"/>
              <a:buNone/>
            </a:pPr>
            <a:endParaRPr sz="1600" b="0" i="0" u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</a:pPr>
            <a:r>
              <a:rPr lang="en-US" sz="16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Calculate the wavelength of a wave travelling at 1100m/s with a frequency of 55000Hz= 0.02m</a:t>
            </a:r>
            <a:endParaRPr dirty="0"/>
          </a:p>
        </p:txBody>
      </p:sp>
      <p:pic>
        <p:nvPicPr>
          <p:cNvPr id="285" name="Google Shape;285;p27" descr="Image result for wave speed triangl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35762" y="60325"/>
            <a:ext cx="1979612" cy="1646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16B642A-40A2-49E2-B842-5C176F41426B}"/>
</file>

<file path=customXml/itemProps2.xml><?xml version="1.0" encoding="utf-8"?>
<ds:datastoreItem xmlns:ds="http://schemas.openxmlformats.org/officeDocument/2006/customXml" ds:itemID="{2C780351-9E83-4170-8E5B-0C5658AE5C44}"/>
</file>

<file path=customXml/itemProps3.xml><?xml version="1.0" encoding="utf-8"?>
<ds:datastoreItem xmlns:ds="http://schemas.openxmlformats.org/officeDocument/2006/customXml" ds:itemID="{72BAF266-0E3C-4D3B-B58D-AE6DC2F2FFEF}"/>
</file>

<file path=docProps/app.xml><?xml version="1.0" encoding="utf-8"?>
<Properties xmlns="http://schemas.openxmlformats.org/officeDocument/2006/extended-properties" xmlns:vt="http://schemas.openxmlformats.org/officeDocument/2006/docPropsVTypes">
  <TotalTime>446</TotalTime>
  <Words>1221</Words>
  <Application>Microsoft Office PowerPoint</Application>
  <PresentationFormat>On-screen Show (4:3)</PresentationFormat>
  <Paragraphs>161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Comic Sans MS</vt:lpstr>
      <vt:lpstr>Simple Light</vt:lpstr>
      <vt:lpstr>P1 L10 Wave Motion Starter  Match the words to their definition </vt:lpstr>
      <vt:lpstr>P1 L10 Wave Motion Starter Match the words to their definition </vt:lpstr>
      <vt:lpstr>PowerPoint Presentation</vt:lpstr>
      <vt:lpstr>P1 L10 Wave Motion</vt:lpstr>
      <vt:lpstr>Wave Anatomy</vt:lpstr>
      <vt:lpstr>Wave Anatomy</vt:lpstr>
      <vt:lpstr>Transverse Wave</vt:lpstr>
      <vt:lpstr>Longitudinal Wave</vt:lpstr>
      <vt:lpstr>Types of Wave</vt:lpstr>
      <vt:lpstr>Types of Wave</vt:lpstr>
      <vt:lpstr>Wavelength and Frequency</vt:lpstr>
      <vt:lpstr>Loudness and Pitch</vt:lpstr>
      <vt:lpstr>Wave Speed</vt:lpstr>
      <vt:lpstr>Wave Speed</vt:lpstr>
      <vt:lpstr>Wave Speed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P1 L10 Wave Motion Starter  Match the words to their definition</dc:title>
  <dc:creator>Inderjit</dc:creator>
  <cp:lastModifiedBy>Jodhvir Sidhu</cp:lastModifiedBy>
  <cp:revision>5</cp:revision>
  <dcterms:modified xsi:type="dcterms:W3CDTF">2020-10-02T12:06:03Z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