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9" r:id="rId3"/>
    <p:sldId id="280"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B248DA1-FB6F-4E2F-8BEF-2A4FAD3822DC}" type="datetimeFigureOut">
              <a:rPr lang="en-GB" smtClean="0"/>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29AFD-46E3-4E1E-A352-28A440F41850}" type="slidenum">
              <a:rPr lang="en-GB" smtClean="0"/>
              <a:t>‹#›</a:t>
            </a:fld>
            <a:endParaRPr lang="en-GB"/>
          </a:p>
        </p:txBody>
      </p:sp>
    </p:spTree>
    <p:extLst>
      <p:ext uri="{BB962C8B-B14F-4D97-AF65-F5344CB8AC3E}">
        <p14:creationId xmlns:p14="http://schemas.microsoft.com/office/powerpoint/2010/main" val="3945081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248DA1-FB6F-4E2F-8BEF-2A4FAD3822DC}" type="datetimeFigureOut">
              <a:rPr lang="en-GB" smtClean="0"/>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29AFD-46E3-4E1E-A352-28A440F41850}" type="slidenum">
              <a:rPr lang="en-GB" smtClean="0"/>
              <a:t>‹#›</a:t>
            </a:fld>
            <a:endParaRPr lang="en-GB"/>
          </a:p>
        </p:txBody>
      </p:sp>
    </p:spTree>
    <p:extLst>
      <p:ext uri="{BB962C8B-B14F-4D97-AF65-F5344CB8AC3E}">
        <p14:creationId xmlns:p14="http://schemas.microsoft.com/office/powerpoint/2010/main" val="293046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B248DA1-FB6F-4E2F-8BEF-2A4FAD3822DC}" type="datetimeFigureOut">
              <a:rPr lang="en-GB" smtClean="0"/>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29AFD-46E3-4E1E-A352-28A440F41850}" type="slidenum">
              <a:rPr lang="en-GB" smtClean="0"/>
              <a:t>‹#›</a:t>
            </a:fld>
            <a:endParaRPr lang="en-GB"/>
          </a:p>
        </p:txBody>
      </p:sp>
    </p:spTree>
    <p:extLst>
      <p:ext uri="{BB962C8B-B14F-4D97-AF65-F5344CB8AC3E}">
        <p14:creationId xmlns:p14="http://schemas.microsoft.com/office/powerpoint/2010/main" val="3215202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B248DA1-FB6F-4E2F-8BEF-2A4FAD3822DC}" type="datetimeFigureOut">
              <a:rPr lang="en-GB" smtClean="0"/>
              <a:t>18/10/2020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29AFD-46E3-4E1E-A352-28A440F41850}" type="slidenum">
              <a:rPr lang="en-GB" smtClean="0"/>
              <a:t>‹#›</a:t>
            </a:fld>
            <a:endParaRPr lang="en-GB"/>
          </a:p>
        </p:txBody>
      </p:sp>
    </p:spTree>
    <p:extLst>
      <p:ext uri="{BB962C8B-B14F-4D97-AF65-F5344CB8AC3E}">
        <p14:creationId xmlns:p14="http://schemas.microsoft.com/office/powerpoint/2010/main" val="641084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B248DA1-FB6F-4E2F-8BEF-2A4FAD3822DC}" type="datetimeFigureOut">
              <a:rPr lang="en-GB" smtClean="0"/>
              <a:t>18/10/2020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529AFD-46E3-4E1E-A352-28A440F41850}" type="slidenum">
              <a:rPr lang="en-GB" smtClean="0"/>
              <a:t>‹#›</a:t>
            </a:fld>
            <a:endParaRPr lang="en-GB"/>
          </a:p>
        </p:txBody>
      </p:sp>
    </p:spTree>
    <p:extLst>
      <p:ext uri="{BB962C8B-B14F-4D97-AF65-F5344CB8AC3E}">
        <p14:creationId xmlns:p14="http://schemas.microsoft.com/office/powerpoint/2010/main" val="1403023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B248DA1-FB6F-4E2F-8BEF-2A4FAD3822DC}" type="datetimeFigureOut">
              <a:rPr lang="en-GB" smtClean="0"/>
              <a:t>18/10/2020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529AFD-46E3-4E1E-A352-28A440F41850}" type="slidenum">
              <a:rPr lang="en-GB" smtClean="0"/>
              <a:t>‹#›</a:t>
            </a:fld>
            <a:endParaRPr lang="en-GB"/>
          </a:p>
        </p:txBody>
      </p:sp>
    </p:spTree>
    <p:extLst>
      <p:ext uri="{BB962C8B-B14F-4D97-AF65-F5344CB8AC3E}">
        <p14:creationId xmlns:p14="http://schemas.microsoft.com/office/powerpoint/2010/main" val="3616639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248DA1-FB6F-4E2F-8BEF-2A4FAD3822DC}" type="datetimeFigureOut">
              <a:rPr lang="en-GB" smtClean="0"/>
              <a:t>18/10/2020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529AFD-46E3-4E1E-A352-28A440F41850}" type="slidenum">
              <a:rPr lang="en-GB" smtClean="0"/>
              <a:t>‹#›</a:t>
            </a:fld>
            <a:endParaRPr lang="en-GB"/>
          </a:p>
        </p:txBody>
      </p:sp>
    </p:spTree>
    <p:extLst>
      <p:ext uri="{BB962C8B-B14F-4D97-AF65-F5344CB8AC3E}">
        <p14:creationId xmlns:p14="http://schemas.microsoft.com/office/powerpoint/2010/main" val="16039641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B248DA1-FB6F-4E2F-8BEF-2A4FAD3822DC}" type="datetimeFigureOut">
              <a:rPr lang="en-GB" smtClean="0"/>
              <a:t>18/10/2020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29AFD-46E3-4E1E-A352-28A440F41850}" type="slidenum">
              <a:rPr lang="en-GB" smtClean="0"/>
              <a:t>‹#›</a:t>
            </a:fld>
            <a:endParaRPr lang="en-GB"/>
          </a:p>
        </p:txBody>
      </p:sp>
    </p:spTree>
    <p:extLst>
      <p:ext uri="{BB962C8B-B14F-4D97-AF65-F5344CB8AC3E}">
        <p14:creationId xmlns:p14="http://schemas.microsoft.com/office/powerpoint/2010/main" val="926449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B248DA1-FB6F-4E2F-8BEF-2A4FAD3822DC}" type="datetimeFigureOut">
              <a:rPr lang="en-GB" smtClean="0"/>
              <a:t>18/10/2020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29AFD-46E3-4E1E-A352-28A440F41850}" type="slidenum">
              <a:rPr lang="en-GB" smtClean="0"/>
              <a:t>‹#›</a:t>
            </a:fld>
            <a:endParaRPr lang="en-GB"/>
          </a:p>
        </p:txBody>
      </p:sp>
    </p:spTree>
    <p:extLst>
      <p:ext uri="{BB962C8B-B14F-4D97-AF65-F5344CB8AC3E}">
        <p14:creationId xmlns:p14="http://schemas.microsoft.com/office/powerpoint/2010/main" val="3083548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248DA1-FB6F-4E2F-8BEF-2A4FAD3822DC}" type="datetimeFigureOut">
              <a:rPr lang="en-GB" smtClean="0"/>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29AFD-46E3-4E1E-A352-28A440F41850}" type="slidenum">
              <a:rPr lang="en-GB" smtClean="0"/>
              <a:t>‹#›</a:t>
            </a:fld>
            <a:endParaRPr lang="en-GB"/>
          </a:p>
        </p:txBody>
      </p:sp>
    </p:spTree>
    <p:extLst>
      <p:ext uri="{BB962C8B-B14F-4D97-AF65-F5344CB8AC3E}">
        <p14:creationId xmlns:p14="http://schemas.microsoft.com/office/powerpoint/2010/main" val="2531007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248DA1-FB6F-4E2F-8BEF-2A4FAD3822DC}" type="datetimeFigureOut">
              <a:rPr lang="en-GB" smtClean="0"/>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29AFD-46E3-4E1E-A352-28A440F41850}" type="slidenum">
              <a:rPr lang="en-GB" smtClean="0"/>
              <a:t>‹#›</a:t>
            </a:fld>
            <a:endParaRPr lang="en-GB"/>
          </a:p>
        </p:txBody>
      </p:sp>
    </p:spTree>
    <p:extLst>
      <p:ext uri="{BB962C8B-B14F-4D97-AF65-F5344CB8AC3E}">
        <p14:creationId xmlns:p14="http://schemas.microsoft.com/office/powerpoint/2010/main" val="1792090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248DA1-FB6F-4E2F-8BEF-2A4FAD3822DC}" type="datetimeFigureOut">
              <a:rPr lang="en-GB" smtClean="0"/>
              <a:t>18/10/2020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529AFD-46E3-4E1E-A352-28A440F41850}" type="slidenum">
              <a:rPr lang="en-GB" smtClean="0"/>
              <a:t>‹#›</a:t>
            </a:fld>
            <a:endParaRPr lang="en-GB"/>
          </a:p>
        </p:txBody>
      </p:sp>
    </p:spTree>
    <p:extLst>
      <p:ext uri="{BB962C8B-B14F-4D97-AF65-F5344CB8AC3E}">
        <p14:creationId xmlns:p14="http://schemas.microsoft.com/office/powerpoint/2010/main" val="19999622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ts7WumFAaSg" TargetMode="External"/><Relationship Id="rId2" Type="http://schemas.openxmlformats.org/officeDocument/2006/relationships/hyperlink" Target="http://www.youtube.com/watch?v=TIHW5hEoaAw" TargetMode="Externa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1.tmp"/><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 Electric circuits, 4.1b Current and charge</a:t>
            </a:r>
          </a:p>
        </p:txBody>
      </p:sp>
      <p:sp>
        <p:nvSpPr>
          <p:cNvPr id="3" name="Content Placeholder 2"/>
          <p:cNvSpPr>
            <a:spLocks noGrp="1"/>
          </p:cNvSpPr>
          <p:nvPr>
            <p:ph sz="half" idx="1"/>
          </p:nvPr>
        </p:nvSpPr>
        <p:spPr/>
        <p:txBody>
          <a:bodyPr>
            <a:normAutofit fontScale="92500" lnSpcReduction="10000"/>
          </a:bodyPr>
          <a:lstStyle/>
          <a:p>
            <a:pPr marL="0" indent="0">
              <a:buNone/>
            </a:pPr>
            <a:r>
              <a:rPr lang="en-GB" dirty="0"/>
              <a:t>Key points:</a:t>
            </a:r>
          </a:p>
          <a:p>
            <a:r>
              <a:rPr lang="en-GB" dirty="0"/>
              <a:t>The size of an electric current is the rate of flow of charge.</a:t>
            </a:r>
          </a:p>
          <a:p>
            <a:r>
              <a:rPr lang="en-GB" dirty="0"/>
              <a:t>The equation for the electric current of a circuit is I = Q/t</a:t>
            </a:r>
          </a:p>
          <a:p>
            <a:r>
              <a:rPr lang="en-GB" dirty="0"/>
              <a:t>The above equation can be rearranged to find charge flow, or time:  Q = It, or t = Q/I</a:t>
            </a:r>
          </a:p>
          <a:p>
            <a:pPr marL="0" indent="0">
              <a:buNone/>
            </a:pPr>
            <a:r>
              <a:rPr lang="en-GB" dirty="0"/>
              <a:t>Mr Walker remembers it by saying:  Charge ‘it’ to my wife’s account, as she looks after the money.</a:t>
            </a:r>
          </a:p>
          <a:p>
            <a:endParaRPr lang="en-GB" dirty="0"/>
          </a:p>
          <a:p>
            <a:endParaRPr lang="en-GB" dirty="0"/>
          </a:p>
        </p:txBody>
      </p:sp>
      <p:sp>
        <p:nvSpPr>
          <p:cNvPr id="4" name="Content Placeholder 3"/>
          <p:cNvSpPr>
            <a:spLocks noGrp="1"/>
          </p:cNvSpPr>
          <p:nvPr>
            <p:ph sz="half" idx="2"/>
          </p:nvPr>
        </p:nvSpPr>
        <p:spPr>
          <a:xfrm>
            <a:off x="6172200" y="1519311"/>
            <a:ext cx="5181600" cy="4657652"/>
          </a:xfrm>
        </p:spPr>
        <p:txBody>
          <a:bodyPr>
            <a:normAutofit fontScale="92500" lnSpcReduction="10000"/>
          </a:bodyPr>
          <a:lstStyle/>
          <a:p>
            <a:pPr marL="0" indent="0">
              <a:buNone/>
            </a:pPr>
            <a:r>
              <a:rPr lang="en-GB" dirty="0"/>
              <a:t>Videos to support the lesson:</a:t>
            </a:r>
          </a:p>
          <a:p>
            <a:pPr marL="0" indent="0">
              <a:buNone/>
            </a:pPr>
            <a:r>
              <a:rPr lang="en-US" b="0" i="0" dirty="0">
                <a:effectLst/>
                <a:latin typeface="Roboto"/>
              </a:rPr>
              <a:t>GCSE Physics - Charge, Current &amp; Time </a:t>
            </a:r>
            <a:r>
              <a:rPr lang="en-US" b="0" i="0" dirty="0">
                <a:effectLst/>
                <a:latin typeface="Roboto"/>
                <a:hlinkClick r:id="rId2"/>
              </a:rPr>
              <a:t>www.youtube.com/watch?v=TIHW5hEoaAw</a:t>
            </a:r>
            <a:r>
              <a:rPr lang="en-US" b="0" i="0" dirty="0">
                <a:effectLst/>
                <a:latin typeface="Roboto"/>
              </a:rPr>
              <a:t> 2:38</a:t>
            </a:r>
          </a:p>
          <a:p>
            <a:pPr marL="0" indent="0">
              <a:buNone/>
            </a:pPr>
            <a:r>
              <a:rPr lang="en-GB" b="0" i="0" dirty="0">
                <a:effectLst/>
                <a:latin typeface="Roboto"/>
              </a:rPr>
              <a:t>GCSE Science Revision Physics "Charge in Circuits"</a:t>
            </a:r>
          </a:p>
          <a:p>
            <a:pPr marL="0" indent="0">
              <a:buNone/>
            </a:pPr>
            <a:r>
              <a:rPr lang="en-US" b="0" i="0" dirty="0">
                <a:effectLst/>
                <a:latin typeface="Roboto"/>
                <a:hlinkClick r:id="rId3"/>
              </a:rPr>
              <a:t>https://www.youtube.com/watch?v=ts7WumFAaSg</a:t>
            </a:r>
            <a:r>
              <a:rPr lang="en-US" b="0" i="0" dirty="0">
                <a:effectLst/>
                <a:latin typeface="Roboto"/>
              </a:rPr>
              <a:t> 2:35</a:t>
            </a:r>
          </a:p>
          <a:p>
            <a:pPr marL="0" indent="0">
              <a:buNone/>
            </a:pPr>
            <a:endParaRPr lang="en-US" b="0" i="0" dirty="0">
              <a:effectLst/>
              <a:latin typeface="Roboto"/>
            </a:endParaRPr>
          </a:p>
          <a:p>
            <a:pPr marL="0" indent="0">
              <a:buNone/>
            </a:pPr>
            <a:endParaRPr lang="en-US" b="0" i="0" dirty="0">
              <a:effectLst/>
              <a:latin typeface="Roboto"/>
            </a:endParaRPr>
          </a:p>
          <a:p>
            <a:pPr marL="0" indent="0">
              <a:buNone/>
            </a:pPr>
            <a:endParaRPr lang="en-US" b="0" i="0" dirty="0">
              <a:effectLst/>
              <a:latin typeface="Roboto"/>
            </a:endParaRPr>
          </a:p>
          <a:p>
            <a:pPr marL="0" indent="0">
              <a:buNone/>
            </a:pPr>
            <a:endParaRPr lang="en-US" b="0" i="0" dirty="0">
              <a:effectLst/>
              <a:latin typeface="Roboto"/>
            </a:endParaRP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3759494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17D06-E8BB-4620-9D48-F6801CFF8804}"/>
              </a:ext>
            </a:extLst>
          </p:cNvPr>
          <p:cNvSpPr>
            <a:spLocks noGrp="1"/>
          </p:cNvSpPr>
          <p:nvPr>
            <p:ph type="title"/>
          </p:nvPr>
        </p:nvSpPr>
        <p:spPr/>
        <p:txBody>
          <a:bodyPr/>
          <a:lstStyle/>
          <a:p>
            <a:r>
              <a:rPr lang="en-GB" dirty="0"/>
              <a:t>P4.1b  Current and Charge</a:t>
            </a:r>
          </a:p>
        </p:txBody>
      </p:sp>
      <p:sp>
        <p:nvSpPr>
          <p:cNvPr id="3" name="Content Placeholder 2">
            <a:extLst>
              <a:ext uri="{FF2B5EF4-FFF2-40B4-BE49-F238E27FC236}">
                <a16:creationId xmlns:a16="http://schemas.microsoft.com/office/drawing/2014/main" id="{4F1C75BF-003E-48BB-A19E-7515A22F5DF7}"/>
              </a:ext>
            </a:extLst>
          </p:cNvPr>
          <p:cNvSpPr>
            <a:spLocks noGrp="1"/>
          </p:cNvSpPr>
          <p:nvPr>
            <p:ph sz="half" idx="1"/>
          </p:nvPr>
        </p:nvSpPr>
        <p:spPr/>
        <p:txBody>
          <a:bodyPr>
            <a:normAutofit/>
          </a:bodyPr>
          <a:lstStyle/>
          <a:p>
            <a:pPr marL="514350" indent="-514350">
              <a:buAutoNum type="arabicPeriod"/>
            </a:pPr>
            <a:r>
              <a:rPr lang="en-GB" dirty="0"/>
              <a:t>When the switch is closed in Figure 6, a current of 0.25A passes through the lamp.  Calculate the charge that passes through the lamp in 60 seconds.</a:t>
            </a:r>
          </a:p>
          <a:p>
            <a:pPr marL="514350" indent="-514350">
              <a:buAutoNum type="arabicPeriod"/>
            </a:pPr>
            <a:endParaRPr lang="en-GB" dirty="0"/>
          </a:p>
        </p:txBody>
      </p:sp>
      <p:sp>
        <p:nvSpPr>
          <p:cNvPr id="4" name="Content Placeholder 3">
            <a:extLst>
              <a:ext uri="{FF2B5EF4-FFF2-40B4-BE49-F238E27FC236}">
                <a16:creationId xmlns:a16="http://schemas.microsoft.com/office/drawing/2014/main" id="{6137CDA6-EE86-4660-9C00-3AAD9A2DC1A6}"/>
              </a:ext>
            </a:extLst>
          </p:cNvPr>
          <p:cNvSpPr>
            <a:spLocks noGrp="1"/>
          </p:cNvSpPr>
          <p:nvPr>
            <p:ph sz="half" idx="2"/>
          </p:nvPr>
        </p:nvSpPr>
        <p:spPr/>
        <p:txBody>
          <a:bodyPr>
            <a:normAutofit/>
          </a:bodyPr>
          <a:lstStyle/>
          <a:p>
            <a:pPr marL="0" indent="0">
              <a:buNone/>
            </a:pPr>
            <a:r>
              <a:rPr lang="en-GB" dirty="0"/>
              <a:t>2) Describe the energy transfers of an electron around the torch circuit in Figure 1 when the switch is closed.</a:t>
            </a:r>
          </a:p>
          <a:p>
            <a:pPr marL="0" indent="0">
              <a:buNone/>
            </a:pPr>
            <a:endParaRPr lang="en-GB" dirty="0"/>
          </a:p>
        </p:txBody>
      </p:sp>
      <p:pic>
        <p:nvPicPr>
          <p:cNvPr id="5" name="Picture 4" descr="A picture containing clock&#10;&#10;Description automatically generated">
            <a:extLst>
              <a:ext uri="{FF2B5EF4-FFF2-40B4-BE49-F238E27FC236}">
                <a16:creationId xmlns:a16="http://schemas.microsoft.com/office/drawing/2014/main" id="{0C252ACA-FFA0-4992-91C8-A4D50FCB65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2313" y="4244661"/>
            <a:ext cx="3753374" cy="2248214"/>
          </a:xfrm>
          <a:prstGeom prst="rect">
            <a:avLst/>
          </a:prstGeom>
        </p:spPr>
      </p:pic>
      <p:pic>
        <p:nvPicPr>
          <p:cNvPr id="6" name="Picture 5" descr="Diagram&#10;&#10;Description automatically generated">
            <a:extLst>
              <a:ext uri="{FF2B5EF4-FFF2-40B4-BE49-F238E27FC236}">
                <a16:creationId xmlns:a16="http://schemas.microsoft.com/office/drawing/2014/main" id="{03E29869-1B5D-40A8-ADD6-5B2AE62B0F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2194" y="3559394"/>
            <a:ext cx="3855720" cy="2617569"/>
          </a:xfrm>
          <a:prstGeom prst="rect">
            <a:avLst/>
          </a:prstGeom>
        </p:spPr>
      </p:pic>
    </p:spTree>
    <p:extLst>
      <p:ext uri="{BB962C8B-B14F-4D97-AF65-F5344CB8AC3E}">
        <p14:creationId xmlns:p14="http://schemas.microsoft.com/office/powerpoint/2010/main" val="2397464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17D06-E8BB-4620-9D48-F6801CFF8804}"/>
              </a:ext>
            </a:extLst>
          </p:cNvPr>
          <p:cNvSpPr>
            <a:spLocks noGrp="1"/>
          </p:cNvSpPr>
          <p:nvPr>
            <p:ph type="title"/>
          </p:nvPr>
        </p:nvSpPr>
        <p:spPr/>
        <p:txBody>
          <a:bodyPr/>
          <a:lstStyle/>
          <a:p>
            <a:r>
              <a:rPr lang="en-GB" dirty="0"/>
              <a:t>P4.1b  Current and Charge</a:t>
            </a:r>
          </a:p>
        </p:txBody>
      </p:sp>
      <p:sp>
        <p:nvSpPr>
          <p:cNvPr id="3" name="Content Placeholder 2">
            <a:extLst>
              <a:ext uri="{FF2B5EF4-FFF2-40B4-BE49-F238E27FC236}">
                <a16:creationId xmlns:a16="http://schemas.microsoft.com/office/drawing/2014/main" id="{4F1C75BF-003E-48BB-A19E-7515A22F5DF7}"/>
              </a:ext>
            </a:extLst>
          </p:cNvPr>
          <p:cNvSpPr>
            <a:spLocks noGrp="1"/>
          </p:cNvSpPr>
          <p:nvPr>
            <p:ph sz="half" idx="1"/>
          </p:nvPr>
        </p:nvSpPr>
        <p:spPr>
          <a:xfrm>
            <a:off x="838200" y="1690688"/>
            <a:ext cx="5181600" cy="4772233"/>
          </a:xfrm>
        </p:spPr>
        <p:txBody>
          <a:bodyPr>
            <a:normAutofit fontScale="92500" lnSpcReduction="20000"/>
          </a:bodyPr>
          <a:lstStyle/>
          <a:p>
            <a:pPr marL="0" indent="0">
              <a:buNone/>
            </a:pPr>
            <a:r>
              <a:rPr lang="en-GB" dirty="0"/>
              <a:t>1.  When the switch is closed in Figure 6, a current of 0.25A passes through the lamp.  Calculate the charge that passes through the lamp in 60 seconds.</a:t>
            </a:r>
          </a:p>
          <a:p>
            <a:pPr marL="0" indent="0">
              <a:buNone/>
            </a:pPr>
            <a:endParaRPr lang="en-GB" dirty="0">
              <a:solidFill>
                <a:srgbClr val="FF0000"/>
              </a:solidFill>
            </a:endParaRPr>
          </a:p>
          <a:p>
            <a:pPr marL="0" indent="0">
              <a:buNone/>
            </a:pPr>
            <a:endParaRPr lang="en-GB" dirty="0">
              <a:solidFill>
                <a:srgbClr val="FF0000"/>
              </a:solidFill>
            </a:endParaRPr>
          </a:p>
          <a:p>
            <a:pPr marL="0" indent="0">
              <a:buNone/>
            </a:pPr>
            <a:endParaRPr lang="en-GB" dirty="0">
              <a:solidFill>
                <a:srgbClr val="FF0000"/>
              </a:solidFill>
            </a:endParaRPr>
          </a:p>
          <a:p>
            <a:pPr marL="0" indent="0">
              <a:buNone/>
            </a:pPr>
            <a:endParaRPr lang="en-GB" dirty="0">
              <a:solidFill>
                <a:srgbClr val="FF0000"/>
              </a:solidFill>
            </a:endParaRPr>
          </a:p>
          <a:p>
            <a:pPr marL="0" indent="0">
              <a:buNone/>
            </a:pPr>
            <a:endParaRPr lang="en-GB" dirty="0">
              <a:solidFill>
                <a:srgbClr val="FF0000"/>
              </a:solidFill>
            </a:endParaRPr>
          </a:p>
          <a:p>
            <a:pPr marL="0" indent="0">
              <a:buNone/>
            </a:pPr>
            <a:endParaRPr lang="en-GB" dirty="0">
              <a:solidFill>
                <a:srgbClr val="FF0000"/>
              </a:solidFill>
            </a:endParaRPr>
          </a:p>
          <a:p>
            <a:pPr marL="0" indent="0">
              <a:buNone/>
            </a:pPr>
            <a:r>
              <a:rPr lang="en-GB" dirty="0">
                <a:solidFill>
                  <a:srgbClr val="FF0000"/>
                </a:solidFill>
              </a:rPr>
              <a:t>Q = It, </a:t>
            </a:r>
          </a:p>
          <a:p>
            <a:pPr marL="0" indent="0">
              <a:buNone/>
            </a:pPr>
            <a:r>
              <a:rPr lang="en-GB" dirty="0">
                <a:solidFill>
                  <a:srgbClr val="FF0000"/>
                </a:solidFill>
              </a:rPr>
              <a:t>Q = 0.25 x 60 = </a:t>
            </a:r>
            <a:r>
              <a:rPr lang="en-GB" u="sng" dirty="0">
                <a:solidFill>
                  <a:srgbClr val="FF0000"/>
                </a:solidFill>
              </a:rPr>
              <a:t>15C</a:t>
            </a:r>
            <a:endParaRPr lang="en-GB" dirty="0">
              <a:solidFill>
                <a:srgbClr val="FF0000"/>
              </a:solidFill>
            </a:endParaRPr>
          </a:p>
        </p:txBody>
      </p:sp>
      <p:sp>
        <p:nvSpPr>
          <p:cNvPr id="4" name="Content Placeholder 3">
            <a:extLst>
              <a:ext uri="{FF2B5EF4-FFF2-40B4-BE49-F238E27FC236}">
                <a16:creationId xmlns:a16="http://schemas.microsoft.com/office/drawing/2014/main" id="{6137CDA6-EE86-4660-9C00-3AAD9A2DC1A6}"/>
              </a:ext>
            </a:extLst>
          </p:cNvPr>
          <p:cNvSpPr>
            <a:spLocks noGrp="1"/>
          </p:cNvSpPr>
          <p:nvPr>
            <p:ph sz="half" idx="2"/>
          </p:nvPr>
        </p:nvSpPr>
        <p:spPr>
          <a:xfrm>
            <a:off x="6172200" y="1404730"/>
            <a:ext cx="5181600" cy="4772233"/>
          </a:xfrm>
        </p:spPr>
        <p:txBody>
          <a:bodyPr>
            <a:normAutofit fontScale="92500" lnSpcReduction="20000"/>
          </a:bodyPr>
          <a:lstStyle/>
          <a:p>
            <a:pPr marL="0" indent="0">
              <a:buNone/>
            </a:pPr>
            <a:endParaRPr lang="en-GB" dirty="0"/>
          </a:p>
          <a:p>
            <a:pPr marL="0" indent="0">
              <a:buNone/>
            </a:pPr>
            <a:r>
              <a:rPr lang="en-GB" dirty="0"/>
              <a:t>b)  Describe the energy transfers of an electron around the circuit when the switch is closed.</a:t>
            </a:r>
          </a:p>
          <a:p>
            <a:pPr marL="0" indent="0">
              <a:buNone/>
            </a:pPr>
            <a:r>
              <a:rPr lang="en-GB" dirty="0">
                <a:solidFill>
                  <a:srgbClr val="FF0000"/>
                </a:solidFill>
              </a:rPr>
              <a:t>When the switch is closed the electron flows round the circuit, from –</a:t>
            </a:r>
            <a:r>
              <a:rPr lang="en-GB" dirty="0" err="1">
                <a:solidFill>
                  <a:srgbClr val="FF0000"/>
                </a:solidFill>
              </a:rPr>
              <a:t>ve</a:t>
            </a:r>
            <a:r>
              <a:rPr lang="en-GB" dirty="0">
                <a:solidFill>
                  <a:srgbClr val="FF0000"/>
                </a:solidFill>
              </a:rPr>
              <a:t> to +</a:t>
            </a:r>
            <a:r>
              <a:rPr lang="en-GB" dirty="0" err="1">
                <a:solidFill>
                  <a:srgbClr val="FF0000"/>
                </a:solidFill>
              </a:rPr>
              <a:t>ve</a:t>
            </a:r>
            <a:r>
              <a:rPr lang="en-GB" dirty="0">
                <a:solidFill>
                  <a:srgbClr val="FF0000"/>
                </a:solidFill>
              </a:rPr>
              <a:t>.  The electron passing through the battery gains energy from chemical reactions in the battery.  It has kinetic energy which is transferred to heat energy as it works its way through the resistance of the filament.  Collisions with the lattice of ions causes the KE to be turned to heat.</a:t>
            </a:r>
          </a:p>
          <a:p>
            <a:endParaRPr lang="en-GB" dirty="0"/>
          </a:p>
        </p:txBody>
      </p:sp>
      <p:pic>
        <p:nvPicPr>
          <p:cNvPr id="7" name="Picture 6" descr="A picture containing clock&#10;&#10;Description automatically generated">
            <a:extLst>
              <a:ext uri="{FF2B5EF4-FFF2-40B4-BE49-F238E27FC236}">
                <a16:creationId xmlns:a16="http://schemas.microsoft.com/office/drawing/2014/main" id="{9094A38B-4429-42AE-9EB2-CDE64353D3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6163" y="3163022"/>
            <a:ext cx="3753374" cy="2248214"/>
          </a:xfrm>
          <a:prstGeom prst="rect">
            <a:avLst/>
          </a:prstGeom>
        </p:spPr>
      </p:pic>
    </p:spTree>
    <p:extLst>
      <p:ext uri="{BB962C8B-B14F-4D97-AF65-F5344CB8AC3E}">
        <p14:creationId xmlns:p14="http://schemas.microsoft.com/office/powerpoint/2010/main" val="17158566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A2443E7-DCCD-491A-835C-B68D63253AE1}"/>
</file>

<file path=customXml/itemProps2.xml><?xml version="1.0" encoding="utf-8"?>
<ds:datastoreItem xmlns:ds="http://schemas.openxmlformats.org/officeDocument/2006/customXml" ds:itemID="{ECA93EF9-3CC4-468F-9215-F91AA7589BA2}"/>
</file>

<file path=customXml/itemProps3.xml><?xml version="1.0" encoding="utf-8"?>
<ds:datastoreItem xmlns:ds="http://schemas.openxmlformats.org/officeDocument/2006/customXml" ds:itemID="{296E6153-089B-4F76-8DE6-E7A9D24E811C}"/>
</file>

<file path=docProps/app.xml><?xml version="1.0" encoding="utf-8"?>
<Properties xmlns="http://schemas.openxmlformats.org/officeDocument/2006/extended-properties" xmlns:vt="http://schemas.openxmlformats.org/officeDocument/2006/docPropsVTypes">
  <TotalTime>617</TotalTime>
  <Words>328</Words>
  <Application>Microsoft Office PowerPoint</Application>
  <PresentationFormat>Widescreen</PresentationFormat>
  <Paragraphs>30</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Roboto</vt:lpstr>
      <vt:lpstr>Office Theme</vt:lpstr>
      <vt:lpstr>4 Electric circuits, 4.1b Current and charge</vt:lpstr>
      <vt:lpstr>P4.1b  Current and Charge</vt:lpstr>
      <vt:lpstr>P4.1b  Current and Charge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 Electric circuits, 4.1 Current and charge</dc:title>
  <dc:creator>Peter Walker</dc:creator>
  <cp:lastModifiedBy>Peter Walker</cp:lastModifiedBy>
  <cp:revision>59</cp:revision>
  <dcterms:created xsi:type="dcterms:W3CDTF">2017-02-20T22:41:05Z</dcterms:created>
  <dcterms:modified xsi:type="dcterms:W3CDTF">2020-10-18T11:54:05Z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